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42" r:id="rId3"/>
    <p:sldId id="328" r:id="rId4"/>
    <p:sldId id="472" r:id="rId5"/>
    <p:sldId id="423" r:id="rId6"/>
    <p:sldId id="464" r:id="rId7"/>
    <p:sldId id="470" r:id="rId8"/>
    <p:sldId id="463" r:id="rId9"/>
    <p:sldId id="471" r:id="rId10"/>
    <p:sldId id="396" r:id="rId11"/>
    <p:sldId id="397" r:id="rId12"/>
    <p:sldId id="428" r:id="rId13"/>
    <p:sldId id="468" r:id="rId14"/>
    <p:sldId id="451" r:id="rId15"/>
    <p:sldId id="432" r:id="rId16"/>
    <p:sldId id="433" r:id="rId17"/>
    <p:sldId id="422" r:id="rId18"/>
    <p:sldId id="438" r:id="rId19"/>
    <p:sldId id="425" r:id="rId20"/>
    <p:sldId id="452" r:id="rId21"/>
    <p:sldId id="359" r:id="rId22"/>
    <p:sldId id="387" r:id="rId23"/>
    <p:sldId id="473" r:id="rId24"/>
    <p:sldId id="426" r:id="rId25"/>
    <p:sldId id="424" r:id="rId26"/>
    <p:sldId id="376" r:id="rId27"/>
    <p:sldId id="380" r:id="rId28"/>
    <p:sldId id="469" r:id="rId29"/>
    <p:sldId id="349" r:id="rId30"/>
    <p:sldId id="431" r:id="rId31"/>
    <p:sldId id="430" r:id="rId32"/>
    <p:sldId id="418" r:id="rId33"/>
    <p:sldId id="429" r:id="rId34"/>
    <p:sldId id="454" r:id="rId35"/>
    <p:sldId id="326" r:id="rId36"/>
    <p:sldId id="415" r:id="rId37"/>
    <p:sldId id="456" r:id="rId38"/>
    <p:sldId id="455" r:id="rId39"/>
    <p:sldId id="45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68">
          <p15:clr>
            <a:srgbClr val="A4A3A4"/>
          </p15:clr>
        </p15:guide>
        <p15:guide id="2" pos="20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18414C"/>
    <a:srgbClr val="002E58"/>
    <a:srgbClr val="0000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625" autoAdjust="0"/>
  </p:normalViewPr>
  <p:slideViewPr>
    <p:cSldViewPr showGuides="1">
      <p:cViewPr>
        <p:scale>
          <a:sx n="78" d="100"/>
          <a:sy n="78" d="100"/>
        </p:scale>
        <p:origin x="317" y="-72"/>
      </p:cViewPr>
      <p:guideLst>
        <p:guide orient="horz" pos="768"/>
        <p:guide pos="2016"/>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DAD1EA-3128-4841-A3CA-2B75CCD769D6}" type="datetimeFigureOut">
              <a:rPr lang="en-US" smtClean="0"/>
              <a:t>2/25/2020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FB553E-404E-4E2C-9403-335A000D33FD}" type="slidenum">
              <a:rPr lang="en-US" smtClean="0"/>
              <a:t>‹#›</a:t>
            </a:fld>
            <a:endParaRPr lang="en-US" dirty="0"/>
          </a:p>
        </p:txBody>
      </p:sp>
    </p:spTree>
    <p:extLst>
      <p:ext uri="{BB962C8B-B14F-4D97-AF65-F5344CB8AC3E}">
        <p14:creationId xmlns:p14="http://schemas.microsoft.com/office/powerpoint/2010/main" val="3985190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1</a:t>
            </a:fld>
            <a:endParaRPr lang="en-US" dirty="0"/>
          </a:p>
        </p:txBody>
      </p:sp>
    </p:spTree>
    <p:extLst>
      <p:ext uri="{BB962C8B-B14F-4D97-AF65-F5344CB8AC3E}">
        <p14:creationId xmlns:p14="http://schemas.microsoft.com/office/powerpoint/2010/main" val="121683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These are from the VIIRS </a:t>
            </a:r>
            <a:r>
              <a:rPr lang="en-US" sz="1200" b="0" i="0" kern="1200" dirty="0" err="1">
                <a:solidFill>
                  <a:schemeClr val="tx1"/>
                </a:solidFill>
                <a:effectLst/>
                <a:latin typeface="+mn-lt"/>
                <a:ea typeface="+mn-ea"/>
                <a:cs typeface="+mn-cs"/>
              </a:rPr>
              <a:t>NaturalFireColor</a:t>
            </a:r>
            <a:r>
              <a:rPr lang="en-US" sz="1200" b="0" i="0" kern="1200" dirty="0">
                <a:solidFill>
                  <a:schemeClr val="tx1"/>
                </a:solidFill>
                <a:effectLst/>
                <a:latin typeface="+mn-lt"/>
                <a:ea typeface="+mn-ea"/>
                <a:cs typeface="+mn-cs"/>
              </a:rPr>
              <a:t> under the </a:t>
            </a:r>
            <a:r>
              <a:rPr lang="en-US" dirty="0"/>
              <a:t/>
            </a:r>
            <a:br>
              <a:rPr lang="en-US" dirty="0"/>
            </a:br>
            <a:r>
              <a:rPr lang="en-US" sz="1200" b="0" i="0" kern="1200" dirty="0">
                <a:solidFill>
                  <a:schemeClr val="tx1"/>
                </a:solidFill>
                <a:effectLst/>
                <a:latin typeface="+mn-lt"/>
                <a:ea typeface="+mn-ea"/>
                <a:cs typeface="+mn-cs"/>
              </a:rPr>
              <a:t>RGB and Multispectral </a:t>
            </a:r>
            <a:r>
              <a:rPr lang="en-US" sz="1200" b="0" i="0" kern="1200" dirty="0" err="1">
                <a:solidFill>
                  <a:schemeClr val="tx1"/>
                </a:solidFill>
                <a:effectLst/>
                <a:latin typeface="+mn-lt"/>
                <a:ea typeface="+mn-ea"/>
                <a:cs typeface="+mn-cs"/>
              </a:rPr>
              <a:t>Composits</a:t>
            </a:r>
            <a:r>
              <a:rPr lang="en-US" sz="1200" b="0" i="0" kern="1200" dirty="0">
                <a:solidFill>
                  <a:schemeClr val="tx1"/>
                </a:solidFill>
                <a:effectLst/>
                <a:latin typeface="+mn-lt"/>
                <a:ea typeface="+mn-ea"/>
                <a:cs typeface="+mn-cs"/>
              </a:rPr>
              <a:t> in the Sat menu.</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Thunderstorm near </a:t>
            </a:r>
            <a:r>
              <a:rPr lang="en-US" sz="1200" b="0" i="0" kern="1200" dirty="0" err="1">
                <a:solidFill>
                  <a:schemeClr val="tx1"/>
                </a:solidFill>
                <a:effectLst/>
                <a:latin typeface="+mn-lt"/>
                <a:ea typeface="+mn-ea"/>
                <a:cs typeface="+mn-cs"/>
              </a:rPr>
              <a:t>Umiat</a:t>
            </a:r>
            <a:r>
              <a:rPr lang="en-US" sz="1200" b="0" i="0" kern="1200" dirty="0">
                <a:solidFill>
                  <a:schemeClr val="tx1"/>
                </a:solidFill>
                <a:effectLst/>
                <a:latin typeface="+mn-lt"/>
                <a:ea typeface="+mn-ea"/>
                <a:cs typeface="+mn-cs"/>
              </a:rPr>
              <a:t>, looks like a Halibut. </a:t>
            </a:r>
          </a:p>
          <a:p>
            <a:r>
              <a:rPr lang="en-US" dirty="0"/>
              <a:t>SDB May 28, 2019</a:t>
            </a:r>
          </a:p>
        </p:txBody>
      </p:sp>
      <p:sp>
        <p:nvSpPr>
          <p:cNvPr id="4" name="Slide Number Placeholder 3"/>
          <p:cNvSpPr>
            <a:spLocks noGrp="1"/>
          </p:cNvSpPr>
          <p:nvPr>
            <p:ph type="sldNum" sz="quarter" idx="10"/>
          </p:nvPr>
        </p:nvSpPr>
        <p:spPr/>
        <p:txBody>
          <a:bodyPr/>
          <a:lstStyle/>
          <a:p>
            <a:fld id="{96FB553E-404E-4E2C-9403-335A000D33FD}" type="slidenum">
              <a:rPr lang="en-US" smtClean="0"/>
              <a:t>12</a:t>
            </a:fld>
            <a:endParaRPr lang="en-US" dirty="0"/>
          </a:p>
        </p:txBody>
      </p:sp>
    </p:spTree>
    <p:extLst>
      <p:ext uri="{BB962C8B-B14F-4D97-AF65-F5344CB8AC3E}">
        <p14:creationId xmlns:p14="http://schemas.microsoft.com/office/powerpoint/2010/main" val="3469181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13</a:t>
            </a:fld>
            <a:endParaRPr lang="en-US" dirty="0"/>
          </a:p>
        </p:txBody>
      </p:sp>
    </p:spTree>
    <p:extLst>
      <p:ext uri="{BB962C8B-B14F-4D97-AF65-F5344CB8AC3E}">
        <p14:creationId xmlns:p14="http://schemas.microsoft.com/office/powerpoint/2010/main" val="210907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FB553E-404E-4E2C-9403-335A000D33FD}" type="slidenum">
              <a:rPr lang="en-US" smtClean="0"/>
              <a:t>14</a:t>
            </a:fld>
            <a:endParaRPr lang="en-US" dirty="0"/>
          </a:p>
        </p:txBody>
      </p:sp>
    </p:spTree>
    <p:extLst>
      <p:ext uri="{BB962C8B-B14F-4D97-AF65-F5344CB8AC3E}">
        <p14:creationId xmlns:p14="http://schemas.microsoft.com/office/powerpoint/2010/main" val="31814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blue area is winds blowing across the area under clear skies. The green areas are stratus. This is some of the available imagery from NOAA20. November 8, 2019</a:t>
            </a:r>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19</a:t>
            </a:fld>
            <a:endParaRPr lang="en-US" dirty="0"/>
          </a:p>
        </p:txBody>
      </p:sp>
    </p:spTree>
    <p:extLst>
      <p:ext uri="{BB962C8B-B14F-4D97-AF65-F5344CB8AC3E}">
        <p14:creationId xmlns:p14="http://schemas.microsoft.com/office/powerpoint/2010/main" val="605288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FB553E-404E-4E2C-9403-335A000D33FD}" type="slidenum">
              <a:rPr lang="en-US" smtClean="0"/>
              <a:t>20</a:t>
            </a:fld>
            <a:endParaRPr lang="en-US" dirty="0"/>
          </a:p>
        </p:txBody>
      </p:sp>
    </p:spTree>
    <p:extLst>
      <p:ext uri="{BB962C8B-B14F-4D97-AF65-F5344CB8AC3E}">
        <p14:creationId xmlns:p14="http://schemas.microsoft.com/office/powerpoint/2010/main" val="4044038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 March 27, 2016, </a:t>
            </a:r>
            <a:r>
              <a:rPr lang="en-US" sz="1200" b="1" i="0" kern="1200" dirty="0">
                <a:solidFill>
                  <a:schemeClr val="tx1"/>
                </a:solidFill>
                <a:effectLst/>
                <a:latin typeface="+mn-lt"/>
                <a:ea typeface="+mn-ea"/>
                <a:cs typeface="+mn-cs"/>
              </a:rPr>
              <a:t>Alaska's Pavlof Volcano began erupting</a:t>
            </a:r>
            <a:r>
              <a:rPr lang="en-US" sz="1200" b="0" i="0" kern="1200" dirty="0">
                <a:solidFill>
                  <a:schemeClr val="tx1"/>
                </a:solidFill>
                <a:effectLst/>
                <a:latin typeface="+mn-lt"/>
                <a:ea typeface="+mn-ea"/>
                <a:cs typeface="+mn-cs"/>
              </a:rPr>
              <a:t>, sending ash over 20,000 feet into the sky.</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Located on Alaska's Alaskan Peninsula, the volcano sits about 600 miles southwest of Anchorage. The U.S. Geological Survey (USGS) reports that the volcano is about 4.4 miles in diameter and has had 40 known eruptions. </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Reported to be one of the most consistently active volcanoes in the Aleutian arc, Pavloflast erupted in November 2014.</a:t>
            </a:r>
          </a:p>
          <a:p>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21</a:t>
            </a:fld>
            <a:endParaRPr lang="en-US" dirty="0"/>
          </a:p>
        </p:txBody>
      </p:sp>
    </p:spTree>
    <p:extLst>
      <p:ext uri="{BB962C8B-B14F-4D97-AF65-F5344CB8AC3E}">
        <p14:creationId xmlns:p14="http://schemas.microsoft.com/office/powerpoint/2010/main" val="2745453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May 28, 2017 at</a:t>
            </a:r>
            <a:r>
              <a:rPr lang="en-US" sz="1200" b="0" i="0" kern="1200" baseline="0" dirty="0">
                <a:solidFill>
                  <a:schemeClr val="tx1"/>
                </a:solidFill>
                <a:effectLst/>
                <a:latin typeface="+mn-lt"/>
                <a:ea typeface="+mn-ea"/>
                <a:cs typeface="+mn-cs"/>
              </a:rPr>
              <a:t> 2332z</a:t>
            </a:r>
            <a:r>
              <a:rPr lang="en-US" sz="1200" b="0" i="0" kern="1200" dirty="0">
                <a:solidFill>
                  <a:schemeClr val="tx1"/>
                </a:solidFill>
                <a:effectLst/>
                <a:latin typeface="+mn-lt"/>
                <a:ea typeface="+mn-ea"/>
                <a:cs typeface="+mn-cs"/>
              </a:rPr>
              <a:t>: The Alaska Volcano Observatory says </a:t>
            </a:r>
            <a:r>
              <a:rPr lang="en-US" sz="1200" b="0" i="0" kern="1200" dirty="0" err="1">
                <a:solidFill>
                  <a:schemeClr val="tx1"/>
                </a:solidFill>
                <a:effectLst/>
                <a:latin typeface="+mn-lt"/>
                <a:ea typeface="+mn-ea"/>
                <a:cs typeface="+mn-cs"/>
              </a:rPr>
              <a:t>Bogoslof</a:t>
            </a:r>
            <a:r>
              <a:rPr lang="en-US" sz="1200" b="0" i="0" kern="1200" dirty="0">
                <a:solidFill>
                  <a:schemeClr val="tx1"/>
                </a:solidFill>
                <a:effectLst/>
                <a:latin typeface="+mn-lt"/>
                <a:ea typeface="+mn-ea"/>
                <a:cs typeface="+mn-cs"/>
              </a:rPr>
              <a:t> (BOH-</a:t>
            </a:r>
            <a:r>
              <a:rPr lang="en-US" sz="1200" b="0" i="0" kern="1200" dirty="0" err="1">
                <a:solidFill>
                  <a:schemeClr val="tx1"/>
                </a:solidFill>
                <a:effectLst/>
                <a:latin typeface="+mn-lt"/>
                <a:ea typeface="+mn-ea"/>
                <a:cs typeface="+mn-cs"/>
              </a:rPr>
              <a:t>gohs</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lawf</a:t>
            </a:r>
            <a:r>
              <a:rPr lang="en-US" sz="1200" b="0" i="0" kern="1200" dirty="0">
                <a:solidFill>
                  <a:schemeClr val="tx1"/>
                </a:solidFill>
                <a:effectLst/>
                <a:latin typeface="+mn-lt"/>
                <a:ea typeface="+mn-ea"/>
                <a:cs typeface="+mn-cs"/>
              </a:rPr>
              <a:t>) Volcano in the Aleutian Islands erupted at 2:16 p.m. Sunday and sent a cloud of ash at least 35,000 feet (10,668 meters) high. The eruption lasted 55 minutes. The image is from eruption of </a:t>
            </a:r>
            <a:r>
              <a:rPr lang="en-US" sz="1200" b="0" i="0" kern="1200" dirty="0" err="1">
                <a:solidFill>
                  <a:schemeClr val="tx1"/>
                </a:solidFill>
                <a:effectLst/>
                <a:latin typeface="+mn-lt"/>
                <a:ea typeface="+mn-ea"/>
                <a:cs typeface="+mn-cs"/>
              </a:rPr>
              <a:t>Bogoslof</a:t>
            </a:r>
            <a:r>
              <a:rPr lang="en-US" sz="1200" b="0" i="0" kern="1200" dirty="0">
                <a:solidFill>
                  <a:schemeClr val="tx1"/>
                </a:solidFill>
                <a:effectLst/>
                <a:latin typeface="+mn-lt"/>
                <a:ea typeface="+mn-ea"/>
                <a:cs typeface="+mn-cs"/>
              </a:rPr>
              <a:t> Volcano from VIIRS longwave IR band. </a:t>
            </a:r>
            <a:r>
              <a:rPr lang="en-US" sz="1200" b="0" i="0" kern="1200" baseline="0" dirty="0">
                <a:solidFill>
                  <a:schemeClr val="tx1"/>
                </a:solidFill>
                <a:effectLst/>
                <a:latin typeface="+mn-lt"/>
                <a:ea typeface="+mn-ea"/>
                <a:cs typeface="+mn-cs"/>
              </a:rPr>
              <a:t>Monitoring by the </a:t>
            </a:r>
            <a:r>
              <a:rPr lang="en-US" sz="1200" b="0" i="0" kern="1200" dirty="0">
                <a:solidFill>
                  <a:schemeClr val="tx1"/>
                </a:solidFill>
                <a:effectLst/>
                <a:latin typeface="+mn-lt"/>
                <a:ea typeface="+mn-ea"/>
                <a:cs typeface="+mn-cs"/>
              </a:rPr>
              <a:t>Alaska Aviation Weather Unit, Center Weather Service Unit and Volcanic Ash Advisory Center (VAAC) partners with the Alaska</a:t>
            </a:r>
            <a:r>
              <a:rPr lang="en-US" sz="1200" b="0" i="0" kern="1200" baseline="0" dirty="0">
                <a:solidFill>
                  <a:schemeClr val="tx1"/>
                </a:solidFill>
                <a:effectLst/>
                <a:latin typeface="+mn-lt"/>
                <a:ea typeface="+mn-ea"/>
                <a:cs typeface="+mn-cs"/>
              </a:rPr>
              <a:t> Volcano Observatory.</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Unalaska Island reported seeing a large white-gray mushroom cloud form over </a:t>
            </a:r>
            <a:r>
              <a:rPr lang="en-US" sz="1200" b="0" i="0" kern="1200" dirty="0" err="1">
                <a:solidFill>
                  <a:schemeClr val="tx1"/>
                </a:solidFill>
                <a:effectLst/>
                <a:latin typeface="+mn-lt"/>
                <a:ea typeface="+mn-ea"/>
                <a:cs typeface="+mn-cs"/>
              </a:rPr>
              <a:t>Bogoslof</a:t>
            </a:r>
            <a:r>
              <a:rPr lang="en-US" sz="1200" b="0" i="0" kern="1200" dirty="0">
                <a:solidFill>
                  <a:schemeClr val="tx1"/>
                </a:solidFill>
                <a:effectLst/>
                <a:latin typeface="+mn-lt"/>
                <a:ea typeface="+mn-ea"/>
                <a:cs typeface="+mn-cs"/>
              </a:rPr>
              <a:t>, with ash falling out to the west.</a:t>
            </a:r>
          </a:p>
          <a:p>
            <a:endParaRPr lang="en-US" sz="1200" b="0" i="0" kern="120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For the January 31, 2017 at 1150Z: The SNPP VIIRS </a:t>
            </a:r>
            <a:r>
              <a:rPr lang="en-US" sz="1200" b="0" i="0" kern="1200" baseline="0" dirty="0" err="1">
                <a:solidFill>
                  <a:schemeClr val="tx1"/>
                </a:solidFill>
                <a:effectLst/>
                <a:latin typeface="+mn-lt"/>
                <a:ea typeface="+mn-ea"/>
                <a:cs typeface="+mn-cs"/>
              </a:rPr>
              <a:t>Volanci</a:t>
            </a:r>
            <a:r>
              <a:rPr lang="en-US" sz="1200" b="0" i="0" kern="1200" baseline="0" dirty="0">
                <a:solidFill>
                  <a:schemeClr val="tx1"/>
                </a:solidFill>
                <a:effectLst/>
                <a:latin typeface="+mn-lt"/>
                <a:ea typeface="+mn-ea"/>
                <a:cs typeface="+mn-cs"/>
              </a:rPr>
              <a:t> Ash </a:t>
            </a:r>
            <a:r>
              <a:rPr lang="en-US" sz="1200" b="0" i="0" kern="1200" dirty="0">
                <a:solidFill>
                  <a:schemeClr val="tx1"/>
                </a:solidFill>
                <a:effectLst/>
                <a:latin typeface="+mn-lt"/>
                <a:ea typeface="+mn-ea"/>
                <a:cs typeface="+mn-cs"/>
              </a:rPr>
              <a:t>with the SO2 cloud identified as the light green coloring south of the Aleutian Islands.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22</a:t>
            </a:fld>
            <a:endParaRPr lang="en-US" dirty="0"/>
          </a:p>
        </p:txBody>
      </p:sp>
    </p:spTree>
    <p:extLst>
      <p:ext uri="{BB962C8B-B14F-4D97-AF65-F5344CB8AC3E}">
        <p14:creationId xmlns:p14="http://schemas.microsoft.com/office/powerpoint/2010/main" val="196416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New tool like to use for high arctic low cloud cover for 3-5 mile VIS and low ceiling heights</a:t>
            </a:r>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23</a:t>
            </a:fld>
            <a:endParaRPr lang="en-US" dirty="0"/>
          </a:p>
        </p:txBody>
      </p:sp>
    </p:spTree>
    <p:extLst>
      <p:ext uri="{BB962C8B-B14F-4D97-AF65-F5344CB8AC3E}">
        <p14:creationId xmlns:p14="http://schemas.microsoft.com/office/powerpoint/2010/main" val="2082741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Nice clear satellite image with fog in the </a:t>
            </a:r>
            <a:r>
              <a:rPr lang="en-US" sz="1200" b="0" i="0" kern="1200" dirty="0" err="1">
                <a:solidFill>
                  <a:schemeClr val="tx1"/>
                </a:solidFill>
                <a:effectLst/>
                <a:latin typeface="+mn-lt"/>
                <a:ea typeface="+mn-ea"/>
                <a:cs typeface="+mn-cs"/>
              </a:rPr>
              <a:t>Salcha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Goodpaster</a:t>
            </a:r>
            <a:r>
              <a:rPr lang="en-US" sz="1200" b="0" i="0" kern="1200" dirty="0">
                <a:solidFill>
                  <a:schemeClr val="tx1"/>
                </a:solidFill>
                <a:effectLst/>
                <a:latin typeface="+mn-lt"/>
                <a:ea typeface="+mn-ea"/>
                <a:cs typeface="+mn-cs"/>
              </a:rPr>
              <a:t>, and Copper river basins. Status to the west can be seen and moved over the Fairbanks area around noon.</a:t>
            </a:r>
          </a:p>
          <a:p>
            <a:r>
              <a:rPr lang="en-US" sz="1200" b="0" i="0" kern="1200" dirty="0">
                <a:solidFill>
                  <a:schemeClr val="tx1"/>
                </a:solidFill>
                <a:effectLst/>
                <a:latin typeface="+mn-lt"/>
                <a:ea typeface="+mn-ea"/>
                <a:cs typeface="+mn-cs"/>
              </a:rPr>
              <a:t>October 31, 2018 SDB</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24</a:t>
            </a:fld>
            <a:endParaRPr lang="en-US" dirty="0"/>
          </a:p>
        </p:txBody>
      </p:sp>
    </p:spTree>
    <p:extLst>
      <p:ext uri="{BB962C8B-B14F-4D97-AF65-F5344CB8AC3E}">
        <p14:creationId xmlns:p14="http://schemas.microsoft.com/office/powerpoint/2010/main" val="1544303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Shortwave IR polar orbiting imagery showing sea ice east of </a:t>
            </a:r>
            <a:r>
              <a:rPr lang="en-US" dirty="0" err="1"/>
              <a:t>Kaktovik</a:t>
            </a:r>
            <a:r>
              <a:rPr lang="en-US" dirty="0"/>
              <a:t> cracking under strong east winds.</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25</a:t>
            </a:fld>
            <a:endParaRPr lang="en-US" dirty="0"/>
          </a:p>
        </p:txBody>
      </p:sp>
    </p:spTree>
    <p:extLst>
      <p:ext uri="{BB962C8B-B14F-4D97-AF65-F5344CB8AC3E}">
        <p14:creationId xmlns:p14="http://schemas.microsoft.com/office/powerpoint/2010/main" val="564325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there are many challenges forecasting in Alaska Region from model performance with sea ice interaction, trying to force a diurnal trend when quite honestly in the winter when we get almost 3.5 </a:t>
            </a:r>
            <a:r>
              <a:rPr lang="en-US" baseline="0" dirty="0" err="1"/>
              <a:t>hr</a:t>
            </a:r>
            <a:r>
              <a:rPr lang="en-US" baseline="0" dirty="0"/>
              <a:t> of daylight, communication with our native Alaskan communities., etc. However, the critical is data observation limitations.  It’s all about framework and understanding this lack of information and why satellite data is so critical in Alaska, such as taking all of New York State and only having 1 observation data point or all of NE coast with zero radar.</a:t>
            </a:r>
          </a:p>
          <a:p>
            <a:endParaRPr lang="en-US" baseline="0" dirty="0"/>
          </a:p>
          <a:p>
            <a:r>
              <a:rPr lang="en-US" baseline="0" dirty="0"/>
              <a:t>Arctic Circle 66N</a:t>
            </a:r>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2</a:t>
            </a:fld>
            <a:endParaRPr lang="en-US" dirty="0"/>
          </a:p>
        </p:txBody>
      </p:sp>
    </p:spTree>
    <p:extLst>
      <p:ext uri="{BB962C8B-B14F-4D97-AF65-F5344CB8AC3E}">
        <p14:creationId xmlns:p14="http://schemas.microsoft.com/office/powerpoint/2010/main" val="3537892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entury Schoolbook" panose="02040604050505020304" pitchFamily="18" charset="0"/>
              </a:rPr>
              <a:t>August</a:t>
            </a:r>
            <a:r>
              <a:rPr lang="en-US" b="0" baseline="0" dirty="0">
                <a:latin typeface="Century Schoolbook" panose="02040604050505020304" pitchFamily="18" charset="0"/>
              </a:rPr>
              <a:t> 2016 active year in providing Decision Support Services (DSS) to USCG for cruises across the Northwest Passage. Crystal Serenity and </a:t>
            </a:r>
            <a:r>
              <a:rPr lang="en-US" b="0" baseline="0" dirty="0" err="1">
                <a:latin typeface="Century Schoolbook" panose="02040604050505020304" pitchFamily="18" charset="0"/>
              </a:rPr>
              <a:t>L’Austral</a:t>
            </a:r>
            <a:r>
              <a:rPr lang="en-US" b="0" baseline="0" dirty="0">
                <a:latin typeface="Century Schoolbook" panose="02040604050505020304" pitchFamily="18" charset="0"/>
              </a:rPr>
              <a:t>.  Earlier in season there was the French </a:t>
            </a:r>
            <a:r>
              <a:rPr lang="en-US" sz="1200" b="0" i="0" kern="1200" dirty="0" err="1">
                <a:solidFill>
                  <a:schemeClr val="tx1"/>
                </a:solidFill>
                <a:effectLst/>
                <a:latin typeface="+mn-lt"/>
                <a:ea typeface="+mn-ea"/>
                <a:cs typeface="+mn-cs"/>
              </a:rPr>
              <a:t>LeSoleal</a:t>
            </a:r>
            <a:r>
              <a:rPr lang="en-US" sz="1200" b="0" i="0" kern="1200" dirty="0">
                <a:solidFill>
                  <a:schemeClr val="tx1"/>
                </a:solidFill>
                <a:effectLst/>
                <a:latin typeface="+mn-lt"/>
                <a:ea typeface="+mn-ea"/>
                <a:cs typeface="+mn-cs"/>
              </a:rPr>
              <a:t> smaller sized cruise vessel.</a:t>
            </a:r>
            <a:endParaRPr lang="en-US" b="0" baseline="0" dirty="0">
              <a:latin typeface="Century Schoolbook" panose="0204060405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latin typeface="Century Schoolbook" panose="0204060405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latin typeface="Century Schoolbook" panose="02040604050505020304" pitchFamily="18" charset="0"/>
              </a:rPr>
              <a:t>With less sea ice there opens a new support for cruise ships and traffic. NWS Alaska Region provided during same time provided forecast to the Arctic Chinook Exercise involving Alaska Department Homeland Security and Emergency Management (DHSEM) and other agencies. What would occur if had to support help distress from cruise ship (moving people off ship, facilities, </a:t>
            </a:r>
            <a:r>
              <a:rPr lang="en-US" b="0" baseline="0" dirty="0" err="1">
                <a:latin typeface="Century Schoolbook" panose="02040604050505020304" pitchFamily="18" charset="0"/>
              </a:rPr>
              <a:t>etc</a:t>
            </a:r>
            <a:r>
              <a:rPr lang="en-US" b="0" baseline="0" dirty="0">
                <a:latin typeface="Century Schoolbook" panose="02040604050505020304" pitchFamily="18" charset="0"/>
              </a:rPr>
              <a:t>).</a:t>
            </a:r>
            <a:endParaRPr lang="en-US" b="0" dirty="0">
              <a:latin typeface="Century Schoolbook" panose="02040604050505020304" pitchFamily="18" charset="0"/>
            </a:endParaRPr>
          </a:p>
        </p:txBody>
      </p:sp>
      <p:sp>
        <p:nvSpPr>
          <p:cNvPr id="4" name="Slide Number Placeholder 3"/>
          <p:cNvSpPr>
            <a:spLocks noGrp="1"/>
          </p:cNvSpPr>
          <p:nvPr>
            <p:ph type="sldNum" sz="quarter" idx="10"/>
          </p:nvPr>
        </p:nvSpPr>
        <p:spPr/>
        <p:txBody>
          <a:bodyPr/>
          <a:lstStyle/>
          <a:p>
            <a:fld id="{96FB553E-404E-4E2C-9403-335A000D33FD}" type="slidenum">
              <a:rPr lang="en-US" smtClean="0"/>
              <a:pPr/>
              <a:t>26</a:t>
            </a:fld>
            <a:endParaRPr lang="en-US" dirty="0"/>
          </a:p>
        </p:txBody>
      </p:sp>
    </p:spTree>
    <p:extLst>
      <p:ext uri="{BB962C8B-B14F-4D97-AF65-F5344CB8AC3E}">
        <p14:creationId xmlns:p14="http://schemas.microsoft.com/office/powerpoint/2010/main" val="1574468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All of the satellite imagery ties</a:t>
            </a:r>
            <a:r>
              <a:rPr lang="en-US" baseline="0" dirty="0"/>
              <a:t> into every day mission of the NWS Fairbanks and specifically into Decision Support Services (DSS).</a:t>
            </a:r>
            <a:r>
              <a:rPr lang="en-US" sz="1200" b="0" i="0" kern="1200" baseline="0" dirty="0">
                <a:solidFill>
                  <a:schemeClr val="tx1"/>
                </a:solidFill>
                <a:effectLst/>
                <a:latin typeface="+mn-lt"/>
                <a:ea typeface="+mn-ea"/>
                <a:cs typeface="+mn-cs"/>
              </a:rPr>
              <a:t> C</a:t>
            </a:r>
            <a:r>
              <a:rPr lang="en-US" sz="1200" b="0" i="0" kern="1200" dirty="0">
                <a:solidFill>
                  <a:schemeClr val="tx1"/>
                </a:solidFill>
                <a:effectLst/>
                <a:latin typeface="+mn-lt"/>
                <a:ea typeface="+mn-ea"/>
                <a:cs typeface="+mn-cs"/>
              </a:rPr>
              <a:t>amp </a:t>
            </a:r>
            <a:r>
              <a:rPr lang="en-US" sz="1200" b="0" i="0" kern="1200" dirty="0" err="1">
                <a:solidFill>
                  <a:schemeClr val="tx1"/>
                </a:solidFill>
                <a:effectLst/>
                <a:latin typeface="+mn-lt"/>
                <a:ea typeface="+mn-ea"/>
                <a:cs typeface="+mn-cs"/>
              </a:rPr>
              <a:t>Sargo</a:t>
            </a:r>
            <a:r>
              <a:rPr lang="en-US" sz="1200" b="0" i="0" kern="1200" dirty="0">
                <a:solidFill>
                  <a:schemeClr val="tx1"/>
                </a:solidFill>
                <a:effectLst/>
                <a:latin typeface="+mn-lt"/>
                <a:ea typeface="+mn-ea"/>
                <a:cs typeface="+mn-cs"/>
              </a:rPr>
              <a:t> ICEX 2016 -- due to unsafe conditions at the ice camp had to demobilize.</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2018: WFO Fairbanks has been providing operational support for the 2018 US Navy Ice Exercise (ICEX) since Sunday Feb 25th and will continue through Mar 25th. Operations for the ice camp will be based out of Deadhorse and WFO support will be focused on the Deadhorse (PASC) TAF and any weather impacts at Deadhorse. Fleet Weather Center-Norfolk (FWC-N) will be providing aviation weather for the ice camp.</a:t>
            </a:r>
            <a:endParaRPr lang="en-US" baseline="0" dirty="0"/>
          </a:p>
          <a:p>
            <a:endParaRPr lang="en-US" dirty="0"/>
          </a:p>
        </p:txBody>
      </p:sp>
      <p:sp>
        <p:nvSpPr>
          <p:cNvPr id="4" name="Slide Number Placeholder 3"/>
          <p:cNvSpPr>
            <a:spLocks noGrp="1"/>
          </p:cNvSpPr>
          <p:nvPr>
            <p:ph type="sldNum" sz="quarter" idx="10"/>
          </p:nvPr>
        </p:nvSpPr>
        <p:spPr/>
        <p:txBody>
          <a:bodyPr/>
          <a:lstStyle/>
          <a:p>
            <a:fld id="{D2C37BCD-C4D6-4346-AF19-6435F02F18FF}" type="slidenum">
              <a:rPr lang="en-US" smtClean="0"/>
              <a:pPr/>
              <a:t>27</a:t>
            </a:fld>
            <a:endParaRPr lang="en-US" dirty="0"/>
          </a:p>
        </p:txBody>
      </p:sp>
    </p:spTree>
    <p:extLst>
      <p:ext uri="{BB962C8B-B14F-4D97-AF65-F5344CB8AC3E}">
        <p14:creationId xmlns:p14="http://schemas.microsoft.com/office/powerpoint/2010/main" val="2423274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2C37BCD-C4D6-4346-AF19-6435F02F18FF}" type="slidenum">
              <a:rPr lang="en-US" smtClean="0"/>
              <a:pPr/>
              <a:t>28</a:t>
            </a:fld>
            <a:endParaRPr lang="en-US" dirty="0"/>
          </a:p>
        </p:txBody>
      </p:sp>
    </p:spTree>
    <p:extLst>
      <p:ext uri="{BB962C8B-B14F-4D97-AF65-F5344CB8AC3E}">
        <p14:creationId xmlns:p14="http://schemas.microsoft.com/office/powerpoint/2010/main" val="3853929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ct val="20000"/>
              </a:spcBef>
              <a:buFont typeface="Arial" pitchFamily="34" charset="0"/>
              <a:buNone/>
              <a:defRPr/>
            </a:pPr>
            <a:r>
              <a:rPr lang="en-US" sz="2600" b="0" dirty="0">
                <a:latin typeface="Century Schoolbook" pitchFamily="18" charset="0"/>
                <a:cs typeface="Times New Roman" pitchFamily="18" charset="0"/>
              </a:rPr>
              <a:t>NWS Alaska</a:t>
            </a:r>
            <a:r>
              <a:rPr lang="en-US" sz="2600" b="0" baseline="0" dirty="0">
                <a:latin typeface="Century Schoolbook" pitchFamily="18" charset="0"/>
                <a:cs typeface="Times New Roman" pitchFamily="18" charset="0"/>
              </a:rPr>
              <a:t> Region only receiving the SNPP – trying to get IASI </a:t>
            </a:r>
          </a:p>
          <a:p>
            <a:pPr marL="0" lvl="0" indent="0">
              <a:spcBef>
                <a:spcPct val="20000"/>
              </a:spcBef>
              <a:buFont typeface="Arial" pitchFamily="34" charset="0"/>
              <a:buNone/>
              <a:defRPr/>
            </a:pPr>
            <a:endParaRPr lang="en-US" sz="2600" b="0" dirty="0">
              <a:latin typeface="Century Schoolbook" pitchFamily="18" charset="0"/>
              <a:cs typeface="Times New Roman" pitchFamily="18" charset="0"/>
            </a:endParaRPr>
          </a:p>
          <a:p>
            <a:pPr marL="0" lvl="0" indent="0">
              <a:spcBef>
                <a:spcPct val="20000"/>
              </a:spcBef>
              <a:buFont typeface="Arial" pitchFamily="34" charset="0"/>
              <a:buNone/>
              <a:defRPr/>
            </a:pPr>
            <a:r>
              <a:rPr lang="en-US" sz="2600" b="0" dirty="0" err="1">
                <a:latin typeface="Century Schoolbook" pitchFamily="18" charset="0"/>
                <a:cs typeface="Times New Roman" pitchFamily="18" charset="0"/>
              </a:rPr>
              <a:t>CrIS</a:t>
            </a:r>
            <a:r>
              <a:rPr lang="en-US" sz="2600" b="0" baseline="0" dirty="0">
                <a:latin typeface="Century Schoolbook" pitchFamily="18" charset="0"/>
                <a:cs typeface="Times New Roman" pitchFamily="18" charset="0"/>
              </a:rPr>
              <a:t> – Cross track Infrared Sounder</a:t>
            </a:r>
          </a:p>
          <a:p>
            <a:pPr marL="0" lvl="0" indent="0">
              <a:spcBef>
                <a:spcPct val="20000"/>
              </a:spcBef>
              <a:buFont typeface="Arial" pitchFamily="34" charset="0"/>
              <a:buNone/>
              <a:defRPr/>
            </a:pPr>
            <a:r>
              <a:rPr lang="en-US" sz="2600" b="0" baseline="0" dirty="0">
                <a:latin typeface="Century Schoolbook" pitchFamily="18" charset="0"/>
                <a:cs typeface="Times New Roman" pitchFamily="18" charset="0"/>
              </a:rPr>
              <a:t>ATMS  - Advanced Technology Microwave Sounders</a:t>
            </a:r>
            <a:endParaRPr lang="en-US" sz="2600" b="0" dirty="0">
              <a:latin typeface="Century Schoolbook" pitchFamily="18" charset="0"/>
              <a:cs typeface="Times New Roman" pitchFamily="18" charset="0"/>
            </a:endParaRPr>
          </a:p>
          <a:p>
            <a:pPr marL="0" lvl="0" indent="0">
              <a:spcBef>
                <a:spcPct val="20000"/>
              </a:spcBef>
              <a:buFont typeface="Arial" pitchFamily="34" charset="0"/>
              <a:buNone/>
              <a:defRPr/>
            </a:pPr>
            <a:endParaRPr lang="en-US" sz="2600" b="0" dirty="0">
              <a:latin typeface="Century Schoolbook" pitchFamily="18" charset="0"/>
              <a:cs typeface="Times New Roman" pitchFamily="18" charset="0"/>
            </a:endParaRPr>
          </a:p>
          <a:p>
            <a:pPr marL="0" lvl="0" indent="0">
              <a:spcBef>
                <a:spcPct val="20000"/>
              </a:spcBef>
              <a:buFont typeface="Arial" pitchFamily="34" charset="0"/>
              <a:buNone/>
              <a:defRPr/>
            </a:pPr>
            <a:r>
              <a:rPr lang="en-US" sz="2600" b="0" dirty="0">
                <a:latin typeface="Century Schoolbook" pitchFamily="18" charset="0"/>
                <a:cs typeface="Times New Roman" pitchFamily="18" charset="0"/>
              </a:rPr>
              <a:t>2014</a:t>
            </a:r>
            <a:r>
              <a:rPr lang="en-US" sz="2600" b="0" baseline="0" dirty="0">
                <a:latin typeface="Century Schoolbook" pitchFamily="18" charset="0"/>
                <a:cs typeface="Times New Roman" pitchFamily="18" charset="0"/>
              </a:rPr>
              <a:t> Preliminary: </a:t>
            </a:r>
          </a:p>
          <a:p>
            <a:pPr marL="742950" lvl="1" indent="-285750">
              <a:spcBef>
                <a:spcPct val="20000"/>
              </a:spcBef>
              <a:buFont typeface="Arial" pitchFamily="34" charset="0"/>
              <a:buChar char="–"/>
              <a:defRPr/>
            </a:pPr>
            <a:r>
              <a:rPr lang="en-US" sz="2400" b="0" dirty="0">
                <a:solidFill>
                  <a:srgbClr val="0000CC"/>
                </a:solidFill>
                <a:latin typeface="Century Schoolbook" pitchFamily="18" charset="0"/>
                <a:cs typeface="Times New Roman" pitchFamily="18" charset="0"/>
              </a:rPr>
              <a:t>Soundings reasonably</a:t>
            </a:r>
            <a:r>
              <a:rPr lang="en-US" sz="2400" b="0" baseline="0" dirty="0">
                <a:solidFill>
                  <a:srgbClr val="0000CC"/>
                </a:solidFill>
                <a:latin typeface="Century Schoolbook" pitchFamily="18" charset="0"/>
                <a:cs typeface="Times New Roman" pitchFamily="18" charset="0"/>
              </a:rPr>
              <a:t> compared with upper air locations, so very useful for data sparse regions BUT need way to identify areas where satellite based sounding were poor quality (used satellite imagery with the dots)</a:t>
            </a:r>
            <a:endParaRPr lang="en-US" sz="2400" b="0" dirty="0">
              <a:solidFill>
                <a:srgbClr val="003366"/>
              </a:solidFill>
              <a:latin typeface="Century Schoolbook" pitchFamily="18" charset="0"/>
              <a:cs typeface="Times New Roman" pitchFamily="18" charset="0"/>
            </a:endParaRPr>
          </a:p>
          <a:p>
            <a:pPr marL="1097280" lvl="2" indent="-365760">
              <a:lnSpc>
                <a:spcPct val="110000"/>
              </a:lnSpc>
              <a:buFont typeface="Wingdings" panose="05000000000000000000" pitchFamily="2" charset="2"/>
              <a:buChar char="ü"/>
            </a:pPr>
            <a:r>
              <a:rPr lang="en-US" sz="2400" b="0" dirty="0">
                <a:solidFill>
                  <a:srgbClr val="C00000"/>
                </a:solidFill>
                <a:latin typeface="Century Schoolbook" pitchFamily="18" charset="0"/>
                <a:cs typeface="Times New Roman" pitchFamily="18" charset="0"/>
              </a:rPr>
              <a:t>Changed coloration dots to highlight</a:t>
            </a:r>
            <a:r>
              <a:rPr lang="en-US" sz="2400" b="0" baseline="0" dirty="0">
                <a:solidFill>
                  <a:srgbClr val="C00000"/>
                </a:solidFill>
                <a:latin typeface="Century Schoolbook" pitchFamily="18" charset="0"/>
                <a:cs typeface="Times New Roman" pitchFamily="18" charset="0"/>
              </a:rPr>
              <a:t> green good, red poor, yellow hesitant</a:t>
            </a:r>
            <a:endParaRPr lang="en-US" sz="2600" b="0" baseline="0" dirty="0">
              <a:latin typeface="Century Schoolbook" pitchFamily="18" charset="0"/>
              <a:cs typeface="Times New Roman" pitchFamily="18" charset="0"/>
            </a:endParaRPr>
          </a:p>
          <a:p>
            <a:pPr marL="742950" lvl="1" indent="-285750">
              <a:spcBef>
                <a:spcPct val="20000"/>
              </a:spcBef>
              <a:buFont typeface="Arial" pitchFamily="34" charset="0"/>
              <a:buChar char="–"/>
              <a:defRPr/>
            </a:pPr>
            <a:r>
              <a:rPr lang="en-US" sz="2400" b="0" baseline="0" dirty="0">
                <a:solidFill>
                  <a:srgbClr val="0000CC"/>
                </a:solidFill>
                <a:latin typeface="Century Schoolbook" pitchFamily="18" charset="0"/>
                <a:cs typeface="Times New Roman" pitchFamily="18" charset="0"/>
              </a:rPr>
              <a:t>Large forecast area and very hard to click on each individual sounding location to view information</a:t>
            </a:r>
            <a:endParaRPr lang="en-US" sz="2400" b="0" dirty="0">
              <a:solidFill>
                <a:srgbClr val="C00000"/>
              </a:solidFill>
              <a:latin typeface="Century Schoolbook" pitchFamily="18" charset="0"/>
              <a:cs typeface="Times New Roman" pitchFamily="18" charset="0"/>
            </a:endParaRPr>
          </a:p>
          <a:p>
            <a:pPr marL="1097280" lvl="2" indent="-365760">
              <a:lnSpc>
                <a:spcPct val="110000"/>
              </a:lnSpc>
              <a:buFont typeface="Wingdings" panose="05000000000000000000" pitchFamily="2" charset="2"/>
              <a:buChar char="ü"/>
            </a:pPr>
            <a:r>
              <a:rPr lang="en-US" sz="2400" b="0" dirty="0">
                <a:solidFill>
                  <a:srgbClr val="C00000"/>
                </a:solidFill>
                <a:latin typeface="Century Schoolbook" pitchFamily="18" charset="0"/>
                <a:cs typeface="Times New Roman" pitchFamily="18" charset="0"/>
              </a:rPr>
              <a:t>Recently developed way to view the soundings</a:t>
            </a:r>
            <a:r>
              <a:rPr lang="en-US" sz="2400" b="0" baseline="0" dirty="0">
                <a:solidFill>
                  <a:srgbClr val="C00000"/>
                </a:solidFill>
                <a:latin typeface="Century Schoolbook" pitchFamily="18" charset="0"/>
                <a:cs typeface="Times New Roman" pitchFamily="18" charset="0"/>
              </a:rPr>
              <a:t> in product cross sections</a:t>
            </a:r>
            <a:endParaRPr lang="en-US" sz="2400" b="0" dirty="0">
              <a:latin typeface="Century Schoolbook" pitchFamily="18" charset="0"/>
              <a:cs typeface="Times New Roman" pitchFamily="18" charset="0"/>
            </a:endParaRPr>
          </a:p>
          <a:p>
            <a:pPr marL="742950" lvl="1" indent="-285750">
              <a:spcBef>
                <a:spcPct val="20000"/>
              </a:spcBef>
              <a:buFont typeface="Arial" pitchFamily="34" charset="0"/>
              <a:buChar char="–"/>
              <a:defRPr/>
            </a:pPr>
            <a:endParaRPr lang="en-US" sz="2400" b="0" dirty="0">
              <a:solidFill>
                <a:srgbClr val="0000CC"/>
              </a:solidFill>
              <a:latin typeface="Century Schoolbook" pitchFamily="18" charset="0"/>
              <a:cs typeface="Times New Roman" pitchFamily="18" charset="0"/>
            </a:endParaRPr>
          </a:p>
          <a:p>
            <a:pPr marL="0" lvl="0" indent="0">
              <a:spcBef>
                <a:spcPct val="20000"/>
              </a:spcBef>
              <a:buFont typeface="Arial" pitchFamily="34" charset="0"/>
              <a:buNone/>
              <a:defRPr/>
            </a:pPr>
            <a:endParaRPr lang="en-US" sz="2600" b="0" dirty="0">
              <a:latin typeface="Century Schoolbook" pitchFamily="18" charset="0"/>
              <a:cs typeface="Times New Roman" pitchFamily="18" charset="0"/>
            </a:endParaRPr>
          </a:p>
          <a:p>
            <a:pPr marL="0" lvl="0" indent="0">
              <a:spcBef>
                <a:spcPct val="20000"/>
              </a:spcBef>
              <a:buFont typeface="Arial" pitchFamily="34" charset="0"/>
              <a:buNone/>
              <a:defRPr/>
            </a:pPr>
            <a:r>
              <a:rPr lang="en-US" sz="2600" b="0" dirty="0">
                <a:latin typeface="Century Schoolbook" pitchFamily="18" charset="0"/>
                <a:cs typeface="Times New Roman" pitchFamily="18" charset="0"/>
              </a:rPr>
              <a:t>Student Volunteer Project 2016: </a:t>
            </a:r>
            <a:r>
              <a:rPr lang="en-US" sz="2400" b="0" dirty="0">
                <a:solidFill>
                  <a:srgbClr val="0000CC"/>
                </a:solidFill>
                <a:latin typeface="Century Schoolbook" pitchFamily="18" charset="0"/>
                <a:cs typeface="Times New Roman" pitchFamily="18" charset="0"/>
              </a:rPr>
              <a:t>Penn State Undergraduate June 1</a:t>
            </a:r>
            <a:r>
              <a:rPr lang="en-US" sz="2400" b="0" baseline="30000" dirty="0">
                <a:solidFill>
                  <a:srgbClr val="0000CC"/>
                </a:solidFill>
                <a:latin typeface="Century Schoolbook" pitchFamily="18" charset="0"/>
                <a:cs typeface="Times New Roman" pitchFamily="18" charset="0"/>
              </a:rPr>
              <a:t>st</a:t>
            </a:r>
            <a:r>
              <a:rPr lang="en-US" sz="2400" b="0" dirty="0">
                <a:solidFill>
                  <a:srgbClr val="0000CC"/>
                </a:solidFill>
                <a:latin typeface="Century Schoolbook" pitchFamily="18" charset="0"/>
                <a:cs typeface="Times New Roman" pitchFamily="18" charset="0"/>
              </a:rPr>
              <a:t>- July 29</a:t>
            </a:r>
            <a:r>
              <a:rPr lang="en-US" sz="2400" b="0" baseline="30000" dirty="0">
                <a:solidFill>
                  <a:srgbClr val="0000CC"/>
                </a:solidFill>
                <a:latin typeface="Century Schoolbook" pitchFamily="18" charset="0"/>
                <a:cs typeface="Times New Roman" pitchFamily="18" charset="0"/>
              </a:rPr>
              <a:t>th</a:t>
            </a:r>
            <a:endParaRPr lang="en-US" sz="2400" b="0" dirty="0">
              <a:solidFill>
                <a:srgbClr val="0000CC"/>
              </a:solidFill>
              <a:latin typeface="Century Schoolbook" pitchFamily="18" charset="0"/>
              <a:cs typeface="Times New Roman" pitchFamily="18" charset="0"/>
            </a:endParaRPr>
          </a:p>
          <a:p>
            <a:pPr marL="742950" lvl="1" indent="-285750">
              <a:spcBef>
                <a:spcPct val="20000"/>
              </a:spcBef>
              <a:buFont typeface="Arial" pitchFamily="34" charset="0"/>
              <a:buChar char="–"/>
              <a:defRPr/>
            </a:pPr>
            <a:r>
              <a:rPr lang="en-US" sz="2400" b="0" dirty="0">
                <a:solidFill>
                  <a:srgbClr val="0000CC"/>
                </a:solidFill>
                <a:latin typeface="Century Schoolbook" pitchFamily="18" charset="0"/>
                <a:cs typeface="Times New Roman" pitchFamily="18" charset="0"/>
              </a:rPr>
              <a:t>Examine utilization for severe and fire weather:</a:t>
            </a:r>
            <a:endParaRPr lang="en-US" sz="2400" b="0" dirty="0">
              <a:solidFill>
                <a:srgbClr val="0000CC"/>
              </a:solidFill>
            </a:endParaRPr>
          </a:p>
          <a:p>
            <a:pPr marL="1097280" lvl="2" indent="-365760">
              <a:lnSpc>
                <a:spcPct val="120000"/>
              </a:lnSpc>
              <a:buFont typeface="Wingdings" panose="05000000000000000000" pitchFamily="2" charset="2"/>
              <a:buChar char="ü"/>
            </a:pPr>
            <a:r>
              <a:rPr lang="en-US" sz="2200" b="0" dirty="0">
                <a:solidFill>
                  <a:srgbClr val="C00000"/>
                </a:solidFill>
                <a:latin typeface="Century Schoolbook" pitchFamily="18" charset="0"/>
                <a:cs typeface="Times New Roman" pitchFamily="18" charset="0"/>
              </a:rPr>
              <a:t>Compare model, NUCAPS and RAOB soundings</a:t>
            </a:r>
          </a:p>
          <a:p>
            <a:pPr marL="1097280" lvl="2" indent="-365760">
              <a:lnSpc>
                <a:spcPct val="120000"/>
              </a:lnSpc>
              <a:buFont typeface="Wingdings" panose="05000000000000000000" pitchFamily="2" charset="2"/>
              <a:buChar char="ü"/>
            </a:pPr>
            <a:r>
              <a:rPr lang="en-US" sz="2200" b="0" dirty="0">
                <a:solidFill>
                  <a:srgbClr val="C00000"/>
                </a:solidFill>
                <a:latin typeface="Century Schoolbook" pitchFamily="18" charset="0"/>
                <a:cs typeface="Times New Roman" pitchFamily="18" charset="0"/>
              </a:rPr>
              <a:t>Examine indices such as CAPE, CIN,  LI for convective behavior</a:t>
            </a:r>
          </a:p>
          <a:p>
            <a:pPr marL="1097280" lvl="2" indent="-365760">
              <a:lnSpc>
                <a:spcPct val="120000"/>
              </a:lnSpc>
              <a:buFont typeface="Wingdings" panose="05000000000000000000" pitchFamily="2" charset="2"/>
              <a:buChar char="ü"/>
            </a:pPr>
            <a:r>
              <a:rPr lang="en-US" sz="2200" b="0" dirty="0">
                <a:solidFill>
                  <a:srgbClr val="C00000"/>
                </a:solidFill>
                <a:latin typeface="Century Schoolbook" pitchFamily="18" charset="0"/>
                <a:cs typeface="Times New Roman" pitchFamily="18" charset="0"/>
              </a:rPr>
              <a:t>Examine fire weather parameters (variation Haines ), lightning activity level</a:t>
            </a:r>
          </a:p>
          <a:p>
            <a:pPr marL="742950" lvl="1" indent="-285750">
              <a:spcBef>
                <a:spcPct val="20000"/>
              </a:spcBef>
              <a:buFont typeface="Arial" pitchFamily="34" charset="0"/>
              <a:buChar char="–"/>
              <a:defRPr/>
            </a:pPr>
            <a:r>
              <a:rPr lang="en-US" sz="2400" b="0" dirty="0">
                <a:solidFill>
                  <a:srgbClr val="0000CC"/>
                </a:solidFill>
                <a:latin typeface="Century Schoolbook" pitchFamily="18" charset="0"/>
                <a:cs typeface="Times New Roman" pitchFamily="18" charset="0"/>
              </a:rPr>
              <a:t>Results:</a:t>
            </a:r>
            <a:endParaRPr lang="en-US" sz="2400" b="0" dirty="0">
              <a:solidFill>
                <a:srgbClr val="0000CC"/>
              </a:solidFill>
            </a:endParaRPr>
          </a:p>
          <a:p>
            <a:pPr marL="1097280" lvl="2" indent="-365760">
              <a:lnSpc>
                <a:spcPct val="120000"/>
              </a:lnSpc>
              <a:buFont typeface="Wingdings" panose="05000000000000000000" pitchFamily="2" charset="2"/>
              <a:buChar char="ü"/>
            </a:pPr>
            <a:r>
              <a:rPr lang="en-US" sz="2200" b="0" dirty="0">
                <a:solidFill>
                  <a:srgbClr val="C00000"/>
                </a:solidFill>
                <a:latin typeface="Century Schoolbook" pitchFamily="18" charset="0"/>
                <a:cs typeface="Times New Roman" pitchFamily="18" charset="0"/>
              </a:rPr>
              <a:t>Latency issues</a:t>
            </a:r>
          </a:p>
          <a:p>
            <a:pPr marL="1097280" lvl="2" indent="-365760">
              <a:lnSpc>
                <a:spcPct val="120000"/>
              </a:lnSpc>
              <a:buFont typeface="Wingdings" panose="05000000000000000000" pitchFamily="2" charset="2"/>
              <a:buChar char="ü"/>
            </a:pPr>
            <a:r>
              <a:rPr lang="en-US" sz="2200" b="0" dirty="0">
                <a:solidFill>
                  <a:srgbClr val="C00000"/>
                </a:solidFill>
                <a:latin typeface="Century Schoolbook" pitchFamily="18" charset="0"/>
                <a:cs typeface="Times New Roman" pitchFamily="18" charset="0"/>
              </a:rPr>
              <a:t>For</a:t>
            </a:r>
            <a:r>
              <a:rPr lang="en-US" sz="2200" b="0" baseline="0" dirty="0">
                <a:solidFill>
                  <a:srgbClr val="C00000"/>
                </a:solidFill>
                <a:latin typeface="Century Schoolbook" pitchFamily="18" charset="0"/>
                <a:cs typeface="Times New Roman" pitchFamily="18" charset="0"/>
              </a:rPr>
              <a:t> Severe and Fire Weather indices – really need to modify the satellite based sounding in the lower levels, which currently a lot of work for forecasters</a:t>
            </a:r>
            <a:endParaRPr lang="en-US" b="0" dirty="0"/>
          </a:p>
        </p:txBody>
      </p:sp>
      <p:sp>
        <p:nvSpPr>
          <p:cNvPr id="4" name="Slide Number Placeholder 3"/>
          <p:cNvSpPr>
            <a:spLocks noGrp="1"/>
          </p:cNvSpPr>
          <p:nvPr>
            <p:ph type="sldNum" sz="quarter" idx="10"/>
          </p:nvPr>
        </p:nvSpPr>
        <p:spPr/>
        <p:txBody>
          <a:bodyPr/>
          <a:lstStyle/>
          <a:p>
            <a:fld id="{96FB553E-404E-4E2C-9403-335A000D33FD}" type="slidenum">
              <a:rPr lang="en-US" smtClean="0"/>
              <a:pPr/>
              <a:t>29</a:t>
            </a:fld>
            <a:endParaRPr lang="en-US" dirty="0"/>
          </a:p>
        </p:txBody>
      </p:sp>
    </p:spTree>
    <p:extLst>
      <p:ext uri="{BB962C8B-B14F-4D97-AF65-F5344CB8AC3E}">
        <p14:creationId xmlns:p14="http://schemas.microsoft.com/office/powerpoint/2010/main" val="3551611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SDB</a:t>
            </a:r>
            <a:r>
              <a:rPr lang="en-US" baseline="0" dirty="0"/>
              <a:t> Nov 23, 2018 </a:t>
            </a:r>
            <a:r>
              <a:rPr lang="en-US" sz="1200" b="0" i="0" kern="1200" dirty="0">
                <a:solidFill>
                  <a:schemeClr val="tx1"/>
                </a:solidFill>
                <a:effectLst/>
                <a:latin typeface="+mn-lt"/>
                <a:ea typeface="+mn-ea"/>
                <a:cs typeface="+mn-cs"/>
              </a:rPr>
              <a:t>Nice cloud streets pic! nice </a:t>
            </a:r>
            <a:r>
              <a:rPr lang="en-US" sz="1200" b="0" i="0" kern="1200" dirty="0" err="1">
                <a:solidFill>
                  <a:schemeClr val="tx1"/>
                </a:solidFill>
                <a:effectLst/>
                <a:latin typeface="+mn-lt"/>
                <a:ea typeface="+mn-ea"/>
                <a:cs typeface="+mn-cs"/>
              </a:rPr>
              <a:t>SPoRT</a:t>
            </a:r>
            <a:r>
              <a:rPr lang="en-US" sz="1200" b="0" i="0" kern="1200" dirty="0">
                <a:solidFill>
                  <a:schemeClr val="tx1"/>
                </a:solidFill>
                <a:effectLst/>
                <a:latin typeface="+mn-lt"/>
                <a:ea typeface="+mn-ea"/>
                <a:cs typeface="+mn-cs"/>
              </a:rPr>
              <a:t> nighttime</a:t>
            </a:r>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30</a:t>
            </a:fld>
            <a:endParaRPr lang="en-US" dirty="0"/>
          </a:p>
        </p:txBody>
      </p:sp>
    </p:spTree>
    <p:extLst>
      <p:ext uri="{BB962C8B-B14F-4D97-AF65-F5344CB8AC3E}">
        <p14:creationId xmlns:p14="http://schemas.microsoft.com/office/powerpoint/2010/main" val="1701124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Sweet image of the shadows of the Alaska Range on the Nov 23, 2018 SDB VIIRS </a:t>
            </a:r>
            <a:r>
              <a:rPr lang="en-US" sz="1200" b="0" i="0" kern="1200" dirty="0" err="1">
                <a:solidFill>
                  <a:schemeClr val="tx1"/>
                </a:solidFill>
                <a:effectLst/>
                <a:latin typeface="+mn-lt"/>
                <a:ea typeface="+mn-ea"/>
                <a:cs typeface="+mn-cs"/>
              </a:rPr>
              <a:t>Naturalcolor</a:t>
            </a:r>
            <a:r>
              <a:rPr lang="en-US" sz="1200" b="0" i="0" kern="1200" dirty="0">
                <a:solidFill>
                  <a:schemeClr val="tx1"/>
                </a:solidFill>
                <a:effectLst/>
                <a:latin typeface="+mn-lt"/>
                <a:ea typeface="+mn-ea"/>
                <a:cs typeface="+mn-cs"/>
              </a:rPr>
              <a:t> today. Awesome image. Scotty measured the shadow length - 43 miles. So about 8 times the height of the peak. Cool. thanks for sharing Scotty. E</a:t>
            </a:r>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31</a:t>
            </a:fld>
            <a:endParaRPr lang="en-US" dirty="0"/>
          </a:p>
        </p:txBody>
      </p:sp>
    </p:spTree>
    <p:extLst>
      <p:ext uri="{BB962C8B-B14F-4D97-AF65-F5344CB8AC3E}">
        <p14:creationId xmlns:p14="http://schemas.microsoft.com/office/powerpoint/2010/main" val="2084129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96FB553E-404E-4E2C-9403-335A000D33FD}" type="slidenum">
              <a:rPr lang="en-US" smtClean="0"/>
              <a:pPr/>
              <a:t>32</a:t>
            </a:fld>
            <a:endParaRPr lang="en-US" dirty="0"/>
          </a:p>
        </p:txBody>
      </p:sp>
    </p:spTree>
    <p:extLst>
      <p:ext uri="{BB962C8B-B14F-4D97-AF65-F5344CB8AC3E}">
        <p14:creationId xmlns:p14="http://schemas.microsoft.com/office/powerpoint/2010/main" val="1325258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nice VIIRS image of cold air stratus to the east. Jan 17, 2019</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33</a:t>
            </a:fld>
            <a:endParaRPr lang="en-US" dirty="0"/>
          </a:p>
        </p:txBody>
      </p:sp>
    </p:spTree>
    <p:extLst>
      <p:ext uri="{BB962C8B-B14F-4D97-AF65-F5344CB8AC3E}">
        <p14:creationId xmlns:p14="http://schemas.microsoft.com/office/powerpoint/2010/main" val="2993763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VIIRS </a:t>
            </a:r>
            <a:r>
              <a:rPr lang="en-US" sz="1200" b="0" i="0" kern="1200" dirty="0" err="1">
                <a:solidFill>
                  <a:schemeClr val="tx1"/>
                </a:solidFill>
                <a:effectLst/>
                <a:latin typeface="+mn-lt"/>
                <a:ea typeface="+mn-ea"/>
                <a:cs typeface="+mn-cs"/>
              </a:rPr>
              <a:t>falsecolor</a:t>
            </a:r>
            <a:r>
              <a:rPr lang="en-US" sz="1200" b="0" i="0" kern="1200" dirty="0">
                <a:solidFill>
                  <a:schemeClr val="tx1"/>
                </a:solidFill>
                <a:effectLst/>
                <a:latin typeface="+mn-lt"/>
                <a:ea typeface="+mn-ea"/>
                <a:cs typeface="+mn-cs"/>
              </a:rPr>
              <a:t> image helps ice analysts differentiate sea ice from clouds overhead. While this is a pretty clear example of what is sea ice and what is not, the </a:t>
            </a:r>
            <a:r>
              <a:rPr lang="en-US" sz="1200" b="0" i="0" kern="1200" dirty="0" err="1">
                <a:solidFill>
                  <a:schemeClr val="tx1"/>
                </a:solidFill>
                <a:effectLst/>
                <a:latin typeface="+mn-lt"/>
                <a:ea typeface="+mn-ea"/>
                <a:cs typeface="+mn-cs"/>
              </a:rPr>
              <a:t>falsecolor</a:t>
            </a:r>
            <a:r>
              <a:rPr lang="en-US" sz="1200" b="0" i="0" kern="1200" dirty="0">
                <a:solidFill>
                  <a:schemeClr val="tx1"/>
                </a:solidFill>
                <a:effectLst/>
                <a:latin typeface="+mn-lt"/>
                <a:ea typeface="+mn-ea"/>
                <a:cs typeface="+mn-cs"/>
              </a:rPr>
              <a:t> images make the sea ice visible even under higher coverage clouds. The resolution of the imagery not only helps us refine the position of the ice edge, but identify areas of varying concentration/type/thickness.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SnowCloud</a:t>
            </a:r>
            <a:r>
              <a:rPr lang="en-US" sz="1200" b="0" i="0" kern="1200" dirty="0">
                <a:solidFill>
                  <a:schemeClr val="tx1"/>
                </a:solidFill>
                <a:effectLst/>
                <a:latin typeface="+mn-lt"/>
                <a:ea typeface="+mn-ea"/>
                <a:cs typeface="+mn-cs"/>
              </a:rPr>
              <a:t> RGB</a:t>
            </a:r>
            <a:r>
              <a:rPr lang="en-US" sz="1200" b="0" i="0" kern="1200" baseline="0" dirty="0">
                <a:solidFill>
                  <a:schemeClr val="tx1"/>
                </a:solidFill>
                <a:effectLst/>
                <a:latin typeface="+mn-lt"/>
                <a:ea typeface="+mn-ea"/>
                <a:cs typeface="+mn-cs"/>
              </a:rPr>
              <a:t> helps identify clouds and especially fog over the sea </a:t>
            </a:r>
            <a:r>
              <a:rPr lang="en-US" sz="1200" b="0" i="0" kern="1200" baseline="0">
                <a:solidFill>
                  <a:schemeClr val="tx1"/>
                </a:solidFill>
                <a:effectLst/>
                <a:latin typeface="+mn-lt"/>
                <a:ea typeface="+mn-ea"/>
                <a:cs typeface="+mn-cs"/>
              </a:rPr>
              <a:t>ice.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entury Schoolbook" panose="02040604050505020304" pitchFamily="18" charset="0"/>
            </a:endParaRPr>
          </a:p>
        </p:txBody>
      </p:sp>
      <p:sp>
        <p:nvSpPr>
          <p:cNvPr id="4" name="Slide Number Placeholder 3"/>
          <p:cNvSpPr>
            <a:spLocks noGrp="1"/>
          </p:cNvSpPr>
          <p:nvPr>
            <p:ph type="sldNum" sz="quarter" idx="10"/>
          </p:nvPr>
        </p:nvSpPr>
        <p:spPr/>
        <p:txBody>
          <a:bodyPr/>
          <a:lstStyle/>
          <a:p>
            <a:fld id="{96FB553E-404E-4E2C-9403-335A000D33FD}" type="slidenum">
              <a:rPr lang="en-US" smtClean="0"/>
              <a:pPr/>
              <a:t>35</a:t>
            </a:fld>
            <a:endParaRPr lang="en-US" dirty="0"/>
          </a:p>
        </p:txBody>
      </p:sp>
    </p:spTree>
    <p:extLst>
      <p:ext uri="{BB962C8B-B14F-4D97-AF65-F5344CB8AC3E}">
        <p14:creationId xmlns:p14="http://schemas.microsoft.com/office/powerpoint/2010/main" val="355161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June 2019 Koyukuk River High water from snow melt continues on the Koyukuk River near </a:t>
            </a:r>
            <a:r>
              <a:rPr lang="en-US" sz="1200" dirty="0" err="1"/>
              <a:t>Huslia</a:t>
            </a:r>
            <a:r>
              <a:rPr lang="en-US" sz="1200" dirty="0"/>
              <a:t>.</a:t>
            </a:r>
          </a:p>
          <a:p>
            <a:endParaRPr lang="en-US" sz="1200" dirty="0"/>
          </a:p>
          <a:p>
            <a:r>
              <a:rPr lang="en-US" sz="1200" dirty="0"/>
              <a:t>Elevated river levels will continue this Week.  Expect erosion to persist until River levels fall significantly.  </a:t>
            </a:r>
          </a:p>
          <a:p>
            <a:endParaRPr lang="en-US" sz="1200" dirty="0"/>
          </a:p>
          <a:p>
            <a:r>
              <a:rPr lang="en-US" sz="1200" dirty="0"/>
              <a:t>River banks will remain unstable Use caution even as river levels Recede.  </a:t>
            </a:r>
          </a:p>
          <a:p>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pPr/>
              <a:t>3</a:t>
            </a:fld>
            <a:endParaRPr lang="en-US" dirty="0"/>
          </a:p>
        </p:txBody>
      </p:sp>
    </p:spTree>
    <p:extLst>
      <p:ext uri="{BB962C8B-B14F-4D97-AF65-F5344CB8AC3E}">
        <p14:creationId xmlns:p14="http://schemas.microsoft.com/office/powerpoint/2010/main" val="264551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ice and flood products can be used beyond</a:t>
            </a:r>
            <a:r>
              <a:rPr lang="en-US" baseline="0" dirty="0"/>
              <a:t> Alaska and North America. The NWS Fairbanks is currently partaking in the US State Department funded Peer-to-Peer program on a project sharing best practices between the US and Russia on topics such as forecasting, preparedness, monitoring, mitigation, response and recovery. The communities of Galena, Alaska and </a:t>
            </a:r>
            <a:r>
              <a:rPr lang="en-US" baseline="0" dirty="0" err="1"/>
              <a:t>Edyetsy</a:t>
            </a:r>
            <a:r>
              <a:rPr lang="en-US" baseline="0" dirty="0"/>
              <a:t>, Russia both experienced devastating ice jam floods in May 2013. The WFO Fairbanks SH was involved with an exchange to Siberia in Nov 2015 with a team of physical and social scientists and community members. A similar Russian team will visit Alaska in March 2016. The river ice and flood product was shared with the Russian’s as a best practice being developed in the USA.</a:t>
            </a:r>
          </a:p>
          <a:p>
            <a:endParaRPr lang="en-US" baseline="0" dirty="0"/>
          </a:p>
          <a:p>
            <a:r>
              <a:rPr lang="en-US" b="1" baseline="0" dirty="0"/>
              <a:t>Involved in Peer-Peer and </a:t>
            </a:r>
            <a:r>
              <a:rPr lang="en-US" b="1" baseline="0" dirty="0" err="1"/>
              <a:t>Edyetsy</a:t>
            </a:r>
            <a:r>
              <a:rPr lang="en-US" b="1" baseline="0" dirty="0"/>
              <a:t> and Galena being compared and sharing best practices. Russia is very interested in utilized this product to help identify flooding detection and river-ice.</a:t>
            </a:r>
            <a:endParaRPr lang="en-US" dirty="0"/>
          </a:p>
          <a:p>
            <a:endParaRPr lang="en-US" dirty="0"/>
          </a:p>
        </p:txBody>
      </p:sp>
      <p:sp>
        <p:nvSpPr>
          <p:cNvPr id="4" name="Slide Number Placeholder 3"/>
          <p:cNvSpPr>
            <a:spLocks noGrp="1"/>
          </p:cNvSpPr>
          <p:nvPr>
            <p:ph type="sldNum" sz="quarter" idx="5"/>
          </p:nvPr>
        </p:nvSpPr>
        <p:spPr/>
        <p:txBody>
          <a:bodyPr/>
          <a:lstStyle/>
          <a:p>
            <a:fld id="{96FB553E-404E-4E2C-9403-335A000D33FD}" type="slidenum">
              <a:rPr lang="en-US" smtClean="0"/>
              <a:t>4</a:t>
            </a:fld>
            <a:endParaRPr lang="en-US" dirty="0"/>
          </a:p>
        </p:txBody>
      </p:sp>
    </p:spTree>
    <p:extLst>
      <p:ext uri="{BB962C8B-B14F-4D97-AF65-F5344CB8AC3E}">
        <p14:creationId xmlns:p14="http://schemas.microsoft.com/office/powerpoint/2010/main" val="531840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is from this summer with the GOES17 Day Cloud Phase Distinction RGB showing a variety of things, but primarily the smoke and associated </a:t>
            </a:r>
            <a:r>
              <a:rPr lang="en-US" dirty="0" err="1"/>
              <a:t>pyrocu</a:t>
            </a:r>
            <a:r>
              <a:rPr lang="en-US" dirty="0"/>
              <a:t> from wildfires. </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t>5</a:t>
            </a:fld>
            <a:endParaRPr lang="en-US" dirty="0"/>
          </a:p>
        </p:txBody>
      </p:sp>
    </p:spTree>
    <p:extLst>
      <p:ext uri="{BB962C8B-B14F-4D97-AF65-F5344CB8AC3E}">
        <p14:creationId xmlns:p14="http://schemas.microsoft.com/office/powerpoint/2010/main" val="3997352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FB553E-404E-4E2C-9403-335A000D33FD}" type="slidenum">
              <a:rPr lang="en-US" smtClean="0"/>
              <a:t>6</a:t>
            </a:fld>
            <a:endParaRPr lang="en-US" dirty="0"/>
          </a:p>
        </p:txBody>
      </p:sp>
    </p:spTree>
    <p:extLst>
      <p:ext uri="{BB962C8B-B14F-4D97-AF65-F5344CB8AC3E}">
        <p14:creationId xmlns:p14="http://schemas.microsoft.com/office/powerpoint/2010/main" val="272161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FB553E-404E-4E2C-9403-335A000D33FD}" type="slidenum">
              <a:rPr lang="en-US" smtClean="0"/>
              <a:t>7</a:t>
            </a:fld>
            <a:endParaRPr lang="en-US" dirty="0"/>
          </a:p>
        </p:txBody>
      </p:sp>
    </p:spTree>
    <p:extLst>
      <p:ext uri="{BB962C8B-B14F-4D97-AF65-F5344CB8AC3E}">
        <p14:creationId xmlns:p14="http://schemas.microsoft.com/office/powerpoint/2010/main" val="266320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Campbell River wildfire near the border Yukon,</a:t>
            </a:r>
            <a:r>
              <a:rPr lang="en-US" baseline="0" dirty="0"/>
              <a:t> Canada and Rat Creek wildfire northeast of </a:t>
            </a:r>
            <a:r>
              <a:rPr lang="en-US" baseline="0" dirty="0" err="1"/>
              <a:t>Chalyitsik</a:t>
            </a:r>
            <a:r>
              <a:rPr lang="en-US" baseline="0" dirty="0"/>
              <a:t>.</a:t>
            </a:r>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pPr/>
              <a:t>10</a:t>
            </a:fld>
            <a:endParaRPr lang="en-US" dirty="0"/>
          </a:p>
        </p:txBody>
      </p:sp>
    </p:spTree>
    <p:extLst>
      <p:ext uri="{BB962C8B-B14F-4D97-AF65-F5344CB8AC3E}">
        <p14:creationId xmlns:p14="http://schemas.microsoft.com/office/powerpoint/2010/main" val="2470189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B553E-404E-4E2C-9403-335A000D33FD}" type="slidenum">
              <a:rPr lang="en-US" smtClean="0"/>
              <a:pPr/>
              <a:t>11</a:t>
            </a:fld>
            <a:endParaRPr lang="en-US" dirty="0"/>
          </a:p>
        </p:txBody>
      </p:sp>
    </p:spTree>
    <p:extLst>
      <p:ext uri="{BB962C8B-B14F-4D97-AF65-F5344CB8AC3E}">
        <p14:creationId xmlns:p14="http://schemas.microsoft.com/office/powerpoint/2010/main" val="2974703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D80564-616C-4FB0-A0CF-FED2B39578B0}" type="datetimeFigureOut">
              <a:rPr lang="en-US" smtClean="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1C392-F47D-4F05-9817-39D5B0BD235B}" type="slidenum">
              <a:rPr lang="en-US" smtClean="0"/>
              <a:t>‹#›</a:t>
            </a:fld>
            <a:endParaRPr lang="en-US" dirty="0"/>
          </a:p>
        </p:txBody>
      </p:sp>
    </p:spTree>
    <p:extLst>
      <p:ext uri="{BB962C8B-B14F-4D97-AF65-F5344CB8AC3E}">
        <p14:creationId xmlns:p14="http://schemas.microsoft.com/office/powerpoint/2010/main" val="185307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80564-616C-4FB0-A0CF-FED2B39578B0}" type="datetimeFigureOut">
              <a:rPr lang="en-US" smtClean="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1C392-F47D-4F05-9817-39D5B0BD235B}" type="slidenum">
              <a:rPr lang="en-US" smtClean="0"/>
              <a:t>‹#›</a:t>
            </a:fld>
            <a:endParaRPr lang="en-US" dirty="0"/>
          </a:p>
        </p:txBody>
      </p:sp>
    </p:spTree>
    <p:extLst>
      <p:ext uri="{BB962C8B-B14F-4D97-AF65-F5344CB8AC3E}">
        <p14:creationId xmlns:p14="http://schemas.microsoft.com/office/powerpoint/2010/main" val="2762274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80564-616C-4FB0-A0CF-FED2B39578B0}" type="datetimeFigureOut">
              <a:rPr lang="en-US" smtClean="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1C392-F47D-4F05-9817-39D5B0BD235B}" type="slidenum">
              <a:rPr lang="en-US" smtClean="0"/>
              <a:t>‹#›</a:t>
            </a:fld>
            <a:endParaRPr lang="en-US" dirty="0"/>
          </a:p>
        </p:txBody>
      </p:sp>
    </p:spTree>
    <p:extLst>
      <p:ext uri="{BB962C8B-B14F-4D97-AF65-F5344CB8AC3E}">
        <p14:creationId xmlns:p14="http://schemas.microsoft.com/office/powerpoint/2010/main" val="28026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342106"/>
            <a:ext cx="8077200" cy="145071"/>
          </a:xfrm>
          <a:ln>
            <a:noFill/>
          </a:ln>
        </p:spPr>
        <p:txBody>
          <a:bodyPr>
            <a:noAutofit/>
          </a:bodyPr>
          <a:lstStyle>
            <a:lvl1pPr>
              <a:defRPr sz="3600">
                <a:solidFill>
                  <a:srgbClr val="003366"/>
                </a:solidFill>
              </a:defRPr>
            </a:lvl1pPr>
          </a:lstStyle>
          <a:p>
            <a:r>
              <a:rPr lang="en-US" dirty="0"/>
              <a:t>Master title style</a:t>
            </a:r>
          </a:p>
        </p:txBody>
      </p:sp>
      <p:sp>
        <p:nvSpPr>
          <p:cNvPr id="3" name="Content Placeholder 2"/>
          <p:cNvSpPr>
            <a:spLocks noGrp="1"/>
          </p:cNvSpPr>
          <p:nvPr>
            <p:ph idx="1"/>
          </p:nvPr>
        </p:nvSpPr>
        <p:spPr/>
        <p:txBody>
          <a:bodyPr/>
          <a:lstStyle>
            <a:lvl1pPr>
              <a:defRPr sz="2800"/>
            </a:lvl1pPr>
            <a:lvl2pPr>
              <a:defRPr sz="2400">
                <a:solidFill>
                  <a:schemeClr val="accent1">
                    <a:lumMod val="50000"/>
                  </a:schemeClr>
                </a:solidFill>
              </a:defRPr>
            </a:lvl2pPr>
            <a:lvl3pPr marL="1257300" indent="-342900">
              <a:buFont typeface="Wingdings" panose="05000000000000000000" pitchFamily="2" charset="2"/>
              <a:buChar char="ü"/>
              <a:defRPr sz="2000">
                <a:solidFill>
                  <a:schemeClr val="accent6">
                    <a:lumMod val="20000"/>
                    <a:lumOff val="80000"/>
                  </a:schemeClr>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1D80564-616C-4FB0-A0CF-FED2B39578B0}" type="datetimeFigureOut">
              <a:rPr lang="en-US" smtClean="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1C392-F47D-4F05-9817-39D5B0BD235B}" type="slidenum">
              <a:rPr lang="en-US" smtClean="0"/>
              <a:t>‹#›</a:t>
            </a:fld>
            <a:endParaRPr lang="en-US" dirty="0"/>
          </a:p>
        </p:txBody>
      </p:sp>
      <p:cxnSp>
        <p:nvCxnSpPr>
          <p:cNvPr id="7" name="Straight Connector 6"/>
          <p:cNvCxnSpPr/>
          <p:nvPr userDrawn="1"/>
        </p:nvCxnSpPr>
        <p:spPr>
          <a:xfrm>
            <a:off x="155576" y="838200"/>
            <a:ext cx="891222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http://www.nssl.noaa.gov/news/logos/nws_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685800" cy="6768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d35brb9zkkbdsd.cloudfront.net/wp-content/uploads/2013/06/NOAA-logo-300x30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43900" y="71742"/>
            <a:ext cx="6858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89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D80564-616C-4FB0-A0CF-FED2B39578B0}" type="datetimeFigureOut">
              <a:rPr lang="en-US" smtClean="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1C392-F47D-4F05-9817-39D5B0BD235B}" type="slidenum">
              <a:rPr lang="en-US" smtClean="0"/>
              <a:t>‹#›</a:t>
            </a:fld>
            <a:endParaRPr lang="en-US" dirty="0"/>
          </a:p>
        </p:txBody>
      </p:sp>
    </p:spTree>
    <p:extLst>
      <p:ext uri="{BB962C8B-B14F-4D97-AF65-F5344CB8AC3E}">
        <p14:creationId xmlns:p14="http://schemas.microsoft.com/office/powerpoint/2010/main" val="18312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1D80564-616C-4FB0-A0CF-FED2B39578B0}" type="datetimeFigureOut">
              <a:rPr lang="en-US" smtClean="0"/>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1C392-F47D-4F05-9817-39D5B0BD235B}" type="slidenum">
              <a:rPr lang="en-US" smtClean="0"/>
              <a:t>‹#›</a:t>
            </a:fld>
            <a:endParaRPr lang="en-US" dirty="0"/>
          </a:p>
        </p:txBody>
      </p:sp>
    </p:spTree>
    <p:extLst>
      <p:ext uri="{BB962C8B-B14F-4D97-AF65-F5344CB8AC3E}">
        <p14:creationId xmlns:p14="http://schemas.microsoft.com/office/powerpoint/2010/main" val="762292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D80564-616C-4FB0-A0CF-FED2B39578B0}" type="datetimeFigureOut">
              <a:rPr lang="en-US" smtClean="0"/>
              <a:t>2/25/2020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E1C392-F47D-4F05-9817-39D5B0BD235B}" type="slidenum">
              <a:rPr lang="en-US" smtClean="0"/>
              <a:t>‹#›</a:t>
            </a:fld>
            <a:endParaRPr lang="en-US" dirty="0"/>
          </a:p>
        </p:txBody>
      </p:sp>
    </p:spTree>
    <p:extLst>
      <p:ext uri="{BB962C8B-B14F-4D97-AF65-F5344CB8AC3E}">
        <p14:creationId xmlns:p14="http://schemas.microsoft.com/office/powerpoint/2010/main" val="142648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1D80564-616C-4FB0-A0CF-FED2B39578B0}" type="datetimeFigureOut">
              <a:rPr lang="en-US" smtClean="0"/>
              <a:t>2/25/2020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E1C392-F47D-4F05-9817-39D5B0BD235B}" type="slidenum">
              <a:rPr lang="en-US" smtClean="0"/>
              <a:t>‹#›</a:t>
            </a:fld>
            <a:endParaRPr lang="en-US" dirty="0"/>
          </a:p>
        </p:txBody>
      </p:sp>
    </p:spTree>
    <p:extLst>
      <p:ext uri="{BB962C8B-B14F-4D97-AF65-F5344CB8AC3E}">
        <p14:creationId xmlns:p14="http://schemas.microsoft.com/office/powerpoint/2010/main" val="1724716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80564-616C-4FB0-A0CF-FED2B39578B0}" type="datetimeFigureOut">
              <a:rPr lang="en-US" smtClean="0"/>
              <a:t>2/25/2020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E1C392-F47D-4F05-9817-39D5B0BD235B}" type="slidenum">
              <a:rPr lang="en-US" smtClean="0"/>
              <a:t>‹#›</a:t>
            </a:fld>
            <a:endParaRPr lang="en-US" dirty="0"/>
          </a:p>
        </p:txBody>
      </p:sp>
    </p:spTree>
    <p:extLst>
      <p:ext uri="{BB962C8B-B14F-4D97-AF65-F5344CB8AC3E}">
        <p14:creationId xmlns:p14="http://schemas.microsoft.com/office/powerpoint/2010/main" val="1062312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D80564-616C-4FB0-A0CF-FED2B39578B0}" type="datetimeFigureOut">
              <a:rPr lang="en-US" smtClean="0"/>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1C392-F47D-4F05-9817-39D5B0BD235B}" type="slidenum">
              <a:rPr lang="en-US" smtClean="0"/>
              <a:t>‹#›</a:t>
            </a:fld>
            <a:endParaRPr lang="en-US" dirty="0"/>
          </a:p>
        </p:txBody>
      </p:sp>
    </p:spTree>
    <p:extLst>
      <p:ext uri="{BB962C8B-B14F-4D97-AF65-F5344CB8AC3E}">
        <p14:creationId xmlns:p14="http://schemas.microsoft.com/office/powerpoint/2010/main" val="2681298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D80564-616C-4FB0-A0CF-FED2B39578B0}" type="datetimeFigureOut">
              <a:rPr lang="en-US" smtClean="0"/>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1C392-F47D-4F05-9817-39D5B0BD235B}" type="slidenum">
              <a:rPr lang="en-US" smtClean="0"/>
              <a:t>‹#›</a:t>
            </a:fld>
            <a:endParaRPr lang="en-US" dirty="0"/>
          </a:p>
        </p:txBody>
      </p:sp>
    </p:spTree>
    <p:extLst>
      <p:ext uri="{BB962C8B-B14F-4D97-AF65-F5344CB8AC3E}">
        <p14:creationId xmlns:p14="http://schemas.microsoft.com/office/powerpoint/2010/main" val="307352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7000"/>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noFill/>
          <a:ln w="34925" cap="sq" cmpd="sng">
            <a:solidFill>
              <a:schemeClr val="accent1">
                <a:lumMod val="50000"/>
              </a:schemeClr>
            </a:solidFill>
            <a:round/>
          </a:ln>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80564-616C-4FB0-A0CF-FED2B39578B0}" type="datetimeFigureOut">
              <a:rPr lang="en-US" smtClean="0"/>
              <a:t>2/25/2020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C392-F47D-4F05-9817-39D5B0BD235B}" type="slidenum">
              <a:rPr lang="en-US" smtClean="0"/>
              <a:t>‹#›</a:t>
            </a:fld>
            <a:endParaRPr lang="en-US" dirty="0"/>
          </a:p>
        </p:txBody>
      </p:sp>
    </p:spTree>
    <p:extLst>
      <p:ext uri="{BB962C8B-B14F-4D97-AF65-F5344CB8AC3E}">
        <p14:creationId xmlns:p14="http://schemas.microsoft.com/office/powerpoint/2010/main" val="2017374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600" kern="1200">
          <a:solidFill>
            <a:schemeClr val="accent1">
              <a:lumMod val="50000"/>
            </a:schemeClr>
          </a:solidFill>
          <a:latin typeface="Copperplate Gothic 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Century Schoolbook"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accent1">
              <a:lumMod val="75000"/>
            </a:schemeClr>
          </a:solidFill>
          <a:latin typeface="Century Schoolbook"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2000" kern="1200">
          <a:solidFill>
            <a:schemeClr val="accent6">
              <a:lumMod val="20000"/>
              <a:lumOff val="80000"/>
            </a:schemeClr>
          </a:solidFill>
          <a:latin typeface="Century Schoolbook"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Schoolbook"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Schoolbook"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372" y="1656554"/>
            <a:ext cx="7584530" cy="2057400"/>
          </a:xfrm>
          <a:ln>
            <a:noFill/>
          </a:ln>
        </p:spPr>
        <p:txBody>
          <a:bodyPr>
            <a:normAutofit/>
          </a:bodyPr>
          <a:lstStyle/>
          <a:p>
            <a:r>
              <a:rPr lang="en-US" dirty="0">
                <a:solidFill>
                  <a:srgbClr val="003366"/>
                </a:solidFill>
                <a:latin typeface="Copperplate Gothic Bold" pitchFamily="34" charset="0"/>
              </a:rPr>
              <a:t>User Imagery from </a:t>
            </a:r>
            <a:br>
              <a:rPr lang="en-US" dirty="0">
                <a:solidFill>
                  <a:srgbClr val="003366"/>
                </a:solidFill>
                <a:latin typeface="Copperplate Gothic Bold" pitchFamily="34" charset="0"/>
              </a:rPr>
            </a:br>
            <a:r>
              <a:rPr lang="en-US" dirty="0">
                <a:solidFill>
                  <a:srgbClr val="003366"/>
                </a:solidFill>
                <a:latin typeface="Copperplate Gothic Bold" pitchFamily="34" charset="0"/>
              </a:rPr>
              <a:t>National Weather Service WFO Fairbanks</a:t>
            </a:r>
          </a:p>
        </p:txBody>
      </p:sp>
      <p:sp>
        <p:nvSpPr>
          <p:cNvPr id="3" name="Subtitle 2"/>
          <p:cNvSpPr>
            <a:spLocks noGrp="1"/>
          </p:cNvSpPr>
          <p:nvPr>
            <p:ph type="subTitle" idx="1"/>
          </p:nvPr>
        </p:nvSpPr>
        <p:spPr>
          <a:xfrm>
            <a:off x="0" y="3886200"/>
            <a:ext cx="9144000" cy="2743200"/>
          </a:xfrm>
        </p:spPr>
        <p:txBody>
          <a:bodyPr>
            <a:normAutofit fontScale="77500" lnSpcReduction="20000"/>
          </a:bodyPr>
          <a:lstStyle/>
          <a:p>
            <a:endParaRPr lang="en-US" b="1" dirty="0">
              <a:solidFill>
                <a:schemeClr val="tx1"/>
              </a:solidFill>
            </a:endParaRPr>
          </a:p>
          <a:p>
            <a:r>
              <a:rPr lang="en-US" sz="2800" b="1" dirty="0">
                <a:solidFill>
                  <a:schemeClr val="tx1"/>
                </a:solidFill>
              </a:rPr>
              <a:t>JPSS/GOES Satellite Proving Ground and Risk Reduction Summit</a:t>
            </a:r>
          </a:p>
          <a:p>
            <a:r>
              <a:rPr lang="en-US" sz="2800" b="1" dirty="0">
                <a:solidFill>
                  <a:schemeClr val="tx1"/>
                </a:solidFill>
              </a:rPr>
              <a:t>February 24-28, 2020</a:t>
            </a:r>
          </a:p>
          <a:p>
            <a:endParaRPr lang="en-US" sz="2800" b="1" dirty="0">
              <a:solidFill>
                <a:schemeClr val="tx1"/>
              </a:solidFill>
            </a:endParaRPr>
          </a:p>
          <a:p>
            <a:endParaRPr lang="en-US" sz="1100" dirty="0">
              <a:solidFill>
                <a:schemeClr val="accent1">
                  <a:lumMod val="75000"/>
                </a:schemeClr>
              </a:solidFill>
            </a:endParaRPr>
          </a:p>
          <a:p>
            <a:pPr>
              <a:spcBef>
                <a:spcPts val="0"/>
              </a:spcBef>
            </a:pPr>
            <a:r>
              <a:rPr lang="en-US" sz="2200" b="1" dirty="0">
                <a:solidFill>
                  <a:schemeClr val="tx1"/>
                </a:solidFill>
              </a:rPr>
              <a:t>Melissa Kreller</a:t>
            </a:r>
          </a:p>
          <a:p>
            <a:pPr>
              <a:spcBef>
                <a:spcPts val="0"/>
              </a:spcBef>
            </a:pPr>
            <a:r>
              <a:rPr lang="en-US" sz="2200" b="1" dirty="0">
                <a:solidFill>
                  <a:schemeClr val="tx1"/>
                </a:solidFill>
              </a:rPr>
              <a:t>Meteorologist In Charge</a:t>
            </a:r>
          </a:p>
          <a:p>
            <a:pPr>
              <a:spcBef>
                <a:spcPts val="0"/>
              </a:spcBef>
            </a:pPr>
            <a:r>
              <a:rPr lang="en-US" sz="2200" b="1" dirty="0">
                <a:solidFill>
                  <a:schemeClr val="tx1"/>
                </a:solidFill>
              </a:rPr>
              <a:t>National Weather Service</a:t>
            </a:r>
          </a:p>
          <a:p>
            <a:pPr>
              <a:spcBef>
                <a:spcPts val="0"/>
              </a:spcBef>
            </a:pPr>
            <a:r>
              <a:rPr lang="en-US" sz="2200" b="1" dirty="0">
                <a:solidFill>
                  <a:schemeClr val="tx1"/>
                </a:solidFill>
              </a:rPr>
              <a:t>Fairbanks Weather Forecast Office</a:t>
            </a:r>
          </a:p>
        </p:txBody>
      </p:sp>
      <p:pic>
        <p:nvPicPr>
          <p:cNvPr id="10" name="Picture 9" descr="http://www.nssl.noaa.gov/news/logos/nws_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9" y="76199"/>
            <a:ext cx="1601921" cy="15810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d35brb9zkkbdsd.cloudfront.net/wp-content/uploads/2013/06/NOAA-logo-300x3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3739" y="54633"/>
            <a:ext cx="1601921" cy="1601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730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381000" y="0"/>
            <a:ext cx="8077200" cy="838200"/>
          </a:xfrm>
        </p:spPr>
        <p:txBody>
          <a:bodyPr/>
          <a:lstStyle/>
          <a:p>
            <a:r>
              <a:rPr lang="en-US" dirty="0"/>
              <a:t>Fire Weather</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451" t="16268" r="50000" b="51111"/>
          <a:stretch/>
        </p:blipFill>
        <p:spPr>
          <a:xfrm>
            <a:off x="1331068" y="924807"/>
            <a:ext cx="3124200" cy="269774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7231" t="16667" b="51111"/>
          <a:stretch/>
        </p:blipFill>
        <p:spPr>
          <a:xfrm>
            <a:off x="4476664" y="938514"/>
            <a:ext cx="3119336" cy="264277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622" t="65555" r="50000" b="1"/>
          <a:stretch/>
        </p:blipFill>
        <p:spPr>
          <a:xfrm>
            <a:off x="1331068" y="3635930"/>
            <a:ext cx="3145596" cy="256614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4360" t="65740" r="-1"/>
          <a:stretch/>
        </p:blipFill>
        <p:spPr>
          <a:xfrm>
            <a:off x="4476664" y="3616475"/>
            <a:ext cx="3124200" cy="2587484"/>
          </a:xfrm>
          <a:prstGeom prst="rect">
            <a:avLst/>
          </a:prstGeom>
        </p:spPr>
      </p:pic>
      <p:sp>
        <p:nvSpPr>
          <p:cNvPr id="20" name="Rectangle 19"/>
          <p:cNvSpPr/>
          <p:nvPr/>
        </p:nvSpPr>
        <p:spPr>
          <a:xfrm>
            <a:off x="653628" y="6013751"/>
            <a:ext cx="7688864" cy="646331"/>
          </a:xfrm>
          <a:prstGeom prst="rect">
            <a:avLst/>
          </a:prstGeom>
          <a:solidFill>
            <a:schemeClr val="bg1"/>
          </a:solidFill>
          <a:ln cap="rnd">
            <a:solidFill>
              <a:schemeClr val="tx1"/>
            </a:solidFill>
          </a:ln>
        </p:spPr>
        <p:txBody>
          <a:bodyPr wrap="square">
            <a:spAutoFit/>
          </a:bodyPr>
          <a:lstStyle/>
          <a:p>
            <a:pPr algn="ctr"/>
            <a:r>
              <a:rPr lang="en-US" b="1" i="1" dirty="0"/>
              <a:t>SNPP VIRRS 4 panel imagery on June 30, 2017 at 2134z. Campbell River Wildfire next to Yukon, Canada.</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0470" t="49597" r="24320" b="47376"/>
          <a:stretch/>
        </p:blipFill>
        <p:spPr>
          <a:xfrm>
            <a:off x="4498060" y="3635930"/>
            <a:ext cx="2209800" cy="228600"/>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0420" t="-168" r="24765" b="97381"/>
          <a:stretch/>
        </p:blipFill>
        <p:spPr>
          <a:xfrm>
            <a:off x="4498060" y="924807"/>
            <a:ext cx="2362200" cy="228599"/>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989" t="49316" r="75099" b="47616"/>
          <a:stretch/>
        </p:blipFill>
        <p:spPr>
          <a:xfrm>
            <a:off x="1331068" y="3616475"/>
            <a:ext cx="1981200" cy="228600"/>
          </a:xfrm>
          <a:prstGeom prst="rect">
            <a:avLst/>
          </a:prstGeom>
        </p:spPr>
      </p:pic>
      <p:sp>
        <p:nvSpPr>
          <p:cNvPr id="17" name="Rectangle 16"/>
          <p:cNvSpPr/>
          <p:nvPr/>
        </p:nvSpPr>
        <p:spPr>
          <a:xfrm>
            <a:off x="318355" y="2857704"/>
            <a:ext cx="2707640" cy="646331"/>
          </a:xfrm>
          <a:prstGeom prst="rect">
            <a:avLst/>
          </a:prstGeom>
          <a:solidFill>
            <a:schemeClr val="bg1"/>
          </a:solidFill>
          <a:ln cap="rnd">
            <a:solidFill>
              <a:schemeClr val="tx1"/>
            </a:solidFill>
          </a:ln>
        </p:spPr>
        <p:txBody>
          <a:bodyPr wrap="square">
            <a:spAutoFit/>
          </a:bodyPr>
          <a:lstStyle/>
          <a:p>
            <a:pPr algn="ctr"/>
            <a:r>
              <a:rPr lang="en-US" b="1" i="1" dirty="0"/>
              <a:t>3.7 um BT, 2.3 um, 1.6 um</a:t>
            </a:r>
          </a:p>
          <a:p>
            <a:pPr algn="ctr"/>
            <a:r>
              <a:rPr lang="en-US" b="1" i="1" dirty="0"/>
              <a:t>(Fire Temperature RGB)</a:t>
            </a:r>
          </a:p>
        </p:txBody>
      </p:sp>
      <p:sp>
        <p:nvSpPr>
          <p:cNvPr id="18" name="Rectangle 17"/>
          <p:cNvSpPr/>
          <p:nvPr/>
        </p:nvSpPr>
        <p:spPr>
          <a:xfrm>
            <a:off x="347604" y="3899720"/>
            <a:ext cx="1645756" cy="369332"/>
          </a:xfrm>
          <a:prstGeom prst="rect">
            <a:avLst/>
          </a:prstGeom>
          <a:solidFill>
            <a:schemeClr val="bg1"/>
          </a:solidFill>
          <a:ln cap="rnd">
            <a:solidFill>
              <a:schemeClr val="tx1"/>
            </a:solidFill>
          </a:ln>
        </p:spPr>
        <p:txBody>
          <a:bodyPr wrap="square">
            <a:spAutoFit/>
          </a:bodyPr>
          <a:lstStyle/>
          <a:p>
            <a:pPr algn="ctr"/>
            <a:r>
              <a:rPr lang="en-US" b="1" i="1" dirty="0"/>
              <a:t>0.64 um</a:t>
            </a:r>
          </a:p>
        </p:txBody>
      </p:sp>
      <p:sp>
        <p:nvSpPr>
          <p:cNvPr id="21" name="Rectangle 20"/>
          <p:cNvSpPr/>
          <p:nvPr/>
        </p:nvSpPr>
        <p:spPr>
          <a:xfrm>
            <a:off x="7078892" y="3864530"/>
            <a:ext cx="1645756" cy="369332"/>
          </a:xfrm>
          <a:prstGeom prst="rect">
            <a:avLst/>
          </a:prstGeom>
          <a:solidFill>
            <a:schemeClr val="bg1"/>
          </a:solidFill>
          <a:ln cap="rnd">
            <a:solidFill>
              <a:schemeClr val="tx1"/>
            </a:solidFill>
          </a:ln>
        </p:spPr>
        <p:txBody>
          <a:bodyPr wrap="square">
            <a:spAutoFit/>
          </a:bodyPr>
          <a:lstStyle/>
          <a:p>
            <a:pPr algn="ctr"/>
            <a:r>
              <a:rPr lang="en-US" b="1" i="1" dirty="0"/>
              <a:t>3.7 um BT</a:t>
            </a:r>
          </a:p>
        </p:txBody>
      </p:sp>
      <p:sp>
        <p:nvSpPr>
          <p:cNvPr id="22" name="Rectangle 21"/>
          <p:cNvSpPr/>
          <p:nvPr/>
        </p:nvSpPr>
        <p:spPr>
          <a:xfrm>
            <a:off x="7106773" y="2783756"/>
            <a:ext cx="1645756" cy="646331"/>
          </a:xfrm>
          <a:prstGeom prst="rect">
            <a:avLst/>
          </a:prstGeom>
          <a:solidFill>
            <a:schemeClr val="bg1"/>
          </a:solidFill>
          <a:ln cap="rnd">
            <a:solidFill>
              <a:schemeClr val="tx1"/>
            </a:solidFill>
          </a:ln>
        </p:spPr>
        <p:txBody>
          <a:bodyPr wrap="square">
            <a:spAutoFit/>
          </a:bodyPr>
          <a:lstStyle/>
          <a:p>
            <a:pPr algn="ctr"/>
            <a:r>
              <a:rPr lang="en-US" b="1" i="1" dirty="0"/>
              <a:t>4.0 um BT</a:t>
            </a:r>
          </a:p>
          <a:p>
            <a:pPr algn="ctr"/>
            <a:r>
              <a:rPr lang="en-US" b="1" i="1" dirty="0"/>
              <a:t>(Fire Band)</a:t>
            </a:r>
          </a:p>
        </p:txBody>
      </p:sp>
      <p:sp>
        <p:nvSpPr>
          <p:cNvPr id="23" name="Oval 22"/>
          <p:cNvSpPr/>
          <p:nvPr/>
        </p:nvSpPr>
        <p:spPr>
          <a:xfrm>
            <a:off x="2428086" y="1102299"/>
            <a:ext cx="1312838" cy="1131658"/>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635386" y="1039106"/>
            <a:ext cx="1312838" cy="1131658"/>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755356" y="3880600"/>
            <a:ext cx="1312838" cy="1131658"/>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777399" y="2099834"/>
            <a:ext cx="627158" cy="609600"/>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980976" y="4716384"/>
            <a:ext cx="627158" cy="609600"/>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570099" y="2174156"/>
            <a:ext cx="627158" cy="609600"/>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320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381000" y="0"/>
            <a:ext cx="8077200" cy="838200"/>
          </a:xfrm>
        </p:spPr>
        <p:txBody>
          <a:bodyPr/>
          <a:lstStyle/>
          <a:p>
            <a:r>
              <a:rPr lang="en-US" dirty="0"/>
              <a:t>Fire Weather</a:t>
            </a:r>
          </a:p>
        </p:txBody>
      </p:sp>
      <p:grpSp>
        <p:nvGrpSpPr>
          <p:cNvPr id="8" name="Group 7"/>
          <p:cNvGrpSpPr/>
          <p:nvPr/>
        </p:nvGrpSpPr>
        <p:grpSpPr>
          <a:xfrm>
            <a:off x="114094" y="1259565"/>
            <a:ext cx="8725139" cy="2473196"/>
            <a:chOff x="250529" y="1009523"/>
            <a:chExt cx="8725139" cy="2473196"/>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622" t="65555" r="50000" b="1"/>
            <a:stretch/>
          </p:blipFill>
          <p:spPr>
            <a:xfrm>
              <a:off x="250529" y="1049071"/>
              <a:ext cx="2924338" cy="2385644"/>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989" t="49316" r="75099" b="47616"/>
            <a:stretch/>
          </p:blipFill>
          <p:spPr>
            <a:xfrm>
              <a:off x="347604" y="1074606"/>
              <a:ext cx="1981200" cy="2286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9033" t="11093" r="17816" b="52240"/>
            <a:stretch/>
          </p:blipFill>
          <p:spPr>
            <a:xfrm>
              <a:off x="6281076" y="1026373"/>
              <a:ext cx="2694592" cy="245634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2120" t="9332" r="20200" b="51778"/>
            <a:stretch/>
          </p:blipFill>
          <p:spPr>
            <a:xfrm>
              <a:off x="3281555" y="1026373"/>
              <a:ext cx="2892833" cy="2435507"/>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23829" t="-1389" r="30517" b="95603"/>
            <a:stretch/>
          </p:blipFill>
          <p:spPr>
            <a:xfrm>
              <a:off x="3408779" y="1009523"/>
              <a:ext cx="2638384" cy="358766"/>
            </a:xfrm>
            <a:prstGeom prst="rect">
              <a:avLst/>
            </a:prstGeom>
          </p:spPr>
        </p:pic>
      </p:grpSp>
      <p:sp>
        <p:nvSpPr>
          <p:cNvPr id="18" name="Rectangle 17"/>
          <p:cNvSpPr/>
          <p:nvPr/>
        </p:nvSpPr>
        <p:spPr>
          <a:xfrm>
            <a:off x="436775" y="3213004"/>
            <a:ext cx="2278975" cy="923330"/>
          </a:xfrm>
          <a:prstGeom prst="rect">
            <a:avLst/>
          </a:prstGeom>
          <a:solidFill>
            <a:schemeClr val="bg1"/>
          </a:solidFill>
          <a:ln cap="rnd">
            <a:solidFill>
              <a:schemeClr val="tx1"/>
            </a:solidFill>
          </a:ln>
        </p:spPr>
        <p:txBody>
          <a:bodyPr wrap="square">
            <a:spAutoFit/>
          </a:bodyPr>
          <a:lstStyle/>
          <a:p>
            <a:pPr algn="ctr"/>
            <a:r>
              <a:rPr lang="en-US" b="1" i="1" dirty="0"/>
              <a:t>SNPP VIRRS  0.64 um on June 30, 2017 at 2134z</a:t>
            </a:r>
          </a:p>
        </p:txBody>
      </p:sp>
      <p:sp>
        <p:nvSpPr>
          <p:cNvPr id="24" name="Rectangle 23"/>
          <p:cNvSpPr/>
          <p:nvPr/>
        </p:nvSpPr>
        <p:spPr>
          <a:xfrm>
            <a:off x="3471045" y="3351503"/>
            <a:ext cx="2278975" cy="646331"/>
          </a:xfrm>
          <a:prstGeom prst="rect">
            <a:avLst/>
          </a:prstGeom>
          <a:solidFill>
            <a:schemeClr val="bg1"/>
          </a:solidFill>
          <a:ln cap="rnd">
            <a:solidFill>
              <a:schemeClr val="tx1"/>
            </a:solidFill>
          </a:ln>
        </p:spPr>
        <p:txBody>
          <a:bodyPr wrap="square">
            <a:spAutoFit/>
          </a:bodyPr>
          <a:lstStyle/>
          <a:p>
            <a:pPr algn="ctr"/>
            <a:r>
              <a:rPr lang="en-US" b="1" i="1" dirty="0"/>
              <a:t>GFE Smoke Grid Element</a:t>
            </a:r>
          </a:p>
        </p:txBody>
      </p:sp>
      <p:sp>
        <p:nvSpPr>
          <p:cNvPr id="25" name="Rectangle 24"/>
          <p:cNvSpPr/>
          <p:nvPr/>
        </p:nvSpPr>
        <p:spPr>
          <a:xfrm>
            <a:off x="6347665" y="3351502"/>
            <a:ext cx="2278975" cy="646331"/>
          </a:xfrm>
          <a:prstGeom prst="rect">
            <a:avLst/>
          </a:prstGeom>
          <a:solidFill>
            <a:schemeClr val="bg1"/>
          </a:solidFill>
          <a:ln cap="rnd">
            <a:solidFill>
              <a:schemeClr val="tx1"/>
            </a:solidFill>
          </a:ln>
        </p:spPr>
        <p:txBody>
          <a:bodyPr wrap="square">
            <a:spAutoFit/>
          </a:bodyPr>
          <a:lstStyle/>
          <a:p>
            <a:pPr algn="ctr"/>
            <a:r>
              <a:rPr lang="en-US" b="1" i="1" dirty="0"/>
              <a:t>GFE Weather Grid Element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831" y="4398547"/>
            <a:ext cx="2931075" cy="2375631"/>
          </a:xfrm>
          <a:prstGeom prst="rect">
            <a:avLst/>
          </a:prstGeom>
        </p:spPr>
      </p:pic>
      <p:sp>
        <p:nvSpPr>
          <p:cNvPr id="26" name="Rectangle 25"/>
          <p:cNvSpPr/>
          <p:nvPr/>
        </p:nvSpPr>
        <p:spPr>
          <a:xfrm>
            <a:off x="272454" y="4314730"/>
            <a:ext cx="3839829" cy="646331"/>
          </a:xfrm>
          <a:prstGeom prst="rect">
            <a:avLst/>
          </a:prstGeom>
          <a:solidFill>
            <a:schemeClr val="bg1"/>
          </a:solidFill>
          <a:ln cap="rnd">
            <a:solidFill>
              <a:schemeClr val="tx1"/>
            </a:solidFill>
          </a:ln>
        </p:spPr>
        <p:txBody>
          <a:bodyPr wrap="square">
            <a:spAutoFit/>
          </a:bodyPr>
          <a:lstStyle/>
          <a:p>
            <a:pPr algn="ctr"/>
            <a:r>
              <a:rPr lang="en-US" b="1" i="1" dirty="0"/>
              <a:t>HRRR AK Smoke Vertical Integration June 30, 2017 F24hr</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0184" y="4714102"/>
            <a:ext cx="1848914" cy="2033805"/>
          </a:xfrm>
          <a:prstGeom prst="rect">
            <a:avLst/>
          </a:prstGeom>
        </p:spPr>
      </p:pic>
      <p:sp>
        <p:nvSpPr>
          <p:cNvPr id="17" name="Rectangle 16"/>
          <p:cNvSpPr/>
          <p:nvPr/>
        </p:nvSpPr>
        <p:spPr>
          <a:xfrm>
            <a:off x="4388688" y="4298001"/>
            <a:ext cx="3839829" cy="646331"/>
          </a:xfrm>
          <a:prstGeom prst="rect">
            <a:avLst/>
          </a:prstGeom>
          <a:solidFill>
            <a:schemeClr val="bg1"/>
          </a:solidFill>
          <a:ln cap="rnd">
            <a:solidFill>
              <a:schemeClr val="tx1"/>
            </a:solidFill>
          </a:ln>
        </p:spPr>
        <p:txBody>
          <a:bodyPr wrap="square">
            <a:spAutoFit/>
          </a:bodyPr>
          <a:lstStyle/>
          <a:p>
            <a:pPr algn="ctr"/>
            <a:r>
              <a:rPr lang="en-US" b="1" i="1" dirty="0"/>
              <a:t>UAF AK Smoke Vertical Integration June 30, 2017 F24hr</a:t>
            </a:r>
          </a:p>
        </p:txBody>
      </p:sp>
    </p:spTree>
    <p:extLst>
      <p:ext uri="{BB962C8B-B14F-4D97-AF65-F5344CB8AC3E}">
        <p14:creationId xmlns:p14="http://schemas.microsoft.com/office/powerpoint/2010/main" val="1318776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Convective Weather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997929"/>
            <a:ext cx="7315200" cy="5641516"/>
          </a:xfrm>
        </p:spPr>
      </p:pic>
      <p:sp>
        <p:nvSpPr>
          <p:cNvPr id="5" name="Rectangle 4">
            <a:extLst>
              <a:ext uri="{FF2B5EF4-FFF2-40B4-BE49-F238E27FC236}">
                <a16:creationId xmlns:a16="http://schemas.microsoft.com/office/drawing/2014/main" id="{1E6BAD0D-75C0-4834-848C-FEEB3BF58DA0}"/>
              </a:ext>
            </a:extLst>
          </p:cNvPr>
          <p:cNvSpPr/>
          <p:nvPr/>
        </p:nvSpPr>
        <p:spPr>
          <a:xfrm>
            <a:off x="4800600" y="6010147"/>
            <a:ext cx="4234927" cy="646331"/>
          </a:xfrm>
          <a:prstGeom prst="rect">
            <a:avLst/>
          </a:prstGeom>
          <a:solidFill>
            <a:schemeClr val="bg1"/>
          </a:solidFill>
          <a:ln cap="rnd">
            <a:solidFill>
              <a:schemeClr val="tx1"/>
            </a:solidFill>
          </a:ln>
        </p:spPr>
        <p:txBody>
          <a:bodyPr wrap="square">
            <a:spAutoFit/>
          </a:bodyPr>
          <a:lstStyle/>
          <a:p>
            <a:pPr algn="ctr"/>
            <a:r>
              <a:rPr lang="en-US" b="1" i="1" dirty="0"/>
              <a:t>SNPP-NOAA 20 Natural Fire Color RGB on May 28, 2019</a:t>
            </a:r>
          </a:p>
        </p:txBody>
      </p:sp>
      <p:sp>
        <p:nvSpPr>
          <p:cNvPr id="6" name="Oval 5">
            <a:extLst>
              <a:ext uri="{FF2B5EF4-FFF2-40B4-BE49-F238E27FC236}">
                <a16:creationId xmlns:a16="http://schemas.microsoft.com/office/drawing/2014/main" id="{EB8EF62B-9007-4103-ADDC-2AA3B5C759D0}"/>
              </a:ext>
            </a:extLst>
          </p:cNvPr>
          <p:cNvSpPr/>
          <p:nvPr/>
        </p:nvSpPr>
        <p:spPr>
          <a:xfrm>
            <a:off x="3915581" y="2514600"/>
            <a:ext cx="1312838" cy="1131658"/>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3CA563F-E199-4163-B063-AF0D5A01881E}"/>
              </a:ext>
            </a:extLst>
          </p:cNvPr>
          <p:cNvSpPr txBox="1"/>
          <p:nvPr/>
        </p:nvSpPr>
        <p:spPr>
          <a:xfrm>
            <a:off x="1948031" y="2417664"/>
            <a:ext cx="2362200" cy="830997"/>
          </a:xfrm>
          <a:prstGeom prst="rect">
            <a:avLst/>
          </a:prstGeom>
          <a:noFill/>
        </p:spPr>
        <p:txBody>
          <a:bodyPr wrap="square" rtlCol="0">
            <a:spAutoFit/>
          </a:bodyPr>
          <a:lstStyle/>
          <a:p>
            <a:pPr algn="ctr"/>
            <a:r>
              <a:rPr lang="en-US" sz="2400" b="1" dirty="0">
                <a:solidFill>
                  <a:srgbClr val="FFFF00"/>
                </a:solidFill>
              </a:rPr>
              <a:t>Thunderstorm </a:t>
            </a:r>
            <a:r>
              <a:rPr lang="en-US" sz="2400" b="1" dirty="0" err="1">
                <a:solidFill>
                  <a:srgbClr val="FFFF00"/>
                </a:solidFill>
              </a:rPr>
              <a:t>Umiat</a:t>
            </a:r>
            <a:endParaRPr lang="en-US" sz="2400" b="1" dirty="0">
              <a:solidFill>
                <a:srgbClr val="FFFF00"/>
              </a:solidFill>
            </a:endParaRPr>
          </a:p>
        </p:txBody>
      </p:sp>
    </p:spTree>
    <p:extLst>
      <p:ext uri="{BB962C8B-B14F-4D97-AF65-F5344CB8AC3E}">
        <p14:creationId xmlns:p14="http://schemas.microsoft.com/office/powerpoint/2010/main" val="187077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Convective Weather</a:t>
            </a:r>
          </a:p>
        </p:txBody>
      </p:sp>
      <p:sp>
        <p:nvSpPr>
          <p:cNvPr id="6" name="Oval 5">
            <a:extLst>
              <a:ext uri="{FF2B5EF4-FFF2-40B4-BE49-F238E27FC236}">
                <a16:creationId xmlns:a16="http://schemas.microsoft.com/office/drawing/2014/main" id="{EB8EF62B-9007-4103-ADDC-2AA3B5C759D0}"/>
              </a:ext>
            </a:extLst>
          </p:cNvPr>
          <p:cNvSpPr/>
          <p:nvPr/>
        </p:nvSpPr>
        <p:spPr>
          <a:xfrm>
            <a:off x="3915581" y="2514600"/>
            <a:ext cx="1312838" cy="1131658"/>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3CA563F-E199-4163-B063-AF0D5A01881E}"/>
              </a:ext>
            </a:extLst>
          </p:cNvPr>
          <p:cNvSpPr txBox="1"/>
          <p:nvPr/>
        </p:nvSpPr>
        <p:spPr>
          <a:xfrm>
            <a:off x="1948031" y="2417664"/>
            <a:ext cx="2362200" cy="830997"/>
          </a:xfrm>
          <a:prstGeom prst="rect">
            <a:avLst/>
          </a:prstGeom>
          <a:noFill/>
        </p:spPr>
        <p:txBody>
          <a:bodyPr wrap="square" rtlCol="0">
            <a:spAutoFit/>
          </a:bodyPr>
          <a:lstStyle/>
          <a:p>
            <a:pPr algn="ctr"/>
            <a:r>
              <a:rPr lang="en-US" sz="2400" b="1" dirty="0">
                <a:solidFill>
                  <a:srgbClr val="FFFF00"/>
                </a:solidFill>
              </a:rPr>
              <a:t>Thunderstorm </a:t>
            </a:r>
            <a:r>
              <a:rPr lang="en-US" sz="2400" b="1" dirty="0" err="1">
                <a:solidFill>
                  <a:srgbClr val="FFFF00"/>
                </a:solidFill>
              </a:rPr>
              <a:t>Umiat</a:t>
            </a:r>
            <a:endParaRPr lang="en-US" sz="2400" b="1" dirty="0">
              <a:solidFill>
                <a:srgbClr val="FFFF00"/>
              </a:solidFill>
            </a:endParaRPr>
          </a:p>
        </p:txBody>
      </p:sp>
      <p:sp>
        <p:nvSpPr>
          <p:cNvPr id="8" name="Content Placeholder 7">
            <a:extLst>
              <a:ext uri="{FF2B5EF4-FFF2-40B4-BE49-F238E27FC236}">
                <a16:creationId xmlns:a16="http://schemas.microsoft.com/office/drawing/2014/main" id="{93823BAA-B724-4F0B-A4A0-6109F437F274}"/>
              </a:ext>
            </a:extLst>
          </p:cNvPr>
          <p:cNvSpPr>
            <a:spLocks noGrp="1"/>
          </p:cNvSpPr>
          <p:nvPr>
            <p:ph idx="1"/>
          </p:nvPr>
        </p:nvSpPr>
        <p:spPr/>
        <p:txBody>
          <a:bodyPr/>
          <a:lstStyle/>
          <a:p>
            <a:endParaRPr lang="en-US"/>
          </a:p>
        </p:txBody>
      </p:sp>
      <p:pic>
        <p:nvPicPr>
          <p:cNvPr id="9" name="Content Placeholder 3">
            <a:extLst>
              <a:ext uri="{FF2B5EF4-FFF2-40B4-BE49-F238E27FC236}">
                <a16:creationId xmlns:a16="http://schemas.microsoft.com/office/drawing/2014/main" id="{75BA374D-BDAF-4449-B344-1306ABD22874}"/>
              </a:ext>
            </a:extLst>
          </p:cNvPr>
          <p:cNvPicPr>
            <a:picLocks noChangeAspect="1"/>
          </p:cNvPicPr>
          <p:nvPr/>
        </p:nvPicPr>
        <p:blipFill rotWithShape="1">
          <a:blip r:embed="rId3"/>
          <a:srcRect l="-194" t="11785" r="27273" b="12452"/>
          <a:stretch/>
        </p:blipFill>
        <p:spPr>
          <a:xfrm>
            <a:off x="400510" y="980947"/>
            <a:ext cx="8605520" cy="5029200"/>
          </a:xfrm>
          <a:prstGeom prst="rect">
            <a:avLst/>
          </a:prstGeom>
        </p:spPr>
      </p:pic>
      <p:pic>
        <p:nvPicPr>
          <p:cNvPr id="10" name="Content Placeholder 3">
            <a:extLst>
              <a:ext uri="{FF2B5EF4-FFF2-40B4-BE49-F238E27FC236}">
                <a16:creationId xmlns:a16="http://schemas.microsoft.com/office/drawing/2014/main" id="{26066D9B-014D-42BE-8AA7-AF69728E40EE}"/>
              </a:ext>
            </a:extLst>
          </p:cNvPr>
          <p:cNvPicPr>
            <a:picLocks noChangeAspect="1"/>
          </p:cNvPicPr>
          <p:nvPr/>
        </p:nvPicPr>
        <p:blipFill rotWithShape="1">
          <a:blip r:embed="rId3"/>
          <a:srcRect l="73675" t="15152" r="3597" b="51175"/>
          <a:stretch/>
        </p:blipFill>
        <p:spPr>
          <a:xfrm>
            <a:off x="162551" y="3397396"/>
            <a:ext cx="3753030" cy="3127525"/>
          </a:xfrm>
          <a:prstGeom prst="rect">
            <a:avLst/>
          </a:prstGeom>
        </p:spPr>
      </p:pic>
    </p:spTree>
    <p:extLst>
      <p:ext uri="{BB962C8B-B14F-4D97-AF65-F5344CB8AC3E}">
        <p14:creationId xmlns:p14="http://schemas.microsoft.com/office/powerpoint/2010/main" val="2551534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63B054E-9C77-4ABE-9DFB-15CD32EB71B2}"/>
              </a:ext>
            </a:extLst>
          </p:cNvPr>
          <p:cNvGrpSpPr/>
          <p:nvPr/>
        </p:nvGrpSpPr>
        <p:grpSpPr>
          <a:xfrm>
            <a:off x="6876438" y="978855"/>
            <a:ext cx="2186211" cy="2344032"/>
            <a:chOff x="5279444" y="965759"/>
            <a:chExt cx="3336180" cy="3314153"/>
          </a:xfrm>
        </p:grpSpPr>
        <p:pic>
          <p:nvPicPr>
            <p:cNvPr id="14" name="Picture 13">
              <a:extLst>
                <a:ext uri="{FF2B5EF4-FFF2-40B4-BE49-F238E27FC236}">
                  <a16:creationId xmlns:a16="http://schemas.microsoft.com/office/drawing/2014/main" id="{15719254-6883-483D-85BE-5141EC80D30A}"/>
                </a:ext>
              </a:extLst>
            </p:cNvPr>
            <p:cNvPicPr>
              <a:picLocks noChangeAspect="1"/>
            </p:cNvPicPr>
            <p:nvPr/>
          </p:nvPicPr>
          <p:blipFill rotWithShape="1">
            <a:blip r:embed="rId3"/>
            <a:srcRect l="13690" t="23959" r="49110" b="17708"/>
            <a:stretch/>
          </p:blipFill>
          <p:spPr>
            <a:xfrm>
              <a:off x="5279444" y="965759"/>
              <a:ext cx="3228466" cy="2805074"/>
            </a:xfrm>
            <a:prstGeom prst="rect">
              <a:avLst/>
            </a:prstGeom>
          </p:spPr>
        </p:pic>
        <p:sp>
          <p:nvSpPr>
            <p:cNvPr id="15" name="Rectangle 14">
              <a:extLst>
                <a:ext uri="{FF2B5EF4-FFF2-40B4-BE49-F238E27FC236}">
                  <a16:creationId xmlns:a16="http://schemas.microsoft.com/office/drawing/2014/main" id="{4BB4E853-1911-4B17-8BAD-2B70819676E3}"/>
                </a:ext>
              </a:extLst>
            </p:cNvPr>
            <p:cNvSpPr/>
            <p:nvPr/>
          </p:nvSpPr>
          <p:spPr>
            <a:xfrm>
              <a:off x="5692762" y="3810093"/>
              <a:ext cx="2740370" cy="469819"/>
            </a:xfrm>
            <a:prstGeom prst="rect">
              <a:avLst/>
            </a:prstGeom>
            <a:solidFill>
              <a:schemeClr val="bg1"/>
            </a:solidFill>
            <a:ln cap="rnd">
              <a:solidFill>
                <a:schemeClr val="tx1"/>
              </a:solidFill>
            </a:ln>
          </p:spPr>
          <p:txBody>
            <a:bodyPr wrap="square">
              <a:spAutoFit/>
            </a:bodyPr>
            <a:lstStyle/>
            <a:p>
              <a:pPr algn="ctr"/>
              <a:r>
                <a:rPr lang="en-US" b="1" i="1" dirty="0"/>
                <a:t>Radar Coverage</a:t>
              </a:r>
            </a:p>
          </p:txBody>
        </p:sp>
        <p:sp>
          <p:nvSpPr>
            <p:cNvPr id="16" name="Oval 15">
              <a:extLst>
                <a:ext uri="{FF2B5EF4-FFF2-40B4-BE49-F238E27FC236}">
                  <a16:creationId xmlns:a16="http://schemas.microsoft.com/office/drawing/2014/main" id="{BFE81621-9DB2-4CF8-AE66-DDCFB6F4CB2E}"/>
                </a:ext>
              </a:extLst>
            </p:cNvPr>
            <p:cNvSpPr/>
            <p:nvPr/>
          </p:nvSpPr>
          <p:spPr>
            <a:xfrm>
              <a:off x="7128160" y="2215319"/>
              <a:ext cx="400464" cy="375482"/>
            </a:xfrm>
            <a:prstGeom prst="ellipse">
              <a:avLst/>
            </a:prstGeom>
            <a:solidFill>
              <a:schemeClr val="accent1">
                <a:alpha val="5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hape 376">
              <a:extLst>
                <a:ext uri="{FF2B5EF4-FFF2-40B4-BE49-F238E27FC236}">
                  <a16:creationId xmlns:a16="http://schemas.microsoft.com/office/drawing/2014/main" id="{0334B487-CB4C-48DD-897C-A5D0A705300E}"/>
                </a:ext>
              </a:extLst>
            </p:cNvPr>
            <p:cNvSpPr/>
            <p:nvPr/>
          </p:nvSpPr>
          <p:spPr>
            <a:xfrm>
              <a:off x="7445599" y="1951996"/>
              <a:ext cx="1170025" cy="91382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b="1"/>
              </a:lvl1pPr>
            </a:lstStyle>
            <a:p>
              <a:pPr algn="ctr"/>
              <a:r>
                <a:rPr lang="en-US" dirty="0"/>
                <a:t>S-band </a:t>
              </a:r>
            </a:p>
            <a:p>
              <a:pPr algn="ctr"/>
              <a:r>
                <a:rPr lang="en-US" dirty="0"/>
                <a:t>Radar </a:t>
              </a: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048120"/>
            <a:ext cx="6705901" cy="5562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385" y="1048120"/>
            <a:ext cx="6705901" cy="5562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043475"/>
            <a:ext cx="6705901" cy="55626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038830"/>
            <a:ext cx="6705902" cy="5562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711" y="1023320"/>
            <a:ext cx="6705901" cy="5562600"/>
          </a:xfrm>
          <a:prstGeom prst="rect">
            <a:avLst/>
          </a:prstGeom>
        </p:spPr>
      </p:pic>
      <p:pic>
        <p:nvPicPr>
          <p:cNvPr id="4" name="Content Placeholder 3"/>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435785" y="1048120"/>
            <a:ext cx="6717100" cy="5571890"/>
          </a:xfrm>
        </p:spPr>
      </p:pic>
      <p:sp>
        <p:nvSpPr>
          <p:cNvPr id="10" name="Rectangle 9">
            <a:extLst>
              <a:ext uri="{FF2B5EF4-FFF2-40B4-BE49-F238E27FC236}">
                <a16:creationId xmlns:a16="http://schemas.microsoft.com/office/drawing/2014/main" id="{06DD333D-A501-4BD6-9B25-FCD4EB32012D}"/>
              </a:ext>
            </a:extLst>
          </p:cNvPr>
          <p:cNvSpPr/>
          <p:nvPr/>
        </p:nvSpPr>
        <p:spPr>
          <a:xfrm>
            <a:off x="4589929" y="5809880"/>
            <a:ext cx="4234927" cy="923330"/>
          </a:xfrm>
          <a:prstGeom prst="rect">
            <a:avLst/>
          </a:prstGeom>
          <a:solidFill>
            <a:schemeClr val="bg1"/>
          </a:solidFill>
          <a:ln cap="rnd">
            <a:solidFill>
              <a:schemeClr val="tx1"/>
            </a:solidFill>
          </a:ln>
        </p:spPr>
        <p:txBody>
          <a:bodyPr wrap="square">
            <a:spAutoFit/>
          </a:bodyPr>
          <a:lstStyle/>
          <a:p>
            <a:pPr algn="ctr"/>
            <a:r>
              <a:rPr lang="en-US" b="1" i="1" dirty="0"/>
              <a:t>SNPP-NOAA 20 </a:t>
            </a:r>
            <a:r>
              <a:rPr lang="en-US" b="1" i="1" dirty="0" err="1"/>
              <a:t>DayLand</a:t>
            </a:r>
            <a:r>
              <a:rPr lang="en-US" b="1" i="1" dirty="0"/>
              <a:t> Cloud RGB (1.61um, 0.87um and 0.64um) </a:t>
            </a:r>
          </a:p>
          <a:p>
            <a:pPr algn="ctr"/>
            <a:r>
              <a:rPr lang="en-US" b="1" i="1" dirty="0"/>
              <a:t>on July 25, 2019 times 1403z-1947z</a:t>
            </a:r>
          </a:p>
        </p:txBody>
      </p:sp>
      <p:sp>
        <p:nvSpPr>
          <p:cNvPr id="11" name="Title 1">
            <a:extLst>
              <a:ext uri="{FF2B5EF4-FFF2-40B4-BE49-F238E27FC236}">
                <a16:creationId xmlns:a16="http://schemas.microsoft.com/office/drawing/2014/main" id="{A606C02D-8A24-43D9-BFEB-0DBD74529549}"/>
              </a:ext>
            </a:extLst>
          </p:cNvPr>
          <p:cNvSpPr txBox="1">
            <a:spLocks/>
          </p:cNvSpPr>
          <p:nvPr/>
        </p:nvSpPr>
        <p:spPr>
          <a:xfrm>
            <a:off x="533400" y="342106"/>
            <a:ext cx="8077200" cy="145071"/>
          </a:xfrm>
          <a:prstGeom prst="rect">
            <a:avLst/>
          </a:prstGeom>
          <a:noFill/>
          <a:ln w="34925" cap="sq" cmpd="sng">
            <a:noFill/>
            <a:round/>
          </a:ln>
        </p:spPr>
        <p:txBody>
          <a:bodyPr vert="horz" lIns="91440" tIns="45720" rIns="91440" bIns="45720" rtlCol="0" anchor="ctr">
            <a:noAutofit/>
          </a:bodyPr>
          <a:lstStyle>
            <a:lvl1pPr algn="ctr" defTabSz="914400" rtl="0" eaLnBrk="1" latinLnBrk="0" hangingPunct="1">
              <a:spcBef>
                <a:spcPct val="0"/>
              </a:spcBef>
              <a:buNone/>
              <a:defRPr sz="3600" kern="1200">
                <a:solidFill>
                  <a:srgbClr val="003366"/>
                </a:solidFill>
                <a:latin typeface="Copperplate Gothic Bold" pitchFamily="34" charset="0"/>
                <a:ea typeface="+mj-ea"/>
                <a:cs typeface="+mj-cs"/>
              </a:defRPr>
            </a:lvl1pPr>
          </a:lstStyle>
          <a:p>
            <a:r>
              <a:rPr lang="en-US" dirty="0"/>
              <a:t>Convective Weather</a:t>
            </a:r>
          </a:p>
        </p:txBody>
      </p:sp>
      <p:sp>
        <p:nvSpPr>
          <p:cNvPr id="12" name="Oval 11">
            <a:extLst>
              <a:ext uri="{FF2B5EF4-FFF2-40B4-BE49-F238E27FC236}">
                <a16:creationId xmlns:a16="http://schemas.microsoft.com/office/drawing/2014/main" id="{81A7F078-1A07-48F4-8FAF-572851EDA291}"/>
              </a:ext>
            </a:extLst>
          </p:cNvPr>
          <p:cNvSpPr/>
          <p:nvPr/>
        </p:nvSpPr>
        <p:spPr>
          <a:xfrm>
            <a:off x="2667000" y="2227597"/>
            <a:ext cx="1312838" cy="1131658"/>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20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Weather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
        <p:nvSpPr>
          <p:cNvPr id="5" name="Rectangle 4">
            <a:extLst>
              <a:ext uri="{FF2B5EF4-FFF2-40B4-BE49-F238E27FC236}">
                <a16:creationId xmlns:a16="http://schemas.microsoft.com/office/drawing/2014/main" id="{32AB7B92-7632-4EAA-AFAE-87660C1979AC}"/>
              </a:ext>
            </a:extLst>
          </p:cNvPr>
          <p:cNvSpPr/>
          <p:nvPr/>
        </p:nvSpPr>
        <p:spPr>
          <a:xfrm>
            <a:off x="312868" y="5869563"/>
            <a:ext cx="4234927" cy="646331"/>
          </a:xfrm>
          <a:prstGeom prst="rect">
            <a:avLst/>
          </a:prstGeom>
          <a:solidFill>
            <a:schemeClr val="bg1"/>
          </a:solidFill>
          <a:ln cap="rnd">
            <a:solidFill>
              <a:schemeClr val="tx1"/>
            </a:solidFill>
          </a:ln>
        </p:spPr>
        <p:txBody>
          <a:bodyPr wrap="square">
            <a:spAutoFit/>
          </a:bodyPr>
          <a:lstStyle/>
          <a:p>
            <a:pPr algn="ctr"/>
            <a:r>
              <a:rPr lang="en-US" b="1" i="1" dirty="0"/>
              <a:t>SNPP-NOAA 20 Day Night Band September 6, 2018 at 1144z</a:t>
            </a:r>
          </a:p>
        </p:txBody>
      </p:sp>
    </p:spTree>
    <p:extLst>
      <p:ext uri="{BB962C8B-B14F-4D97-AF65-F5344CB8AC3E}">
        <p14:creationId xmlns:p14="http://schemas.microsoft.com/office/powerpoint/2010/main" val="703142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Weather: Snow</a:t>
            </a:r>
          </a:p>
        </p:txBody>
      </p:sp>
      <p:pic>
        <p:nvPicPr>
          <p:cNvPr id="5" name="Content Placeholder 4"/>
          <p:cNvPicPr>
            <a:picLocks noGrp="1" noChangeAspect="1"/>
          </p:cNvPicPr>
          <p:nvPr>
            <p:ph idx="1"/>
          </p:nvPr>
        </p:nvPicPr>
        <p:blipFill rotWithShape="1">
          <a:blip r:embed="rId2"/>
          <a:srcRect l="64184" t="31290" r="12391" b="22567"/>
          <a:stretch/>
        </p:blipFill>
        <p:spPr>
          <a:xfrm>
            <a:off x="-20619" y="1143000"/>
            <a:ext cx="9067800" cy="5068095"/>
          </a:xfrm>
          <a:prstGeom prst="rect">
            <a:avLst/>
          </a:prstGeom>
        </p:spPr>
      </p:pic>
      <p:pic>
        <p:nvPicPr>
          <p:cNvPr id="4" name="Content Placeholder 3">
            <a:extLst>
              <a:ext uri="{FF2B5EF4-FFF2-40B4-BE49-F238E27FC236}">
                <a16:creationId xmlns:a16="http://schemas.microsoft.com/office/drawing/2014/main" id="{D8E0EC1D-1AD8-4042-939D-B2FE3CC02F43}"/>
              </a:ext>
            </a:extLst>
          </p:cNvPr>
          <p:cNvPicPr>
            <a:picLocks noChangeAspect="1"/>
          </p:cNvPicPr>
          <p:nvPr/>
        </p:nvPicPr>
        <p:blipFill rotWithShape="1">
          <a:blip r:embed="rId3"/>
          <a:srcRect l="73676" t="15152" r="3595" b="51175"/>
          <a:stretch/>
        </p:blipFill>
        <p:spPr>
          <a:xfrm>
            <a:off x="228600" y="914400"/>
            <a:ext cx="2341581" cy="1951319"/>
          </a:xfrm>
          <a:prstGeom prst="rect">
            <a:avLst/>
          </a:prstGeom>
        </p:spPr>
      </p:pic>
    </p:spTree>
    <p:extLst>
      <p:ext uri="{BB962C8B-B14F-4D97-AF65-F5344CB8AC3E}">
        <p14:creationId xmlns:p14="http://schemas.microsoft.com/office/powerpoint/2010/main" val="879629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Cold Temperatures</a:t>
            </a:r>
          </a:p>
        </p:txBody>
      </p:sp>
      <p:pic>
        <p:nvPicPr>
          <p:cNvPr id="3" name="Content Placeholder 2">
            <a:extLst>
              <a:ext uri="{FF2B5EF4-FFF2-40B4-BE49-F238E27FC236}">
                <a16:creationId xmlns:a16="http://schemas.microsoft.com/office/drawing/2014/main" id="{9AE1CC91-58CF-4E6D-B0B7-B574097DCE48}"/>
              </a:ext>
            </a:extLst>
          </p:cNvPr>
          <p:cNvPicPr>
            <a:picLocks noGrp="1" noChangeAspect="1"/>
          </p:cNvPicPr>
          <p:nvPr>
            <p:ph idx="1"/>
          </p:nvPr>
        </p:nvPicPr>
        <p:blipFill rotWithShape="1">
          <a:blip r:embed="rId2"/>
          <a:srcRect l="1701" t="15152" r="26324" b="14135"/>
          <a:stretch/>
        </p:blipFill>
        <p:spPr>
          <a:xfrm>
            <a:off x="228599" y="1066800"/>
            <a:ext cx="8824683" cy="4876800"/>
          </a:xfrm>
          <a:prstGeom prst="rect">
            <a:avLst/>
          </a:prstGeom>
        </p:spPr>
      </p:pic>
      <p:pic>
        <p:nvPicPr>
          <p:cNvPr id="6" name="Content Placeholder 3">
            <a:extLst>
              <a:ext uri="{FF2B5EF4-FFF2-40B4-BE49-F238E27FC236}">
                <a16:creationId xmlns:a16="http://schemas.microsoft.com/office/drawing/2014/main" id="{C36B3286-34B9-457B-8BA9-6F26C3D63F26}"/>
              </a:ext>
            </a:extLst>
          </p:cNvPr>
          <p:cNvPicPr>
            <a:picLocks noChangeAspect="1"/>
          </p:cNvPicPr>
          <p:nvPr/>
        </p:nvPicPr>
        <p:blipFill rotWithShape="1">
          <a:blip r:embed="rId3"/>
          <a:srcRect l="61973" t="24429" r="22509" b="57342"/>
          <a:stretch/>
        </p:blipFill>
        <p:spPr>
          <a:xfrm>
            <a:off x="100550" y="5105400"/>
            <a:ext cx="4114800" cy="1371600"/>
          </a:xfrm>
          <a:prstGeom prst="rect">
            <a:avLst/>
          </a:prstGeom>
        </p:spPr>
      </p:pic>
      <p:sp>
        <p:nvSpPr>
          <p:cNvPr id="7" name="Rectangle 6">
            <a:extLst>
              <a:ext uri="{FF2B5EF4-FFF2-40B4-BE49-F238E27FC236}">
                <a16:creationId xmlns:a16="http://schemas.microsoft.com/office/drawing/2014/main" id="{91A35BF2-C35B-4109-B2A7-B90A8C6B1253}"/>
              </a:ext>
            </a:extLst>
          </p:cNvPr>
          <p:cNvSpPr/>
          <p:nvPr/>
        </p:nvSpPr>
        <p:spPr>
          <a:xfrm>
            <a:off x="2438400" y="2819400"/>
            <a:ext cx="1219200" cy="276999"/>
          </a:xfrm>
          <a:prstGeom prst="rect">
            <a:avLst/>
          </a:prstGeom>
          <a:solidFill>
            <a:schemeClr val="bg1"/>
          </a:solidFill>
          <a:ln cap="rnd">
            <a:solidFill>
              <a:schemeClr val="tx1"/>
            </a:solidFill>
          </a:ln>
        </p:spPr>
        <p:txBody>
          <a:bodyPr wrap="square">
            <a:spAutoFit/>
          </a:bodyPr>
          <a:lstStyle/>
          <a:p>
            <a:pPr algn="ctr"/>
            <a:r>
              <a:rPr lang="en-US" sz="1200" b="1" i="1" dirty="0"/>
              <a:t>Point Lay: -51F</a:t>
            </a:r>
          </a:p>
        </p:txBody>
      </p:sp>
      <p:sp>
        <p:nvSpPr>
          <p:cNvPr id="8" name="Rectangle 7">
            <a:extLst>
              <a:ext uri="{FF2B5EF4-FFF2-40B4-BE49-F238E27FC236}">
                <a16:creationId xmlns:a16="http://schemas.microsoft.com/office/drawing/2014/main" id="{F69A4555-02D1-4EE7-BCF7-72FBC6140831}"/>
              </a:ext>
            </a:extLst>
          </p:cNvPr>
          <p:cNvSpPr/>
          <p:nvPr/>
        </p:nvSpPr>
        <p:spPr>
          <a:xfrm>
            <a:off x="5205084" y="5719138"/>
            <a:ext cx="3845740" cy="369332"/>
          </a:xfrm>
          <a:prstGeom prst="rect">
            <a:avLst/>
          </a:prstGeom>
          <a:solidFill>
            <a:schemeClr val="bg1"/>
          </a:solidFill>
          <a:ln cap="rnd">
            <a:solidFill>
              <a:schemeClr val="tx1"/>
            </a:solidFill>
          </a:ln>
        </p:spPr>
        <p:txBody>
          <a:bodyPr wrap="square">
            <a:spAutoFit/>
          </a:bodyPr>
          <a:lstStyle/>
          <a:p>
            <a:pPr algn="ctr"/>
            <a:r>
              <a:rPr lang="en-US" b="1" i="1" dirty="0"/>
              <a:t>GOES 17 IR</a:t>
            </a:r>
          </a:p>
        </p:txBody>
      </p:sp>
      <p:sp>
        <p:nvSpPr>
          <p:cNvPr id="10" name="Rectangle 9">
            <a:extLst>
              <a:ext uri="{FF2B5EF4-FFF2-40B4-BE49-F238E27FC236}">
                <a16:creationId xmlns:a16="http://schemas.microsoft.com/office/drawing/2014/main" id="{A67F0682-E82A-40B8-B277-37504A84FC52}"/>
              </a:ext>
            </a:extLst>
          </p:cNvPr>
          <p:cNvSpPr/>
          <p:nvPr/>
        </p:nvSpPr>
        <p:spPr>
          <a:xfrm>
            <a:off x="2590800" y="4538589"/>
            <a:ext cx="1219200" cy="276999"/>
          </a:xfrm>
          <a:prstGeom prst="rect">
            <a:avLst/>
          </a:prstGeom>
          <a:solidFill>
            <a:schemeClr val="bg1"/>
          </a:solidFill>
          <a:ln cap="rnd">
            <a:solidFill>
              <a:schemeClr val="tx1"/>
            </a:solidFill>
          </a:ln>
        </p:spPr>
        <p:txBody>
          <a:bodyPr wrap="square">
            <a:spAutoFit/>
          </a:bodyPr>
          <a:lstStyle/>
          <a:p>
            <a:pPr algn="ctr"/>
            <a:r>
              <a:rPr lang="en-US" sz="1200" b="1" i="1" dirty="0" err="1"/>
              <a:t>Selawik</a:t>
            </a:r>
            <a:r>
              <a:rPr lang="en-US" sz="1200" b="1" i="1" dirty="0"/>
              <a:t>: -52F</a:t>
            </a:r>
          </a:p>
        </p:txBody>
      </p:sp>
      <p:sp>
        <p:nvSpPr>
          <p:cNvPr id="11" name="Rectangle 10">
            <a:extLst>
              <a:ext uri="{FF2B5EF4-FFF2-40B4-BE49-F238E27FC236}">
                <a16:creationId xmlns:a16="http://schemas.microsoft.com/office/drawing/2014/main" id="{1D609303-1FA7-46E3-ADB9-43632F7AD711}"/>
              </a:ext>
            </a:extLst>
          </p:cNvPr>
          <p:cNvSpPr/>
          <p:nvPr/>
        </p:nvSpPr>
        <p:spPr>
          <a:xfrm>
            <a:off x="4876802" y="3096399"/>
            <a:ext cx="1371596" cy="276999"/>
          </a:xfrm>
          <a:prstGeom prst="rect">
            <a:avLst/>
          </a:prstGeom>
          <a:solidFill>
            <a:schemeClr val="bg1"/>
          </a:solidFill>
          <a:ln cap="rnd">
            <a:solidFill>
              <a:schemeClr val="tx1"/>
            </a:solidFill>
          </a:ln>
        </p:spPr>
        <p:txBody>
          <a:bodyPr wrap="square">
            <a:spAutoFit/>
          </a:bodyPr>
          <a:lstStyle/>
          <a:p>
            <a:pPr algn="ctr"/>
            <a:r>
              <a:rPr lang="en-US" sz="1200" b="1" i="1" dirty="0"/>
              <a:t>Deadhorse:  -45F</a:t>
            </a:r>
          </a:p>
        </p:txBody>
      </p:sp>
      <p:sp>
        <p:nvSpPr>
          <p:cNvPr id="12" name="Rectangle 11">
            <a:extLst>
              <a:ext uri="{FF2B5EF4-FFF2-40B4-BE49-F238E27FC236}">
                <a16:creationId xmlns:a16="http://schemas.microsoft.com/office/drawing/2014/main" id="{B9C610CC-E134-4A16-BD95-03BD07B5EC36}"/>
              </a:ext>
            </a:extLst>
          </p:cNvPr>
          <p:cNvSpPr/>
          <p:nvPr/>
        </p:nvSpPr>
        <p:spPr>
          <a:xfrm>
            <a:off x="5869858" y="2782145"/>
            <a:ext cx="1371595" cy="276999"/>
          </a:xfrm>
          <a:prstGeom prst="rect">
            <a:avLst/>
          </a:prstGeom>
          <a:solidFill>
            <a:schemeClr val="bg1"/>
          </a:solidFill>
          <a:ln cap="rnd">
            <a:solidFill>
              <a:schemeClr val="tx1"/>
            </a:solidFill>
          </a:ln>
        </p:spPr>
        <p:txBody>
          <a:bodyPr wrap="square">
            <a:spAutoFit/>
          </a:bodyPr>
          <a:lstStyle/>
          <a:p>
            <a:pPr algn="ctr"/>
            <a:r>
              <a:rPr lang="en-US" sz="1200" b="1" i="1" dirty="0" err="1"/>
              <a:t>Kaktovik</a:t>
            </a:r>
            <a:r>
              <a:rPr lang="en-US" sz="1200" b="1" i="1" dirty="0"/>
              <a:t>:      -35F</a:t>
            </a:r>
          </a:p>
        </p:txBody>
      </p:sp>
      <p:sp>
        <p:nvSpPr>
          <p:cNvPr id="13" name="Rectangle 12">
            <a:extLst>
              <a:ext uri="{FF2B5EF4-FFF2-40B4-BE49-F238E27FC236}">
                <a16:creationId xmlns:a16="http://schemas.microsoft.com/office/drawing/2014/main" id="{3D2278EF-74F1-4404-9DFC-1EE513715AE2}"/>
              </a:ext>
            </a:extLst>
          </p:cNvPr>
          <p:cNvSpPr/>
          <p:nvPr/>
        </p:nvSpPr>
        <p:spPr>
          <a:xfrm>
            <a:off x="4343400" y="3705972"/>
            <a:ext cx="1904998" cy="276999"/>
          </a:xfrm>
          <a:prstGeom prst="rect">
            <a:avLst/>
          </a:prstGeom>
          <a:solidFill>
            <a:schemeClr val="bg1"/>
          </a:solidFill>
          <a:ln cap="rnd">
            <a:solidFill>
              <a:schemeClr val="tx1"/>
            </a:solidFill>
          </a:ln>
        </p:spPr>
        <p:txBody>
          <a:bodyPr wrap="square">
            <a:spAutoFit/>
          </a:bodyPr>
          <a:lstStyle/>
          <a:p>
            <a:pPr algn="ctr"/>
            <a:r>
              <a:rPr lang="en-US" sz="1200" b="1" i="1" dirty="0" err="1"/>
              <a:t>Toolkik</a:t>
            </a:r>
            <a:r>
              <a:rPr lang="en-US" sz="1200" b="1" i="1" dirty="0"/>
              <a:t> Station: -51F</a:t>
            </a:r>
          </a:p>
        </p:txBody>
      </p:sp>
    </p:spTree>
    <p:extLst>
      <p:ext uri="{BB962C8B-B14F-4D97-AF65-F5344CB8AC3E}">
        <p14:creationId xmlns:p14="http://schemas.microsoft.com/office/powerpoint/2010/main" val="778229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Cold Temperatures</a:t>
            </a:r>
          </a:p>
        </p:txBody>
      </p:sp>
      <p:pic>
        <p:nvPicPr>
          <p:cNvPr id="6" name="Content Placeholder 5">
            <a:extLst>
              <a:ext uri="{FF2B5EF4-FFF2-40B4-BE49-F238E27FC236}">
                <a16:creationId xmlns:a16="http://schemas.microsoft.com/office/drawing/2014/main" id="{0B174B22-ECB1-4E87-8638-43834A4EDA95}"/>
              </a:ext>
            </a:extLst>
          </p:cNvPr>
          <p:cNvPicPr>
            <a:picLocks noChangeAspect="1"/>
          </p:cNvPicPr>
          <p:nvPr/>
        </p:nvPicPr>
        <p:blipFill rotWithShape="1">
          <a:blip r:embed="rId2">
            <a:extLst>
              <a:ext uri="{28A0092B-C50C-407E-A947-70E740481C1C}">
                <a14:useLocalDpi xmlns:a14="http://schemas.microsoft.com/office/drawing/2010/main" val="0"/>
              </a:ext>
            </a:extLst>
          </a:blip>
          <a:srcRect l="34847" t="13470" r="2648" b="7401"/>
          <a:stretch/>
        </p:blipFill>
        <p:spPr>
          <a:xfrm>
            <a:off x="178086" y="971153"/>
            <a:ext cx="6902889" cy="4915694"/>
          </a:xfrm>
          <a:prstGeom prst="rect">
            <a:avLst/>
          </a:prstGeom>
        </p:spPr>
      </p:pic>
      <p:pic>
        <p:nvPicPr>
          <p:cNvPr id="4" name="Content Placeholder 3"/>
          <p:cNvPicPr>
            <a:picLocks noGrp="1" noChangeAspect="1"/>
          </p:cNvPicPr>
          <p:nvPr>
            <p:ph idx="1"/>
          </p:nvPr>
        </p:nvPicPr>
        <p:blipFill rotWithShape="1">
          <a:blip r:embed="rId3"/>
          <a:srcRect l="61632" t="28143" r="22743" b="47995"/>
          <a:stretch/>
        </p:blipFill>
        <p:spPr>
          <a:xfrm>
            <a:off x="4393914" y="4724400"/>
            <a:ext cx="4572000" cy="1981200"/>
          </a:xfrm>
          <a:prstGeom prst="rect">
            <a:avLst/>
          </a:prstGeom>
        </p:spPr>
      </p:pic>
      <p:sp>
        <p:nvSpPr>
          <p:cNvPr id="7" name="Rectangle 6">
            <a:extLst>
              <a:ext uri="{FF2B5EF4-FFF2-40B4-BE49-F238E27FC236}">
                <a16:creationId xmlns:a16="http://schemas.microsoft.com/office/drawing/2014/main" id="{5F9EE612-F96C-4620-8620-5D4636C2C332}"/>
              </a:ext>
            </a:extLst>
          </p:cNvPr>
          <p:cNvSpPr/>
          <p:nvPr/>
        </p:nvSpPr>
        <p:spPr>
          <a:xfrm>
            <a:off x="457200" y="5886847"/>
            <a:ext cx="2571799" cy="646331"/>
          </a:xfrm>
          <a:prstGeom prst="rect">
            <a:avLst/>
          </a:prstGeom>
          <a:solidFill>
            <a:schemeClr val="bg1"/>
          </a:solidFill>
          <a:ln cap="rnd">
            <a:solidFill>
              <a:schemeClr val="tx1"/>
            </a:solidFill>
          </a:ln>
        </p:spPr>
        <p:txBody>
          <a:bodyPr wrap="square">
            <a:spAutoFit/>
          </a:bodyPr>
          <a:lstStyle/>
          <a:p>
            <a:pPr algn="ctr"/>
            <a:r>
              <a:rPr lang="en-US" b="1" i="1" dirty="0"/>
              <a:t>SNPP-NOAA 20 IR on December 27, 2019</a:t>
            </a:r>
          </a:p>
        </p:txBody>
      </p:sp>
    </p:spTree>
    <p:extLst>
      <p:ext uri="{BB962C8B-B14F-4D97-AF65-F5344CB8AC3E}">
        <p14:creationId xmlns:p14="http://schemas.microsoft.com/office/powerpoint/2010/main" val="959394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Blowing Snow</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2985" y="914400"/>
            <a:ext cx="8257615" cy="5808806"/>
          </a:xfrm>
        </p:spPr>
      </p:pic>
      <p:sp>
        <p:nvSpPr>
          <p:cNvPr id="6" name="Rectangle 5">
            <a:extLst>
              <a:ext uri="{FF2B5EF4-FFF2-40B4-BE49-F238E27FC236}">
                <a16:creationId xmlns:a16="http://schemas.microsoft.com/office/drawing/2014/main" id="{A2DADCC3-FAC0-4F6F-A9FE-F7BA96C43095}"/>
              </a:ext>
            </a:extLst>
          </p:cNvPr>
          <p:cNvSpPr/>
          <p:nvPr/>
        </p:nvSpPr>
        <p:spPr>
          <a:xfrm>
            <a:off x="8068" y="1219200"/>
            <a:ext cx="2731546" cy="923330"/>
          </a:xfrm>
          <a:prstGeom prst="rect">
            <a:avLst/>
          </a:prstGeom>
          <a:solidFill>
            <a:schemeClr val="bg1"/>
          </a:solidFill>
          <a:ln cap="rnd">
            <a:solidFill>
              <a:schemeClr val="tx1"/>
            </a:solidFill>
          </a:ln>
        </p:spPr>
        <p:txBody>
          <a:bodyPr wrap="square">
            <a:spAutoFit/>
          </a:bodyPr>
          <a:lstStyle/>
          <a:p>
            <a:pPr algn="ctr"/>
            <a:r>
              <a:rPr lang="en-US" b="1" i="1" dirty="0"/>
              <a:t>SNPP-NOAA 20 IR on November 8, 2019 at 1955z</a:t>
            </a:r>
          </a:p>
        </p:txBody>
      </p:sp>
      <p:sp>
        <p:nvSpPr>
          <p:cNvPr id="3" name="TextBox 2">
            <a:extLst>
              <a:ext uri="{FF2B5EF4-FFF2-40B4-BE49-F238E27FC236}">
                <a16:creationId xmlns:a16="http://schemas.microsoft.com/office/drawing/2014/main" id="{C717DE3A-FB8F-467B-8180-77FC28CC1C21}"/>
              </a:ext>
            </a:extLst>
          </p:cNvPr>
          <p:cNvSpPr txBox="1"/>
          <p:nvPr/>
        </p:nvSpPr>
        <p:spPr>
          <a:xfrm>
            <a:off x="6553200" y="1295400"/>
            <a:ext cx="1219200" cy="461665"/>
          </a:xfrm>
          <a:prstGeom prst="rect">
            <a:avLst/>
          </a:prstGeom>
          <a:noFill/>
        </p:spPr>
        <p:txBody>
          <a:bodyPr wrap="square" rtlCol="0">
            <a:spAutoFit/>
          </a:bodyPr>
          <a:lstStyle/>
          <a:p>
            <a:r>
              <a:rPr lang="en-US" sz="2400" b="1" dirty="0"/>
              <a:t>Stratus</a:t>
            </a:r>
          </a:p>
        </p:txBody>
      </p:sp>
      <p:sp>
        <p:nvSpPr>
          <p:cNvPr id="7" name="TextBox 6">
            <a:extLst>
              <a:ext uri="{FF2B5EF4-FFF2-40B4-BE49-F238E27FC236}">
                <a16:creationId xmlns:a16="http://schemas.microsoft.com/office/drawing/2014/main" id="{1B7E1057-A046-4CC2-B602-81F6A6DCC322}"/>
              </a:ext>
            </a:extLst>
          </p:cNvPr>
          <p:cNvSpPr txBox="1"/>
          <p:nvPr/>
        </p:nvSpPr>
        <p:spPr>
          <a:xfrm>
            <a:off x="6172200" y="5712767"/>
            <a:ext cx="1219200" cy="461665"/>
          </a:xfrm>
          <a:prstGeom prst="rect">
            <a:avLst/>
          </a:prstGeom>
          <a:noFill/>
        </p:spPr>
        <p:txBody>
          <a:bodyPr wrap="square" rtlCol="0">
            <a:spAutoFit/>
          </a:bodyPr>
          <a:lstStyle/>
          <a:p>
            <a:r>
              <a:rPr lang="en-US" sz="2400" b="1" dirty="0"/>
              <a:t>Stratus</a:t>
            </a:r>
          </a:p>
        </p:txBody>
      </p:sp>
      <p:sp>
        <p:nvSpPr>
          <p:cNvPr id="8" name="TextBox 7">
            <a:extLst>
              <a:ext uri="{FF2B5EF4-FFF2-40B4-BE49-F238E27FC236}">
                <a16:creationId xmlns:a16="http://schemas.microsoft.com/office/drawing/2014/main" id="{04153F14-BAB3-4348-8C5F-115744D2CE25}"/>
              </a:ext>
            </a:extLst>
          </p:cNvPr>
          <p:cNvSpPr txBox="1"/>
          <p:nvPr/>
        </p:nvSpPr>
        <p:spPr>
          <a:xfrm>
            <a:off x="4991100" y="2956884"/>
            <a:ext cx="2362200" cy="461665"/>
          </a:xfrm>
          <a:prstGeom prst="rect">
            <a:avLst/>
          </a:prstGeom>
          <a:noFill/>
        </p:spPr>
        <p:txBody>
          <a:bodyPr wrap="square" rtlCol="0">
            <a:spAutoFit/>
          </a:bodyPr>
          <a:lstStyle/>
          <a:p>
            <a:pPr algn="ctr"/>
            <a:r>
              <a:rPr lang="en-US" sz="2400" b="1" dirty="0"/>
              <a:t>Blowing Snow</a:t>
            </a:r>
          </a:p>
        </p:txBody>
      </p:sp>
    </p:spTree>
    <p:extLst>
      <p:ext uri="{BB962C8B-B14F-4D97-AF65-F5344CB8AC3E}">
        <p14:creationId xmlns:p14="http://schemas.microsoft.com/office/powerpoint/2010/main" val="3054241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077200" cy="756879"/>
          </a:xfrm>
        </p:spPr>
        <p:txBody>
          <a:bodyPr/>
          <a:lstStyle/>
          <a:p>
            <a:r>
              <a:rPr lang="en-US" sz="4000" dirty="0">
                <a:solidFill>
                  <a:srgbClr val="003366"/>
                </a:solidFill>
              </a:rPr>
              <a:t>Overview</a:t>
            </a:r>
          </a:p>
        </p:txBody>
      </p:sp>
      <p:sp>
        <p:nvSpPr>
          <p:cNvPr id="3" name="Content Placeholder 2"/>
          <p:cNvSpPr>
            <a:spLocks noGrp="1"/>
          </p:cNvSpPr>
          <p:nvPr>
            <p:ph idx="1"/>
          </p:nvPr>
        </p:nvSpPr>
        <p:spPr>
          <a:xfrm>
            <a:off x="0" y="914400"/>
            <a:ext cx="4442470" cy="5943601"/>
          </a:xfrm>
        </p:spPr>
        <p:txBody>
          <a:bodyPr>
            <a:normAutofit/>
          </a:bodyPr>
          <a:lstStyle/>
          <a:p>
            <a:pPr lvl="1"/>
            <a:endParaRPr lang="en-US" sz="1000" b="1" dirty="0"/>
          </a:p>
          <a:p>
            <a:endParaRPr lang="en-US" sz="900" b="1" dirty="0"/>
          </a:p>
          <a:p>
            <a:r>
              <a:rPr lang="en-US" sz="2600" b="1" dirty="0"/>
              <a:t>User Perspective on Various Satellite uses:</a:t>
            </a:r>
          </a:p>
          <a:p>
            <a:pPr lvl="1"/>
            <a:r>
              <a:rPr lang="en-US" b="1" dirty="0">
                <a:solidFill>
                  <a:srgbClr val="003366"/>
                </a:solidFill>
              </a:rPr>
              <a:t>River Flooding </a:t>
            </a:r>
          </a:p>
          <a:p>
            <a:pPr lvl="1"/>
            <a:r>
              <a:rPr lang="en-US" b="1" dirty="0">
                <a:solidFill>
                  <a:srgbClr val="003366"/>
                </a:solidFill>
              </a:rPr>
              <a:t>Fire Weather</a:t>
            </a:r>
          </a:p>
          <a:p>
            <a:pPr lvl="1"/>
            <a:r>
              <a:rPr lang="en-US" b="1" dirty="0">
                <a:solidFill>
                  <a:srgbClr val="003366"/>
                </a:solidFill>
              </a:rPr>
              <a:t>Convective Weather</a:t>
            </a:r>
          </a:p>
          <a:p>
            <a:pPr lvl="1"/>
            <a:r>
              <a:rPr lang="en-US" b="1" dirty="0">
                <a:solidFill>
                  <a:srgbClr val="003366"/>
                </a:solidFill>
              </a:rPr>
              <a:t>Sea Ice</a:t>
            </a:r>
          </a:p>
          <a:p>
            <a:pPr lvl="1"/>
            <a:r>
              <a:rPr lang="en-US" b="1" dirty="0">
                <a:solidFill>
                  <a:srgbClr val="003366"/>
                </a:solidFill>
              </a:rPr>
              <a:t>Winter Weather (Temperatures, Wind)</a:t>
            </a:r>
          </a:p>
          <a:p>
            <a:pPr lvl="1"/>
            <a:r>
              <a:rPr lang="en-US" b="1" dirty="0">
                <a:solidFill>
                  <a:srgbClr val="003366"/>
                </a:solidFill>
              </a:rPr>
              <a:t>Aviation</a:t>
            </a:r>
          </a:p>
          <a:p>
            <a:pPr lvl="1"/>
            <a:r>
              <a:rPr lang="en-US" b="1" dirty="0">
                <a:solidFill>
                  <a:srgbClr val="003366"/>
                </a:solidFill>
              </a:rPr>
              <a:t>Volcanic Ash</a:t>
            </a:r>
            <a:endParaRPr lang="en-US" b="1" dirty="0">
              <a:solidFill>
                <a:srgbClr val="0000CC"/>
              </a:solidFill>
            </a:endParaRPr>
          </a:p>
          <a:p>
            <a:pPr lvl="1"/>
            <a:endParaRPr lang="en-US" sz="800" dirty="0"/>
          </a:p>
          <a:p>
            <a:r>
              <a:rPr lang="en-US" sz="2600" b="1" dirty="0"/>
              <a:t>Challenges</a:t>
            </a:r>
          </a:p>
        </p:txBody>
      </p:sp>
      <p:pic>
        <p:nvPicPr>
          <p:cNvPr id="7" name="Picture 2" descr="http://blog.aopa.org/vfr/wp-content/uploads/2014/10/AlaskaAOR_vs_L48-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l="4915" t="7459" r="3458" b="4172"/>
          <a:stretch/>
        </p:blipFill>
        <p:spPr bwMode="auto">
          <a:xfrm>
            <a:off x="4664183" y="3837549"/>
            <a:ext cx="3896964" cy="2279357"/>
          </a:xfrm>
          <a:prstGeom prst="rect">
            <a:avLst/>
          </a:prstGeom>
          <a:noFill/>
          <a:effectLst>
            <a:outerShdw blurRad="1016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4887323" y="6019800"/>
            <a:ext cx="3581400" cy="646331"/>
          </a:xfrm>
          <a:prstGeom prst="rect">
            <a:avLst/>
          </a:prstGeom>
          <a:solidFill>
            <a:schemeClr val="bg1"/>
          </a:solidFill>
          <a:ln cap="rnd">
            <a:solidFill>
              <a:schemeClr val="tx1"/>
            </a:solidFill>
          </a:ln>
        </p:spPr>
        <p:txBody>
          <a:bodyPr wrap="square">
            <a:spAutoFit/>
          </a:bodyPr>
          <a:lstStyle/>
          <a:p>
            <a:pPr algn="ctr"/>
            <a:r>
              <a:rPr lang="en-US" b="1" i="1" dirty="0"/>
              <a:t>NWS Alaska Region forecast area of responsibility (AOR)</a:t>
            </a:r>
          </a:p>
        </p:txBody>
      </p:sp>
      <p:grpSp>
        <p:nvGrpSpPr>
          <p:cNvPr id="6" name="Group 5"/>
          <p:cNvGrpSpPr/>
          <p:nvPr/>
        </p:nvGrpSpPr>
        <p:grpSpPr>
          <a:xfrm>
            <a:off x="4893808" y="914400"/>
            <a:ext cx="3692475" cy="2846692"/>
            <a:chOff x="4822384" y="3463932"/>
            <a:chExt cx="4144612" cy="3198933"/>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6567"/>
            <a:stretch/>
          </p:blipFill>
          <p:spPr>
            <a:xfrm>
              <a:off x="4822384" y="3463932"/>
              <a:ext cx="3917683" cy="3198933"/>
            </a:xfrm>
            <a:prstGeom prst="rect">
              <a:avLst/>
            </a:prstGeom>
          </p:spPr>
        </p:pic>
        <p:sp>
          <p:nvSpPr>
            <p:cNvPr id="10" name="TextBox 9"/>
            <p:cNvSpPr txBox="1"/>
            <p:nvPr/>
          </p:nvSpPr>
          <p:spPr>
            <a:xfrm>
              <a:off x="7328574" y="5425762"/>
              <a:ext cx="1638422" cy="400343"/>
            </a:xfrm>
            <a:prstGeom prst="rect">
              <a:avLst/>
            </a:prstGeom>
            <a:noFill/>
          </p:spPr>
          <p:txBody>
            <a:bodyPr wrap="square" rtlCol="0">
              <a:spAutoFit/>
            </a:bodyPr>
            <a:lstStyle/>
            <a:p>
              <a:r>
                <a:rPr lang="en-US" sz="2000" b="1" dirty="0">
                  <a:solidFill>
                    <a:srgbClr val="FFFF00"/>
                  </a:solidFill>
                </a:rPr>
                <a:t>Fairbanks</a:t>
              </a:r>
            </a:p>
          </p:txBody>
        </p:sp>
        <p:sp>
          <p:nvSpPr>
            <p:cNvPr id="11" name="TextBox 10"/>
            <p:cNvSpPr txBox="1"/>
            <p:nvPr/>
          </p:nvSpPr>
          <p:spPr>
            <a:xfrm>
              <a:off x="6913258" y="3928392"/>
              <a:ext cx="1242809" cy="726306"/>
            </a:xfrm>
            <a:prstGeom prst="rect">
              <a:avLst/>
            </a:prstGeom>
            <a:noFill/>
          </p:spPr>
          <p:txBody>
            <a:bodyPr wrap="square" rtlCol="0">
              <a:spAutoFit/>
            </a:bodyPr>
            <a:lstStyle/>
            <a:p>
              <a:r>
                <a:rPr lang="en-US" b="1" dirty="0" err="1">
                  <a:solidFill>
                    <a:srgbClr val="FFFF00"/>
                  </a:solidFill>
                </a:rPr>
                <a:t>Utqiaġvik</a:t>
              </a:r>
              <a:r>
                <a:rPr lang="en-US" b="1" dirty="0">
                  <a:solidFill>
                    <a:srgbClr val="FFFF00"/>
                  </a:solidFill>
                </a:rPr>
                <a:t>(Barrow)</a:t>
              </a:r>
            </a:p>
          </p:txBody>
        </p:sp>
        <p:sp>
          <p:nvSpPr>
            <p:cNvPr id="12" name="TextBox 11"/>
            <p:cNvSpPr txBox="1"/>
            <p:nvPr/>
          </p:nvSpPr>
          <p:spPr>
            <a:xfrm>
              <a:off x="6047133" y="5445975"/>
              <a:ext cx="1028139" cy="369547"/>
            </a:xfrm>
            <a:prstGeom prst="rect">
              <a:avLst/>
            </a:prstGeom>
            <a:noFill/>
          </p:spPr>
          <p:txBody>
            <a:bodyPr wrap="square" rtlCol="0">
              <a:spAutoFit/>
            </a:bodyPr>
            <a:lstStyle/>
            <a:p>
              <a:r>
                <a:rPr lang="en-US" b="1" dirty="0">
                  <a:solidFill>
                    <a:srgbClr val="FFFF00"/>
                  </a:solidFill>
                </a:rPr>
                <a:t>Nome</a:t>
              </a:r>
            </a:p>
          </p:txBody>
        </p:sp>
        <p:sp>
          <p:nvSpPr>
            <p:cNvPr id="13" name="TextBox 12"/>
            <p:cNvSpPr txBox="1"/>
            <p:nvPr/>
          </p:nvSpPr>
          <p:spPr>
            <a:xfrm>
              <a:off x="6324195" y="4913003"/>
              <a:ext cx="1369003" cy="426841"/>
            </a:xfrm>
            <a:prstGeom prst="rect">
              <a:avLst/>
            </a:prstGeom>
            <a:noFill/>
          </p:spPr>
          <p:txBody>
            <a:bodyPr wrap="square" rtlCol="0">
              <a:spAutoFit/>
            </a:bodyPr>
            <a:lstStyle/>
            <a:p>
              <a:r>
                <a:rPr lang="en-US" b="1" dirty="0">
                  <a:solidFill>
                    <a:srgbClr val="FFFF00"/>
                  </a:solidFill>
                </a:rPr>
                <a:t>Kotzebue</a:t>
              </a:r>
            </a:p>
          </p:txBody>
        </p:sp>
        <p:sp>
          <p:nvSpPr>
            <p:cNvPr id="14" name="TextBox 13"/>
            <p:cNvSpPr txBox="1"/>
            <p:nvPr/>
          </p:nvSpPr>
          <p:spPr>
            <a:xfrm>
              <a:off x="6571410" y="5932235"/>
              <a:ext cx="1326122" cy="369547"/>
            </a:xfrm>
            <a:prstGeom prst="rect">
              <a:avLst/>
            </a:prstGeom>
            <a:noFill/>
          </p:spPr>
          <p:txBody>
            <a:bodyPr wrap="square" rtlCol="0">
              <a:spAutoFit/>
            </a:bodyPr>
            <a:lstStyle/>
            <a:p>
              <a:r>
                <a:rPr lang="en-US" b="1" dirty="0">
                  <a:solidFill>
                    <a:srgbClr val="FFFF00"/>
                  </a:solidFill>
                </a:rPr>
                <a:t>McGrath</a:t>
              </a:r>
            </a:p>
          </p:txBody>
        </p:sp>
        <p:sp>
          <p:nvSpPr>
            <p:cNvPr id="15" name="5-Point Star 14"/>
            <p:cNvSpPr/>
            <p:nvPr/>
          </p:nvSpPr>
          <p:spPr>
            <a:xfrm>
              <a:off x="7693199" y="5801615"/>
              <a:ext cx="88466" cy="9098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6674985" y="1875401"/>
            <a:ext cx="1181455" cy="276999"/>
          </a:xfrm>
          <a:prstGeom prst="rect">
            <a:avLst/>
          </a:prstGeom>
          <a:noFill/>
        </p:spPr>
        <p:txBody>
          <a:bodyPr wrap="square" rtlCol="0">
            <a:spAutoFit/>
          </a:bodyPr>
          <a:lstStyle/>
          <a:p>
            <a:r>
              <a:rPr lang="en-US" sz="1200" b="1" dirty="0">
                <a:solidFill>
                  <a:schemeClr val="bg1"/>
                </a:solidFill>
              </a:rPr>
              <a:t>71.3N 156.8W</a:t>
            </a:r>
          </a:p>
        </p:txBody>
      </p:sp>
      <p:sp>
        <p:nvSpPr>
          <p:cNvPr id="17" name="TextBox 16"/>
          <p:cNvSpPr txBox="1"/>
          <p:nvPr/>
        </p:nvSpPr>
        <p:spPr>
          <a:xfrm>
            <a:off x="7078261" y="2515705"/>
            <a:ext cx="1181455" cy="276999"/>
          </a:xfrm>
          <a:prstGeom prst="rect">
            <a:avLst/>
          </a:prstGeom>
          <a:noFill/>
        </p:spPr>
        <p:txBody>
          <a:bodyPr wrap="square" rtlCol="0">
            <a:spAutoFit/>
          </a:bodyPr>
          <a:lstStyle/>
          <a:p>
            <a:r>
              <a:rPr lang="en-US" sz="1200" b="1" dirty="0">
                <a:solidFill>
                  <a:schemeClr val="bg1"/>
                </a:solidFill>
              </a:rPr>
              <a:t>64.8N  147.7W</a:t>
            </a:r>
          </a:p>
        </p:txBody>
      </p:sp>
      <p:sp>
        <p:nvSpPr>
          <p:cNvPr id="20" name="TextBox 19"/>
          <p:cNvSpPr txBox="1"/>
          <p:nvPr/>
        </p:nvSpPr>
        <p:spPr>
          <a:xfrm>
            <a:off x="6749209" y="897186"/>
            <a:ext cx="1181455" cy="276999"/>
          </a:xfrm>
          <a:prstGeom prst="rect">
            <a:avLst/>
          </a:prstGeom>
          <a:noFill/>
        </p:spPr>
        <p:txBody>
          <a:bodyPr wrap="square" rtlCol="0">
            <a:spAutoFit/>
          </a:bodyPr>
          <a:lstStyle/>
          <a:p>
            <a:r>
              <a:rPr lang="en-US" sz="1200" b="1" dirty="0">
                <a:solidFill>
                  <a:schemeClr val="bg1"/>
                </a:solidFill>
              </a:rPr>
              <a:t>73.6N</a:t>
            </a:r>
          </a:p>
        </p:txBody>
      </p:sp>
      <p:sp>
        <p:nvSpPr>
          <p:cNvPr id="21" name="TextBox 20"/>
          <p:cNvSpPr txBox="1"/>
          <p:nvPr/>
        </p:nvSpPr>
        <p:spPr>
          <a:xfrm>
            <a:off x="4834304" y="2974396"/>
            <a:ext cx="1181455" cy="276999"/>
          </a:xfrm>
          <a:prstGeom prst="rect">
            <a:avLst/>
          </a:prstGeom>
          <a:noFill/>
        </p:spPr>
        <p:txBody>
          <a:bodyPr wrap="square" rtlCol="0">
            <a:spAutoFit/>
          </a:bodyPr>
          <a:lstStyle/>
          <a:p>
            <a:r>
              <a:rPr lang="en-US" sz="1200" b="1" dirty="0">
                <a:solidFill>
                  <a:schemeClr val="bg1"/>
                </a:solidFill>
              </a:rPr>
              <a:t>178.8W</a:t>
            </a:r>
          </a:p>
        </p:txBody>
      </p:sp>
    </p:spTree>
    <p:extLst>
      <p:ext uri="{BB962C8B-B14F-4D97-AF65-F5344CB8AC3E}">
        <p14:creationId xmlns:p14="http://schemas.microsoft.com/office/powerpoint/2010/main" val="2880496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6F34-1C28-47A1-897B-3FC7ECC004CF}"/>
              </a:ext>
            </a:extLst>
          </p:cNvPr>
          <p:cNvSpPr>
            <a:spLocks noGrp="1"/>
          </p:cNvSpPr>
          <p:nvPr>
            <p:ph type="title"/>
          </p:nvPr>
        </p:nvSpPr>
        <p:spPr/>
        <p:txBody>
          <a:bodyPr/>
          <a:lstStyle/>
          <a:p>
            <a:r>
              <a:rPr lang="en-US" dirty="0"/>
              <a:t>Aurora</a:t>
            </a:r>
          </a:p>
        </p:txBody>
      </p:sp>
      <p:pic>
        <p:nvPicPr>
          <p:cNvPr id="4" name="Content Placeholder 3">
            <a:extLst>
              <a:ext uri="{FF2B5EF4-FFF2-40B4-BE49-F238E27FC236}">
                <a16:creationId xmlns:a16="http://schemas.microsoft.com/office/drawing/2014/main" id="{1AD48BA9-C538-41F7-AB11-D4678BF11C58}"/>
              </a:ext>
            </a:extLst>
          </p:cNvPr>
          <p:cNvPicPr>
            <a:picLocks noGrp="1" noChangeAspect="1"/>
          </p:cNvPicPr>
          <p:nvPr>
            <p:ph idx="1"/>
          </p:nvPr>
        </p:nvPicPr>
        <p:blipFill rotWithShape="1">
          <a:blip r:embed="rId3"/>
          <a:srcRect l="8331" t="13469" r="32006" b="12452"/>
          <a:stretch/>
        </p:blipFill>
        <p:spPr>
          <a:xfrm>
            <a:off x="762000" y="963126"/>
            <a:ext cx="7964632" cy="5562600"/>
          </a:xfrm>
          <a:prstGeom prst="rect">
            <a:avLst/>
          </a:prstGeom>
        </p:spPr>
      </p:pic>
      <p:pic>
        <p:nvPicPr>
          <p:cNvPr id="5" name="Content Placeholder 3">
            <a:extLst>
              <a:ext uri="{FF2B5EF4-FFF2-40B4-BE49-F238E27FC236}">
                <a16:creationId xmlns:a16="http://schemas.microsoft.com/office/drawing/2014/main" id="{E4C874D3-29BE-4B07-9707-16A495C50080}"/>
              </a:ext>
            </a:extLst>
          </p:cNvPr>
          <p:cNvPicPr>
            <a:picLocks noChangeAspect="1"/>
          </p:cNvPicPr>
          <p:nvPr/>
        </p:nvPicPr>
        <p:blipFill rotWithShape="1">
          <a:blip r:embed="rId3"/>
          <a:srcRect l="68093" t="14455" r="9548" b="53602"/>
          <a:stretch/>
        </p:blipFill>
        <p:spPr>
          <a:xfrm>
            <a:off x="73426" y="3553926"/>
            <a:ext cx="3697942" cy="2971800"/>
          </a:xfrm>
          <a:prstGeom prst="rect">
            <a:avLst/>
          </a:prstGeom>
        </p:spPr>
      </p:pic>
      <p:sp>
        <p:nvSpPr>
          <p:cNvPr id="7" name="Rectangle 6">
            <a:extLst>
              <a:ext uri="{FF2B5EF4-FFF2-40B4-BE49-F238E27FC236}">
                <a16:creationId xmlns:a16="http://schemas.microsoft.com/office/drawing/2014/main" id="{C3D07C4A-9903-4A54-BE9E-F97A6E8C0CC9}"/>
              </a:ext>
            </a:extLst>
          </p:cNvPr>
          <p:cNvSpPr/>
          <p:nvPr/>
        </p:nvSpPr>
        <p:spPr>
          <a:xfrm>
            <a:off x="4572000" y="6331228"/>
            <a:ext cx="4532987" cy="369332"/>
          </a:xfrm>
          <a:prstGeom prst="rect">
            <a:avLst/>
          </a:prstGeom>
          <a:solidFill>
            <a:schemeClr val="bg1"/>
          </a:solidFill>
          <a:ln cap="rnd">
            <a:solidFill>
              <a:schemeClr val="tx1"/>
            </a:solidFill>
          </a:ln>
        </p:spPr>
        <p:txBody>
          <a:bodyPr wrap="square">
            <a:spAutoFit/>
          </a:bodyPr>
          <a:lstStyle/>
          <a:p>
            <a:pPr algn="ctr"/>
            <a:r>
              <a:rPr lang="en-US" b="1" i="1" dirty="0"/>
              <a:t>SNPP Day Night Band on January 22, 2019 </a:t>
            </a:r>
          </a:p>
        </p:txBody>
      </p:sp>
    </p:spTree>
    <p:extLst>
      <p:ext uri="{BB962C8B-B14F-4D97-AF65-F5344CB8AC3E}">
        <p14:creationId xmlns:p14="http://schemas.microsoft.com/office/powerpoint/2010/main" val="2372618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0"/>
            <a:ext cx="8077200" cy="753083"/>
          </a:xfrm>
        </p:spPr>
        <p:txBody>
          <a:bodyPr/>
          <a:lstStyle/>
          <a:p>
            <a:r>
              <a:rPr lang="en-US" sz="4000" dirty="0"/>
              <a:t>Aviation: Volcanic Ash</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6501" t="15152" r="1040" b="5717"/>
          <a:stretch/>
        </p:blipFill>
        <p:spPr>
          <a:xfrm>
            <a:off x="765648" y="1295400"/>
            <a:ext cx="7574604" cy="5562600"/>
          </a:xfrm>
        </p:spPr>
      </p:pic>
      <p:sp>
        <p:nvSpPr>
          <p:cNvPr id="6" name="Rectangle 5"/>
          <p:cNvSpPr/>
          <p:nvPr/>
        </p:nvSpPr>
        <p:spPr>
          <a:xfrm>
            <a:off x="152400" y="897523"/>
            <a:ext cx="5181600" cy="369332"/>
          </a:xfrm>
          <a:prstGeom prst="rect">
            <a:avLst/>
          </a:prstGeom>
          <a:solidFill>
            <a:schemeClr val="bg1"/>
          </a:solidFill>
          <a:ln cap="rnd">
            <a:solidFill>
              <a:schemeClr val="tx1"/>
            </a:solidFill>
          </a:ln>
        </p:spPr>
        <p:txBody>
          <a:bodyPr wrap="square">
            <a:spAutoFit/>
          </a:bodyPr>
          <a:lstStyle/>
          <a:p>
            <a:pPr algn="ctr"/>
            <a:r>
              <a:rPr lang="en-US" b="1" i="1" dirty="0"/>
              <a:t>SNPP VIIRS March 28, 2016 Pavlof Eruption at 1321Z</a:t>
            </a:r>
          </a:p>
        </p:txBody>
      </p:sp>
      <p:sp>
        <p:nvSpPr>
          <p:cNvPr id="7" name="Rectangle 6"/>
          <p:cNvSpPr/>
          <p:nvPr/>
        </p:nvSpPr>
        <p:spPr>
          <a:xfrm>
            <a:off x="2667000" y="3657600"/>
            <a:ext cx="1815302" cy="369332"/>
          </a:xfrm>
          <a:prstGeom prst="rect">
            <a:avLst/>
          </a:prstGeom>
          <a:solidFill>
            <a:schemeClr val="bg1"/>
          </a:solidFill>
          <a:ln cap="rnd">
            <a:solidFill>
              <a:schemeClr val="tx1"/>
            </a:solidFill>
          </a:ln>
        </p:spPr>
        <p:txBody>
          <a:bodyPr wrap="square">
            <a:spAutoFit/>
          </a:bodyPr>
          <a:lstStyle/>
          <a:p>
            <a:pPr algn="ctr"/>
            <a:r>
              <a:rPr lang="en-US" b="1" i="1" dirty="0"/>
              <a:t>11um-12um</a:t>
            </a:r>
          </a:p>
        </p:txBody>
      </p:sp>
      <p:sp>
        <p:nvSpPr>
          <p:cNvPr id="8" name="Rectangle 7"/>
          <p:cNvSpPr/>
          <p:nvPr/>
        </p:nvSpPr>
        <p:spPr>
          <a:xfrm>
            <a:off x="6553200" y="3657600"/>
            <a:ext cx="1645756" cy="369332"/>
          </a:xfrm>
          <a:prstGeom prst="rect">
            <a:avLst/>
          </a:prstGeom>
          <a:solidFill>
            <a:schemeClr val="bg1"/>
          </a:solidFill>
          <a:ln cap="rnd">
            <a:solidFill>
              <a:schemeClr val="tx1"/>
            </a:solidFill>
          </a:ln>
        </p:spPr>
        <p:txBody>
          <a:bodyPr wrap="square">
            <a:spAutoFit/>
          </a:bodyPr>
          <a:lstStyle/>
          <a:p>
            <a:pPr algn="ctr"/>
            <a:r>
              <a:rPr lang="en-US" b="1" i="1" dirty="0"/>
              <a:t>10.8 um BT</a:t>
            </a:r>
          </a:p>
        </p:txBody>
      </p:sp>
      <p:sp>
        <p:nvSpPr>
          <p:cNvPr id="9" name="Rectangle 8"/>
          <p:cNvSpPr/>
          <p:nvPr/>
        </p:nvSpPr>
        <p:spPr>
          <a:xfrm>
            <a:off x="3048000" y="6395179"/>
            <a:ext cx="1434302" cy="369332"/>
          </a:xfrm>
          <a:prstGeom prst="rect">
            <a:avLst/>
          </a:prstGeom>
          <a:solidFill>
            <a:schemeClr val="bg1"/>
          </a:solidFill>
          <a:ln cap="rnd">
            <a:solidFill>
              <a:schemeClr val="tx1"/>
            </a:solidFill>
          </a:ln>
        </p:spPr>
        <p:txBody>
          <a:bodyPr wrap="square">
            <a:spAutoFit/>
          </a:bodyPr>
          <a:lstStyle/>
          <a:p>
            <a:pPr algn="ctr"/>
            <a:r>
              <a:rPr lang="en-US" b="1" i="1" dirty="0"/>
              <a:t>12 um BT</a:t>
            </a:r>
          </a:p>
        </p:txBody>
      </p:sp>
      <p:sp>
        <p:nvSpPr>
          <p:cNvPr id="10" name="Rectangle 9"/>
          <p:cNvSpPr/>
          <p:nvPr/>
        </p:nvSpPr>
        <p:spPr>
          <a:xfrm>
            <a:off x="6858000" y="6426097"/>
            <a:ext cx="1340956" cy="369332"/>
          </a:xfrm>
          <a:prstGeom prst="rect">
            <a:avLst/>
          </a:prstGeom>
          <a:solidFill>
            <a:schemeClr val="bg1"/>
          </a:solidFill>
          <a:ln cap="rnd">
            <a:solidFill>
              <a:schemeClr val="tx1"/>
            </a:solidFill>
          </a:ln>
        </p:spPr>
        <p:txBody>
          <a:bodyPr wrap="square">
            <a:spAutoFit/>
          </a:bodyPr>
          <a:lstStyle/>
          <a:p>
            <a:pPr algn="ctr"/>
            <a:r>
              <a:rPr lang="en-US" b="1" i="1" dirty="0"/>
              <a:t>DNB</a:t>
            </a:r>
          </a:p>
        </p:txBody>
      </p:sp>
    </p:spTree>
    <p:extLst>
      <p:ext uri="{BB962C8B-B14F-4D97-AF65-F5344CB8AC3E}">
        <p14:creationId xmlns:p14="http://schemas.microsoft.com/office/powerpoint/2010/main" val="3641684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958" t="13977" r="8383" b="12093"/>
          <a:stretch/>
        </p:blipFill>
        <p:spPr>
          <a:xfrm>
            <a:off x="446030" y="1098571"/>
            <a:ext cx="5754496" cy="3010045"/>
          </a:xfrm>
        </p:spPr>
      </p:pic>
      <p:sp>
        <p:nvSpPr>
          <p:cNvPr id="5" name="Rectangle 4"/>
          <p:cNvSpPr/>
          <p:nvPr/>
        </p:nvSpPr>
        <p:spPr>
          <a:xfrm>
            <a:off x="26346" y="913905"/>
            <a:ext cx="5762017" cy="369332"/>
          </a:xfrm>
          <a:prstGeom prst="rect">
            <a:avLst/>
          </a:prstGeom>
          <a:solidFill>
            <a:schemeClr val="bg1"/>
          </a:solidFill>
          <a:ln cap="rnd">
            <a:solidFill>
              <a:schemeClr val="tx1"/>
            </a:solidFill>
          </a:ln>
        </p:spPr>
        <p:txBody>
          <a:bodyPr wrap="square">
            <a:spAutoFit/>
          </a:bodyPr>
          <a:lstStyle/>
          <a:p>
            <a:pPr algn="ctr"/>
            <a:r>
              <a:rPr lang="en-US" b="1" i="1" dirty="0"/>
              <a:t>SNPP VIIRS May 28, 2017 at 23321Z</a:t>
            </a:r>
          </a:p>
        </p:txBody>
      </p:sp>
      <p:sp>
        <p:nvSpPr>
          <p:cNvPr id="6" name="Rectangle 5"/>
          <p:cNvSpPr/>
          <p:nvPr/>
        </p:nvSpPr>
        <p:spPr>
          <a:xfrm>
            <a:off x="194656" y="3868648"/>
            <a:ext cx="1645756" cy="369332"/>
          </a:xfrm>
          <a:prstGeom prst="rect">
            <a:avLst/>
          </a:prstGeom>
          <a:solidFill>
            <a:schemeClr val="bg1"/>
          </a:solidFill>
          <a:ln cap="rnd">
            <a:solidFill>
              <a:schemeClr val="tx1"/>
            </a:solidFill>
          </a:ln>
        </p:spPr>
        <p:txBody>
          <a:bodyPr wrap="square">
            <a:spAutoFit/>
          </a:bodyPr>
          <a:lstStyle/>
          <a:p>
            <a:pPr algn="ctr"/>
            <a:r>
              <a:rPr lang="en-US" b="1" i="1" dirty="0"/>
              <a:t>8.6 um BT</a:t>
            </a:r>
          </a:p>
        </p:txBody>
      </p:sp>
      <p:sp>
        <p:nvSpPr>
          <p:cNvPr id="7" name="Title 1"/>
          <p:cNvSpPr txBox="1">
            <a:spLocks/>
          </p:cNvSpPr>
          <p:nvPr/>
        </p:nvSpPr>
        <p:spPr>
          <a:xfrm>
            <a:off x="317973" y="0"/>
            <a:ext cx="8077200" cy="753083"/>
          </a:xfrm>
          <a:prstGeom prst="rect">
            <a:avLst/>
          </a:prstGeom>
          <a:noFill/>
          <a:ln w="34925" cap="sq" cmpd="sng">
            <a:noFill/>
            <a:round/>
          </a:ln>
        </p:spPr>
        <p:txBody>
          <a:bodyPr vert="horz" lIns="91440" tIns="45720" rIns="91440" bIns="45720" rtlCol="0" anchor="ctr">
            <a:noAutofit/>
          </a:bodyPr>
          <a:lstStyle>
            <a:lvl1pPr algn="ctr" defTabSz="914400" rtl="0" eaLnBrk="1" latinLnBrk="0" hangingPunct="1">
              <a:spcBef>
                <a:spcPct val="0"/>
              </a:spcBef>
              <a:buNone/>
              <a:defRPr sz="3600" kern="1200">
                <a:solidFill>
                  <a:srgbClr val="003366"/>
                </a:solidFill>
                <a:latin typeface="Copperplate Gothic Bold" pitchFamily="34" charset="0"/>
                <a:ea typeface="+mj-ea"/>
                <a:cs typeface="+mj-cs"/>
              </a:defRPr>
            </a:lvl1pPr>
          </a:lstStyle>
          <a:p>
            <a:r>
              <a:rPr lang="en-US" sz="4000" dirty="0"/>
              <a:t>Aviation: Volcanic Ash</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6283" t="3333" r="19486" b="46667"/>
          <a:stretch/>
        </p:blipFill>
        <p:spPr>
          <a:xfrm>
            <a:off x="3635421" y="3816307"/>
            <a:ext cx="5012267" cy="2819400"/>
          </a:xfrm>
          <a:prstGeom prst="rect">
            <a:avLst/>
          </a:prstGeom>
        </p:spPr>
      </p:pic>
      <p:sp>
        <p:nvSpPr>
          <p:cNvPr id="9" name="Rectangle 8"/>
          <p:cNvSpPr/>
          <p:nvPr/>
        </p:nvSpPr>
        <p:spPr>
          <a:xfrm>
            <a:off x="3260547" y="3631641"/>
            <a:ext cx="5762017" cy="369332"/>
          </a:xfrm>
          <a:prstGeom prst="rect">
            <a:avLst/>
          </a:prstGeom>
          <a:solidFill>
            <a:schemeClr val="bg1"/>
          </a:solidFill>
          <a:ln cap="rnd">
            <a:solidFill>
              <a:schemeClr val="tx1"/>
            </a:solidFill>
          </a:ln>
        </p:spPr>
        <p:txBody>
          <a:bodyPr wrap="square">
            <a:spAutoFit/>
          </a:bodyPr>
          <a:lstStyle/>
          <a:p>
            <a:pPr algn="ctr"/>
            <a:r>
              <a:rPr lang="en-US" b="1" i="1" dirty="0"/>
              <a:t>SNPP VIIRS January 31, 2017 at 1150Z</a:t>
            </a:r>
          </a:p>
        </p:txBody>
      </p:sp>
      <p:sp>
        <p:nvSpPr>
          <p:cNvPr id="11" name="Rectangle 10"/>
          <p:cNvSpPr/>
          <p:nvPr/>
        </p:nvSpPr>
        <p:spPr>
          <a:xfrm>
            <a:off x="6365918" y="6288895"/>
            <a:ext cx="2473282" cy="369332"/>
          </a:xfrm>
          <a:prstGeom prst="rect">
            <a:avLst/>
          </a:prstGeom>
          <a:solidFill>
            <a:schemeClr val="bg1"/>
          </a:solidFill>
          <a:ln cap="rnd">
            <a:solidFill>
              <a:schemeClr val="tx1"/>
            </a:solidFill>
          </a:ln>
        </p:spPr>
        <p:txBody>
          <a:bodyPr wrap="square">
            <a:spAutoFit/>
          </a:bodyPr>
          <a:lstStyle/>
          <a:p>
            <a:pPr algn="ctr"/>
            <a:r>
              <a:rPr lang="en-US" b="1" i="1" dirty="0"/>
              <a:t>Volcanic Ash RGB</a:t>
            </a:r>
          </a:p>
        </p:txBody>
      </p:sp>
      <p:sp>
        <p:nvSpPr>
          <p:cNvPr id="10" name="TextBox 9"/>
          <p:cNvSpPr txBox="1"/>
          <p:nvPr/>
        </p:nvSpPr>
        <p:spPr>
          <a:xfrm>
            <a:off x="2878791" y="2426456"/>
            <a:ext cx="1107231" cy="369332"/>
          </a:xfrm>
          <a:prstGeom prst="rect">
            <a:avLst/>
          </a:prstGeom>
          <a:noFill/>
        </p:spPr>
        <p:txBody>
          <a:bodyPr wrap="square" rtlCol="0">
            <a:spAutoFit/>
          </a:bodyPr>
          <a:lstStyle/>
          <a:p>
            <a:r>
              <a:rPr lang="en-US" b="1" dirty="0" err="1"/>
              <a:t>Bogoslof</a:t>
            </a:r>
            <a:endParaRPr lang="en-US" b="1" dirty="0"/>
          </a:p>
        </p:txBody>
      </p:sp>
      <p:sp>
        <p:nvSpPr>
          <p:cNvPr id="12" name="TextBox 11"/>
          <p:cNvSpPr txBox="1"/>
          <p:nvPr/>
        </p:nvSpPr>
        <p:spPr>
          <a:xfrm>
            <a:off x="4425688" y="4454104"/>
            <a:ext cx="1107231" cy="369332"/>
          </a:xfrm>
          <a:prstGeom prst="rect">
            <a:avLst/>
          </a:prstGeom>
          <a:noFill/>
        </p:spPr>
        <p:txBody>
          <a:bodyPr wrap="square" rtlCol="0">
            <a:spAutoFit/>
          </a:bodyPr>
          <a:lstStyle/>
          <a:p>
            <a:r>
              <a:rPr lang="en-US" b="1" dirty="0" err="1"/>
              <a:t>Bogoslof</a:t>
            </a:r>
            <a:endParaRPr lang="en-US" b="1" dirty="0"/>
          </a:p>
        </p:txBody>
      </p:sp>
    </p:spTree>
    <p:extLst>
      <p:ext uri="{BB962C8B-B14F-4D97-AF65-F5344CB8AC3E}">
        <p14:creationId xmlns:p14="http://schemas.microsoft.com/office/powerpoint/2010/main" val="3830729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Aviation: Low Clouds</a:t>
            </a:r>
          </a:p>
        </p:txBody>
      </p:sp>
      <p:pic>
        <p:nvPicPr>
          <p:cNvPr id="10" name="Picture 9">
            <a:extLst>
              <a:ext uri="{FF2B5EF4-FFF2-40B4-BE49-F238E27FC236}">
                <a16:creationId xmlns:a16="http://schemas.microsoft.com/office/drawing/2014/main" id="{7784D6E6-5DB8-4ACE-AE8F-D80C2077D919}"/>
              </a:ext>
            </a:extLst>
          </p:cNvPr>
          <p:cNvPicPr>
            <a:picLocks noChangeAspect="1"/>
          </p:cNvPicPr>
          <p:nvPr/>
        </p:nvPicPr>
        <p:blipFill rotWithShape="1">
          <a:blip r:embed="rId3">
            <a:extLst>
              <a:ext uri="{28A0092B-C50C-407E-A947-70E740481C1C}">
                <a14:useLocalDpi xmlns:a14="http://schemas.microsoft.com/office/drawing/2010/main" val="0"/>
              </a:ext>
            </a:extLst>
          </a:blip>
          <a:srcRect r="18490" b="39742"/>
          <a:stretch/>
        </p:blipFill>
        <p:spPr>
          <a:xfrm>
            <a:off x="228600" y="1047859"/>
            <a:ext cx="7543800" cy="5791200"/>
          </a:xfrm>
          <a:prstGeom prst="rect">
            <a:avLst/>
          </a:prstGeom>
        </p:spPr>
      </p:pic>
      <p:sp>
        <p:nvSpPr>
          <p:cNvPr id="5" name="Rectangle 4">
            <a:extLst>
              <a:ext uri="{FF2B5EF4-FFF2-40B4-BE49-F238E27FC236}">
                <a16:creationId xmlns:a16="http://schemas.microsoft.com/office/drawing/2014/main" id="{C8441041-BD68-4DBA-BDFC-D7EC95335F86}"/>
              </a:ext>
            </a:extLst>
          </p:cNvPr>
          <p:cNvSpPr/>
          <p:nvPr/>
        </p:nvSpPr>
        <p:spPr>
          <a:xfrm>
            <a:off x="3124200" y="5943600"/>
            <a:ext cx="5911327" cy="646331"/>
          </a:xfrm>
          <a:prstGeom prst="rect">
            <a:avLst/>
          </a:prstGeom>
          <a:solidFill>
            <a:schemeClr val="bg1"/>
          </a:solidFill>
          <a:ln cap="rnd">
            <a:solidFill>
              <a:schemeClr val="tx1"/>
            </a:solidFill>
          </a:ln>
        </p:spPr>
        <p:txBody>
          <a:bodyPr wrap="square">
            <a:spAutoFit/>
          </a:bodyPr>
          <a:lstStyle/>
          <a:p>
            <a:pPr algn="ctr"/>
            <a:r>
              <a:rPr lang="en-US" b="1" i="1" dirty="0"/>
              <a:t>GOES 17 SO2 RGB  (6.95-7.34um, 10.35-8.50um, 10.35um) on January 30, 2020 at 1750z</a:t>
            </a:r>
          </a:p>
        </p:txBody>
      </p:sp>
      <p:sp>
        <p:nvSpPr>
          <p:cNvPr id="11" name="TextBox 10">
            <a:extLst>
              <a:ext uri="{FF2B5EF4-FFF2-40B4-BE49-F238E27FC236}">
                <a16:creationId xmlns:a16="http://schemas.microsoft.com/office/drawing/2014/main" id="{A8ED1EDD-5D0C-42BB-86E1-C2251AD4FE16}"/>
              </a:ext>
            </a:extLst>
          </p:cNvPr>
          <p:cNvSpPr txBox="1"/>
          <p:nvPr/>
        </p:nvSpPr>
        <p:spPr>
          <a:xfrm>
            <a:off x="3886200" y="1371600"/>
            <a:ext cx="2362200" cy="461665"/>
          </a:xfrm>
          <a:prstGeom prst="rect">
            <a:avLst/>
          </a:prstGeom>
          <a:noFill/>
        </p:spPr>
        <p:txBody>
          <a:bodyPr wrap="square" rtlCol="0">
            <a:spAutoFit/>
          </a:bodyPr>
          <a:lstStyle/>
          <a:p>
            <a:pPr algn="ctr"/>
            <a:r>
              <a:rPr lang="en-US" sz="2400" b="1" dirty="0">
                <a:solidFill>
                  <a:srgbClr val="FFFF00"/>
                </a:solidFill>
              </a:rPr>
              <a:t>Low Cloud</a:t>
            </a:r>
          </a:p>
        </p:txBody>
      </p:sp>
      <p:sp>
        <p:nvSpPr>
          <p:cNvPr id="15" name="Arrow: Right 14">
            <a:extLst>
              <a:ext uri="{FF2B5EF4-FFF2-40B4-BE49-F238E27FC236}">
                <a16:creationId xmlns:a16="http://schemas.microsoft.com/office/drawing/2014/main" id="{EA0E8021-F538-47B9-928B-BC5F563653C9}"/>
              </a:ext>
            </a:extLst>
          </p:cNvPr>
          <p:cNvSpPr/>
          <p:nvPr/>
        </p:nvSpPr>
        <p:spPr>
          <a:xfrm rot="9207483">
            <a:off x="2869795" y="1654858"/>
            <a:ext cx="1313622" cy="194329"/>
          </a:xfrm>
          <a:prstGeom prst="rightArrow">
            <a:avLst>
              <a:gd name="adj1" fmla="val 50000"/>
              <a:gd name="adj2" fmla="val 7261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CE3B3E6B-90AE-4CA2-9917-0995946CB33E}"/>
              </a:ext>
            </a:extLst>
          </p:cNvPr>
          <p:cNvSpPr/>
          <p:nvPr/>
        </p:nvSpPr>
        <p:spPr>
          <a:xfrm rot="3779430">
            <a:off x="4684230" y="2382396"/>
            <a:ext cx="1360250" cy="208163"/>
          </a:xfrm>
          <a:prstGeom prst="rightArrow">
            <a:avLst>
              <a:gd name="adj1" fmla="val 50000"/>
              <a:gd name="adj2" fmla="val 7261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DA1A305-7F93-4B04-8412-4C030733AA11}"/>
              </a:ext>
            </a:extLst>
          </p:cNvPr>
          <p:cNvSpPr txBox="1"/>
          <p:nvPr/>
        </p:nvSpPr>
        <p:spPr>
          <a:xfrm>
            <a:off x="3715205" y="3429000"/>
            <a:ext cx="2362200" cy="369332"/>
          </a:xfrm>
          <a:prstGeom prst="rect">
            <a:avLst/>
          </a:prstGeom>
          <a:noFill/>
        </p:spPr>
        <p:txBody>
          <a:bodyPr wrap="square" rtlCol="0">
            <a:spAutoFit/>
          </a:bodyPr>
          <a:lstStyle/>
          <a:p>
            <a:pPr algn="ctr"/>
            <a:r>
              <a:rPr lang="en-US" b="1" dirty="0" err="1"/>
              <a:t>Utqiagvik</a:t>
            </a:r>
            <a:endParaRPr lang="en-US" b="1" dirty="0"/>
          </a:p>
        </p:txBody>
      </p:sp>
    </p:spTree>
    <p:extLst>
      <p:ext uri="{BB962C8B-B14F-4D97-AF65-F5344CB8AC3E}">
        <p14:creationId xmlns:p14="http://schemas.microsoft.com/office/powerpoint/2010/main" val="2913604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Aviation: Fog</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6247" t="28069"/>
          <a:stretch/>
        </p:blipFill>
        <p:spPr>
          <a:xfrm>
            <a:off x="389965" y="945742"/>
            <a:ext cx="8364070" cy="5912258"/>
          </a:xfrm>
        </p:spPr>
      </p:pic>
      <p:sp>
        <p:nvSpPr>
          <p:cNvPr id="5" name="Rectangle 4">
            <a:extLst>
              <a:ext uri="{FF2B5EF4-FFF2-40B4-BE49-F238E27FC236}">
                <a16:creationId xmlns:a16="http://schemas.microsoft.com/office/drawing/2014/main" id="{C8441041-BD68-4DBA-BDFC-D7EC95335F86}"/>
              </a:ext>
            </a:extLst>
          </p:cNvPr>
          <p:cNvSpPr/>
          <p:nvPr/>
        </p:nvSpPr>
        <p:spPr>
          <a:xfrm>
            <a:off x="3733800" y="6192728"/>
            <a:ext cx="5301727" cy="646331"/>
          </a:xfrm>
          <a:prstGeom prst="rect">
            <a:avLst/>
          </a:prstGeom>
          <a:solidFill>
            <a:schemeClr val="bg1"/>
          </a:solidFill>
          <a:ln cap="rnd">
            <a:solidFill>
              <a:schemeClr val="tx1"/>
            </a:solidFill>
          </a:ln>
        </p:spPr>
        <p:txBody>
          <a:bodyPr wrap="square">
            <a:spAutoFit/>
          </a:bodyPr>
          <a:lstStyle/>
          <a:p>
            <a:pPr algn="ctr"/>
            <a:r>
              <a:rPr lang="en-US" b="1" i="1" dirty="0"/>
              <a:t>SNPP-NOAA 20 [</a:t>
            </a:r>
            <a:r>
              <a:rPr lang="en-US" b="1" i="1" dirty="0" err="1"/>
              <a:t>SPoRT</a:t>
            </a:r>
            <a:r>
              <a:rPr lang="en-US" b="1" i="1" dirty="0"/>
              <a:t>] 24-hr Nighttime Microphysics RGB on October 31, 2019 at 1407z</a:t>
            </a:r>
          </a:p>
        </p:txBody>
      </p:sp>
      <p:sp>
        <p:nvSpPr>
          <p:cNvPr id="3" name="Rectangle 2">
            <a:extLst>
              <a:ext uri="{FF2B5EF4-FFF2-40B4-BE49-F238E27FC236}">
                <a16:creationId xmlns:a16="http://schemas.microsoft.com/office/drawing/2014/main" id="{1832F177-AC12-4D2D-A4F8-113F4DBF33A5}"/>
              </a:ext>
            </a:extLst>
          </p:cNvPr>
          <p:cNvSpPr/>
          <p:nvPr/>
        </p:nvSpPr>
        <p:spPr>
          <a:xfrm>
            <a:off x="2882196" y="4419600"/>
            <a:ext cx="1831446" cy="707886"/>
          </a:xfrm>
          <a:prstGeom prst="rect">
            <a:avLst/>
          </a:prstGeom>
        </p:spPr>
        <p:txBody>
          <a:bodyPr wrap="square">
            <a:spAutoFit/>
          </a:bodyPr>
          <a:lstStyle/>
          <a:p>
            <a:pPr algn="ctr"/>
            <a:r>
              <a:rPr lang="en-US" sz="2000" b="1" dirty="0">
                <a:solidFill>
                  <a:schemeClr val="bg1"/>
                </a:solidFill>
              </a:rPr>
              <a:t>Copper River Basin</a:t>
            </a:r>
          </a:p>
        </p:txBody>
      </p:sp>
      <p:sp>
        <p:nvSpPr>
          <p:cNvPr id="6" name="Rectangle 5">
            <a:extLst>
              <a:ext uri="{FF2B5EF4-FFF2-40B4-BE49-F238E27FC236}">
                <a16:creationId xmlns:a16="http://schemas.microsoft.com/office/drawing/2014/main" id="{9987645A-46F0-4025-9DDA-E1E9717BA33E}"/>
              </a:ext>
            </a:extLst>
          </p:cNvPr>
          <p:cNvSpPr/>
          <p:nvPr/>
        </p:nvSpPr>
        <p:spPr>
          <a:xfrm>
            <a:off x="3336663" y="2438400"/>
            <a:ext cx="3048000" cy="707886"/>
          </a:xfrm>
          <a:prstGeom prst="rect">
            <a:avLst/>
          </a:prstGeom>
        </p:spPr>
        <p:txBody>
          <a:bodyPr wrap="square">
            <a:spAutoFit/>
          </a:bodyPr>
          <a:lstStyle/>
          <a:p>
            <a:pPr algn="ctr"/>
            <a:r>
              <a:rPr lang="en-US" sz="2000" b="1" dirty="0" err="1">
                <a:solidFill>
                  <a:schemeClr val="bg1"/>
                </a:solidFill>
              </a:rPr>
              <a:t>Salcha</a:t>
            </a:r>
            <a:r>
              <a:rPr lang="en-US" sz="2000" b="1" dirty="0">
                <a:solidFill>
                  <a:schemeClr val="bg1"/>
                </a:solidFill>
              </a:rPr>
              <a:t> and </a:t>
            </a:r>
            <a:r>
              <a:rPr lang="en-US" sz="2000" b="1" dirty="0" err="1">
                <a:solidFill>
                  <a:schemeClr val="bg1"/>
                </a:solidFill>
              </a:rPr>
              <a:t>Goodpaster</a:t>
            </a:r>
            <a:r>
              <a:rPr lang="en-US" sz="2000" b="1" dirty="0">
                <a:solidFill>
                  <a:schemeClr val="bg1"/>
                </a:solidFill>
              </a:rPr>
              <a:t> River Basin</a:t>
            </a:r>
          </a:p>
        </p:txBody>
      </p:sp>
    </p:spTree>
    <p:extLst>
      <p:ext uri="{BB962C8B-B14F-4D97-AF65-F5344CB8AC3E}">
        <p14:creationId xmlns:p14="http://schemas.microsoft.com/office/powerpoint/2010/main" val="312580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 Ice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166018"/>
            <a:ext cx="5957645" cy="4525963"/>
          </a:xfrm>
        </p:spPr>
      </p:pic>
      <p:sp>
        <p:nvSpPr>
          <p:cNvPr id="5" name="Rectangle 4">
            <a:extLst>
              <a:ext uri="{FF2B5EF4-FFF2-40B4-BE49-F238E27FC236}">
                <a16:creationId xmlns:a16="http://schemas.microsoft.com/office/drawing/2014/main" id="{7AE8AE7D-8A49-4057-B72A-D39CA830F23D}"/>
              </a:ext>
            </a:extLst>
          </p:cNvPr>
          <p:cNvSpPr/>
          <p:nvPr/>
        </p:nvSpPr>
        <p:spPr>
          <a:xfrm>
            <a:off x="4604273" y="5869563"/>
            <a:ext cx="4234927" cy="646331"/>
          </a:xfrm>
          <a:prstGeom prst="rect">
            <a:avLst/>
          </a:prstGeom>
          <a:solidFill>
            <a:schemeClr val="bg1"/>
          </a:solidFill>
          <a:ln cap="rnd">
            <a:solidFill>
              <a:schemeClr val="tx1"/>
            </a:solidFill>
          </a:ln>
        </p:spPr>
        <p:txBody>
          <a:bodyPr wrap="square">
            <a:spAutoFit/>
          </a:bodyPr>
          <a:lstStyle/>
          <a:p>
            <a:pPr algn="ctr"/>
            <a:r>
              <a:rPr lang="en-US" b="1" i="1" dirty="0"/>
              <a:t>Legacy IR SNPP and NOAA-20 on December 9, 2019 from 12z-20z </a:t>
            </a:r>
            <a:r>
              <a:rPr lang="en-US" b="1" i="1" dirty="0" err="1"/>
              <a:t>timelapse</a:t>
            </a:r>
            <a:endParaRPr lang="en-US" b="1" i="1" dirty="0"/>
          </a:p>
        </p:txBody>
      </p:sp>
      <p:sp>
        <p:nvSpPr>
          <p:cNvPr id="3" name="TextBox 2">
            <a:extLst>
              <a:ext uri="{FF2B5EF4-FFF2-40B4-BE49-F238E27FC236}">
                <a16:creationId xmlns:a16="http://schemas.microsoft.com/office/drawing/2014/main" id="{27D1BBA6-0DC1-4B81-B5BF-A5527D02CCC4}"/>
              </a:ext>
            </a:extLst>
          </p:cNvPr>
          <p:cNvSpPr txBox="1"/>
          <p:nvPr/>
        </p:nvSpPr>
        <p:spPr>
          <a:xfrm>
            <a:off x="1219200" y="4191000"/>
            <a:ext cx="1066800" cy="369332"/>
          </a:xfrm>
          <a:prstGeom prst="rect">
            <a:avLst/>
          </a:prstGeom>
          <a:noFill/>
        </p:spPr>
        <p:txBody>
          <a:bodyPr wrap="square" rtlCol="0">
            <a:spAutoFit/>
          </a:bodyPr>
          <a:lstStyle/>
          <a:p>
            <a:r>
              <a:rPr lang="en-US" b="1" dirty="0" err="1">
                <a:solidFill>
                  <a:schemeClr val="tx2">
                    <a:lumMod val="50000"/>
                  </a:schemeClr>
                </a:solidFill>
              </a:rPr>
              <a:t>Kaktovik</a:t>
            </a:r>
            <a:endParaRPr lang="en-US" b="1" dirty="0">
              <a:solidFill>
                <a:schemeClr val="tx2">
                  <a:lumMod val="50000"/>
                </a:schemeClr>
              </a:solidFill>
            </a:endParaRPr>
          </a:p>
        </p:txBody>
      </p:sp>
      <p:sp>
        <p:nvSpPr>
          <p:cNvPr id="6" name="TextBox 5">
            <a:extLst>
              <a:ext uri="{FF2B5EF4-FFF2-40B4-BE49-F238E27FC236}">
                <a16:creationId xmlns:a16="http://schemas.microsoft.com/office/drawing/2014/main" id="{8F330952-8458-4907-B4CF-7EED7874D4CD}"/>
              </a:ext>
            </a:extLst>
          </p:cNvPr>
          <p:cNvSpPr txBox="1"/>
          <p:nvPr/>
        </p:nvSpPr>
        <p:spPr>
          <a:xfrm>
            <a:off x="152400" y="4006334"/>
            <a:ext cx="1066800" cy="646331"/>
          </a:xfrm>
          <a:prstGeom prst="rect">
            <a:avLst/>
          </a:prstGeom>
          <a:noFill/>
        </p:spPr>
        <p:txBody>
          <a:bodyPr wrap="square" rtlCol="0">
            <a:spAutoFit/>
          </a:bodyPr>
          <a:lstStyle/>
          <a:p>
            <a:pPr algn="ctr"/>
            <a:r>
              <a:rPr lang="en-US" b="1" dirty="0">
                <a:solidFill>
                  <a:schemeClr val="tx2">
                    <a:lumMod val="50000"/>
                  </a:schemeClr>
                </a:solidFill>
              </a:rPr>
              <a:t>Prudhoe Bay</a:t>
            </a:r>
          </a:p>
        </p:txBody>
      </p:sp>
      <p:sp>
        <p:nvSpPr>
          <p:cNvPr id="7" name="TextBox 6">
            <a:extLst>
              <a:ext uri="{FF2B5EF4-FFF2-40B4-BE49-F238E27FC236}">
                <a16:creationId xmlns:a16="http://schemas.microsoft.com/office/drawing/2014/main" id="{1716F570-4A61-4948-9746-E6F343151FA8}"/>
              </a:ext>
            </a:extLst>
          </p:cNvPr>
          <p:cNvSpPr txBox="1"/>
          <p:nvPr/>
        </p:nvSpPr>
        <p:spPr>
          <a:xfrm>
            <a:off x="3505200" y="4375666"/>
            <a:ext cx="1524000" cy="523220"/>
          </a:xfrm>
          <a:prstGeom prst="rect">
            <a:avLst/>
          </a:prstGeom>
          <a:noFill/>
        </p:spPr>
        <p:txBody>
          <a:bodyPr wrap="square" rtlCol="0">
            <a:spAutoFit/>
          </a:bodyPr>
          <a:lstStyle/>
          <a:p>
            <a:r>
              <a:rPr lang="en-US" sz="2800" b="1" dirty="0"/>
              <a:t>Canada</a:t>
            </a:r>
          </a:p>
        </p:txBody>
      </p:sp>
      <p:sp>
        <p:nvSpPr>
          <p:cNvPr id="8" name="TextBox 7">
            <a:extLst>
              <a:ext uri="{FF2B5EF4-FFF2-40B4-BE49-F238E27FC236}">
                <a16:creationId xmlns:a16="http://schemas.microsoft.com/office/drawing/2014/main" id="{BB242D8A-49EA-44DD-98D0-6AF78F256860}"/>
              </a:ext>
            </a:extLst>
          </p:cNvPr>
          <p:cNvSpPr txBox="1"/>
          <p:nvPr/>
        </p:nvSpPr>
        <p:spPr>
          <a:xfrm>
            <a:off x="533400" y="5015218"/>
            <a:ext cx="1524000" cy="523220"/>
          </a:xfrm>
          <a:prstGeom prst="rect">
            <a:avLst/>
          </a:prstGeom>
          <a:noFill/>
        </p:spPr>
        <p:txBody>
          <a:bodyPr wrap="square" rtlCol="0">
            <a:spAutoFit/>
          </a:bodyPr>
          <a:lstStyle/>
          <a:p>
            <a:r>
              <a:rPr lang="en-US" sz="2800" b="1" dirty="0"/>
              <a:t>Alaska</a:t>
            </a:r>
          </a:p>
        </p:txBody>
      </p:sp>
      <p:sp>
        <p:nvSpPr>
          <p:cNvPr id="10" name="Content Placeholder 2">
            <a:extLst>
              <a:ext uri="{FF2B5EF4-FFF2-40B4-BE49-F238E27FC236}">
                <a16:creationId xmlns:a16="http://schemas.microsoft.com/office/drawing/2014/main" id="{AD367388-9E78-416B-8C24-BA9F39A117E2}"/>
              </a:ext>
            </a:extLst>
          </p:cNvPr>
          <p:cNvSpPr txBox="1">
            <a:spLocks/>
          </p:cNvSpPr>
          <p:nvPr/>
        </p:nvSpPr>
        <p:spPr>
          <a:xfrm>
            <a:off x="6403410" y="1600199"/>
            <a:ext cx="2588190" cy="3581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Century Schoolbook"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accent1">
                    <a:lumMod val="50000"/>
                  </a:schemeClr>
                </a:solidFill>
                <a:latin typeface="Century Schoolbook" pitchFamily="18" charset="0"/>
                <a:ea typeface="+mn-ea"/>
                <a:cs typeface="Times New Roman" pitchFamily="18" charset="0"/>
              </a:defRPr>
            </a:lvl2pPr>
            <a:lvl3pPr marL="1257300" indent="-342900" algn="l" defTabSz="914400" rtl="0" eaLnBrk="1" latinLnBrk="0" hangingPunct="1">
              <a:spcBef>
                <a:spcPct val="20000"/>
              </a:spcBef>
              <a:buFont typeface="Wingdings" panose="05000000000000000000" pitchFamily="2" charset="2"/>
              <a:buChar char="ü"/>
              <a:defRPr sz="2000" kern="1200">
                <a:solidFill>
                  <a:schemeClr val="accent6">
                    <a:lumMod val="20000"/>
                    <a:lumOff val="80000"/>
                  </a:schemeClr>
                </a:solidFill>
                <a:latin typeface="Century Schoolbook"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Schoolbook"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Schoolbook"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sz="1000" b="1" dirty="0"/>
          </a:p>
          <a:p>
            <a:endParaRPr lang="en-US" sz="900" b="1" dirty="0"/>
          </a:p>
          <a:p>
            <a:pPr marL="0" indent="0" algn="ctr">
              <a:buNone/>
            </a:pPr>
            <a:r>
              <a:rPr lang="en-US" sz="2600" b="1" dirty="0"/>
              <a:t>Sea Ice cracking under strong east wind</a:t>
            </a:r>
          </a:p>
          <a:p>
            <a:pPr lvl="1"/>
            <a:endParaRPr lang="en-US" sz="800" dirty="0"/>
          </a:p>
        </p:txBody>
      </p:sp>
    </p:spTree>
    <p:extLst>
      <p:ext uri="{BB962C8B-B14F-4D97-AF65-F5344CB8AC3E}">
        <p14:creationId xmlns:p14="http://schemas.microsoft.com/office/powerpoint/2010/main" val="1416616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0"/>
            <a:ext cx="8077200" cy="745295"/>
          </a:xfrm>
        </p:spPr>
        <p:txBody>
          <a:bodyPr/>
          <a:lstStyle/>
          <a:p>
            <a:r>
              <a:rPr lang="en-US" sz="4000" dirty="0"/>
              <a:t>Sea Ice and Winds</a:t>
            </a:r>
          </a:p>
        </p:txBody>
      </p:sp>
      <p:sp>
        <p:nvSpPr>
          <p:cNvPr id="15" name="Content Placeholder 2"/>
          <p:cNvSpPr txBox="1">
            <a:spLocks/>
          </p:cNvSpPr>
          <p:nvPr/>
        </p:nvSpPr>
        <p:spPr>
          <a:xfrm>
            <a:off x="-50455" y="4591063"/>
            <a:ext cx="9098859" cy="2499822"/>
          </a:xfrm>
          <a:prstGeom prst="rect">
            <a:avLst/>
          </a:prstGeom>
          <a:noFill/>
          <a:ln>
            <a:noFill/>
          </a:ln>
        </p:spPr>
        <p:txBody>
          <a:bodyPr vert="horz" lIns="91440" tIns="45720" rIns="91440" bIns="45720" rtlCol="0">
            <a:normAutofit/>
          </a:bodyPr>
          <a:lstStyle/>
          <a:p>
            <a:pPr marL="342900" lvl="0" indent="-342900">
              <a:spcBef>
                <a:spcPct val="20000"/>
              </a:spcBef>
              <a:buFont typeface="Arial" pitchFamily="34" charset="0"/>
              <a:buChar char="•"/>
              <a:defRPr/>
            </a:pPr>
            <a:r>
              <a:rPr lang="en-US" sz="2400" b="1" dirty="0">
                <a:latin typeface="Century Schoolbook" pitchFamily="18" charset="0"/>
                <a:cs typeface="Times New Roman" pitchFamily="18" charset="0"/>
              </a:rPr>
              <a:t>Decision Support Services for USCG for Cruise Ships:</a:t>
            </a:r>
          </a:p>
          <a:p>
            <a:pPr marL="742950" lvl="1" indent="-285750">
              <a:spcBef>
                <a:spcPct val="20000"/>
              </a:spcBef>
              <a:buFont typeface="Arial" pitchFamily="34" charset="0"/>
              <a:buChar char="–"/>
              <a:defRPr/>
            </a:pPr>
            <a:r>
              <a:rPr lang="en-US" sz="2200" b="1" dirty="0">
                <a:solidFill>
                  <a:srgbClr val="003366"/>
                </a:solidFill>
                <a:latin typeface="Century Schoolbook" pitchFamily="18" charset="0"/>
                <a:cs typeface="Times New Roman" pitchFamily="18" charset="0"/>
              </a:rPr>
              <a:t>Daily briefing reports to US Coast Guard Cutters: Alex Haley, Healy, and Stratton</a:t>
            </a:r>
          </a:p>
          <a:p>
            <a:pPr marL="742950" lvl="1" indent="-285750">
              <a:spcBef>
                <a:spcPct val="20000"/>
              </a:spcBef>
              <a:buFont typeface="Arial" pitchFamily="34" charset="0"/>
              <a:buChar char="–"/>
              <a:defRPr/>
            </a:pPr>
            <a:r>
              <a:rPr lang="en-US" sz="2200" b="1" dirty="0">
                <a:solidFill>
                  <a:srgbClr val="003366"/>
                </a:solidFill>
                <a:latin typeface="Century Schoolbook" pitchFamily="18" charset="0"/>
                <a:cs typeface="Times New Roman" pitchFamily="18" charset="0"/>
              </a:rPr>
              <a:t>Reports included NWS ASIP Sea Ice analysis, Fairbanks WFO wind/temp forecast and SNPP VIIRS satellite imagery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54" y="990601"/>
            <a:ext cx="4354810" cy="3365080"/>
          </a:xfrm>
          <a:prstGeom prst="rect">
            <a:avLst/>
          </a:prstGeom>
        </p:spPr>
      </p:pic>
      <p:sp>
        <p:nvSpPr>
          <p:cNvPr id="8" name="AutoShape 2" descr="Displaying 23Aug2016_2025Z_NWS_SNPPsatellit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3827" y="990601"/>
            <a:ext cx="4388039" cy="3390758"/>
          </a:xfrm>
          <a:prstGeom prst="rect">
            <a:avLst/>
          </a:prstGeom>
        </p:spPr>
      </p:pic>
      <p:sp>
        <p:nvSpPr>
          <p:cNvPr id="16" name="Shape 376"/>
          <p:cNvSpPr/>
          <p:nvPr/>
        </p:nvSpPr>
        <p:spPr>
          <a:xfrm>
            <a:off x="73749" y="2673141"/>
            <a:ext cx="1811648" cy="70788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b="1"/>
            </a:lvl1pPr>
          </a:lstStyle>
          <a:p>
            <a:r>
              <a:rPr lang="en-US" sz="2000" dirty="0"/>
              <a:t>Crystal Serenity </a:t>
            </a:r>
          </a:p>
          <a:p>
            <a:r>
              <a:rPr lang="en-US" sz="2000" dirty="0"/>
              <a:t>August 23, 2016</a:t>
            </a:r>
            <a:endParaRPr sz="2000" dirty="0"/>
          </a:p>
        </p:txBody>
      </p:sp>
      <p:cxnSp>
        <p:nvCxnSpPr>
          <p:cNvPr id="17" name="Straight Arrow Connector 16"/>
          <p:cNvCxnSpPr/>
          <p:nvPr/>
        </p:nvCxnSpPr>
        <p:spPr>
          <a:xfrm>
            <a:off x="838200" y="3303896"/>
            <a:ext cx="234865" cy="47096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37499" b="44163"/>
          <a:stretch/>
        </p:blipFill>
        <p:spPr>
          <a:xfrm>
            <a:off x="2590800" y="1371600"/>
            <a:ext cx="3322770" cy="1695260"/>
          </a:xfrm>
          <a:prstGeom prst="rect">
            <a:avLst/>
          </a:prstGeom>
        </p:spPr>
      </p:pic>
      <p:sp>
        <p:nvSpPr>
          <p:cNvPr id="11" name="Rectangle 10"/>
          <p:cNvSpPr/>
          <p:nvPr/>
        </p:nvSpPr>
        <p:spPr>
          <a:xfrm>
            <a:off x="2399759" y="2697528"/>
            <a:ext cx="3657600" cy="369332"/>
          </a:xfrm>
          <a:prstGeom prst="rect">
            <a:avLst/>
          </a:prstGeom>
          <a:solidFill>
            <a:schemeClr val="bg1"/>
          </a:solidFill>
          <a:ln cap="rnd">
            <a:solidFill>
              <a:schemeClr val="tx1"/>
            </a:solidFill>
          </a:ln>
        </p:spPr>
        <p:txBody>
          <a:bodyPr wrap="square">
            <a:spAutoFit/>
          </a:bodyPr>
          <a:lstStyle/>
          <a:p>
            <a:pPr algn="ctr"/>
            <a:r>
              <a:rPr lang="en-US" b="1" i="1" dirty="0"/>
              <a:t>Crystal Serenity Port Web Camera</a:t>
            </a:r>
          </a:p>
        </p:txBody>
      </p:sp>
    </p:spTree>
    <p:extLst>
      <p:ext uri="{BB962C8B-B14F-4D97-AF65-F5344CB8AC3E}">
        <p14:creationId xmlns:p14="http://schemas.microsoft.com/office/powerpoint/2010/main" val="3933743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747" t="21245" r="56513" b="9790"/>
          <a:stretch/>
        </p:blipFill>
        <p:spPr bwMode="auto">
          <a:xfrm>
            <a:off x="307975" y="953729"/>
            <a:ext cx="4691061"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12775" y="-39547"/>
            <a:ext cx="7693025" cy="877747"/>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 </a:t>
            </a:r>
            <a:r>
              <a:rPr lang="en-US" sz="4100" b="1" dirty="0">
                <a:solidFill>
                  <a:srgbClr val="003366"/>
                </a:solidFill>
                <a:latin typeface="Copperplate Gothic Bold" panose="020E0705020206020404" pitchFamily="34" charset="0"/>
              </a:rPr>
              <a:t>Aviation: US Navy ICEX </a:t>
            </a:r>
          </a:p>
        </p:txBody>
      </p:sp>
      <p:sp>
        <p:nvSpPr>
          <p:cNvPr id="4" name="AutoShape 4" descr="Displaying AggieCreekSmok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6" descr="Displaying AggieCreekSmoke.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5124168" y="1066800"/>
            <a:ext cx="3867150" cy="923330"/>
          </a:xfrm>
          <a:prstGeom prst="rect">
            <a:avLst/>
          </a:prstGeom>
          <a:solidFill>
            <a:schemeClr val="bg1"/>
          </a:solidFill>
          <a:ln cap="rnd">
            <a:solidFill>
              <a:schemeClr val="tx1"/>
            </a:solidFill>
          </a:ln>
        </p:spPr>
        <p:txBody>
          <a:bodyPr wrap="square">
            <a:spAutoFit/>
          </a:bodyPr>
          <a:lstStyle/>
          <a:p>
            <a:pPr algn="ctr"/>
            <a:r>
              <a:rPr lang="en-US" b="1" i="1" dirty="0"/>
              <a:t>US Navy ICEX 2016 and 2018 Exercise: Collaborative Decision Support Services (DSS) for Aviation and Sea Ice</a:t>
            </a:r>
          </a:p>
        </p:txBody>
      </p:sp>
      <p:pic>
        <p:nvPicPr>
          <p:cNvPr id="8" name="Content Placeholder 7">
            <a:extLst>
              <a:ext uri="{FF2B5EF4-FFF2-40B4-BE49-F238E27FC236}">
                <a16:creationId xmlns:a16="http://schemas.microsoft.com/office/drawing/2014/main" id="{ABE216B2-6197-42FC-B033-3D49E1507E16}"/>
              </a:ext>
            </a:extLst>
          </p:cNvPr>
          <p:cNvPicPr>
            <a:picLocks noChangeAspect="1"/>
          </p:cNvPicPr>
          <p:nvPr/>
        </p:nvPicPr>
        <p:blipFill rotWithShape="1">
          <a:blip r:embed="rId4"/>
          <a:srcRect l="22549" t="10101" r="22549" b="10769"/>
          <a:stretch/>
        </p:blipFill>
        <p:spPr>
          <a:xfrm>
            <a:off x="155575" y="4350774"/>
            <a:ext cx="2885933" cy="2338601"/>
          </a:xfrm>
          <a:prstGeom prst="rect">
            <a:avLst/>
          </a:prstGeom>
        </p:spPr>
      </p:pic>
      <p:pic>
        <p:nvPicPr>
          <p:cNvPr id="9" name="Picture 8">
            <a:extLst>
              <a:ext uri="{FF2B5EF4-FFF2-40B4-BE49-F238E27FC236}">
                <a16:creationId xmlns:a16="http://schemas.microsoft.com/office/drawing/2014/main" id="{D43B7499-E37C-44D4-9AB0-2E84D60F741A}"/>
              </a:ext>
            </a:extLst>
          </p:cNvPr>
          <p:cNvPicPr>
            <a:picLocks noChangeAspect="1"/>
          </p:cNvPicPr>
          <p:nvPr/>
        </p:nvPicPr>
        <p:blipFill rotWithShape="1">
          <a:blip r:embed="rId5"/>
          <a:srcRect l="22106" t="11451" r="22500" b="11463"/>
          <a:stretch/>
        </p:blipFill>
        <p:spPr>
          <a:xfrm>
            <a:off x="4572000" y="2348806"/>
            <a:ext cx="4544451" cy="3555465"/>
          </a:xfrm>
          <a:prstGeom prst="rect">
            <a:avLst/>
          </a:prstGeom>
        </p:spPr>
      </p:pic>
      <p:sp>
        <p:nvSpPr>
          <p:cNvPr id="10" name="Rectangle 9">
            <a:extLst>
              <a:ext uri="{FF2B5EF4-FFF2-40B4-BE49-F238E27FC236}">
                <a16:creationId xmlns:a16="http://schemas.microsoft.com/office/drawing/2014/main" id="{CCC685AC-B854-4453-98B9-88256703973B}"/>
              </a:ext>
            </a:extLst>
          </p:cNvPr>
          <p:cNvSpPr/>
          <p:nvPr/>
        </p:nvSpPr>
        <p:spPr>
          <a:xfrm>
            <a:off x="3182278" y="5766045"/>
            <a:ext cx="4691061" cy="923330"/>
          </a:xfrm>
          <a:prstGeom prst="rect">
            <a:avLst/>
          </a:prstGeom>
          <a:solidFill>
            <a:schemeClr val="bg1"/>
          </a:solidFill>
          <a:ln cap="rnd">
            <a:solidFill>
              <a:schemeClr val="tx1"/>
            </a:solidFill>
          </a:ln>
        </p:spPr>
        <p:txBody>
          <a:bodyPr wrap="square">
            <a:spAutoFit/>
          </a:bodyPr>
          <a:lstStyle/>
          <a:p>
            <a:pPr algn="ctr"/>
            <a:r>
              <a:rPr lang="en-US" b="1" i="1" dirty="0"/>
              <a:t>US Navy ICEX 2018 Exercise: WFO Fairbanks providing daily DSS briefings February 25</a:t>
            </a:r>
            <a:r>
              <a:rPr lang="en-US" b="1" i="1" baseline="30000" dirty="0"/>
              <a:t>th</a:t>
            </a:r>
            <a:r>
              <a:rPr lang="en-US" b="1" i="1" dirty="0"/>
              <a:t> - March 25</a:t>
            </a:r>
            <a:r>
              <a:rPr lang="en-US" b="1" i="1" baseline="30000" dirty="0"/>
              <a:t>th</a:t>
            </a:r>
            <a:r>
              <a:rPr lang="en-US" b="1" i="1" dirty="0"/>
              <a:t>, 2018</a:t>
            </a:r>
          </a:p>
        </p:txBody>
      </p:sp>
    </p:spTree>
    <p:extLst>
      <p:ext uri="{BB962C8B-B14F-4D97-AF65-F5344CB8AC3E}">
        <p14:creationId xmlns:p14="http://schemas.microsoft.com/office/powerpoint/2010/main" val="2201323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12775" y="-39547"/>
            <a:ext cx="7693025" cy="877747"/>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 </a:t>
            </a:r>
            <a:r>
              <a:rPr lang="en-US" sz="4100" b="1" dirty="0">
                <a:solidFill>
                  <a:srgbClr val="003366"/>
                </a:solidFill>
                <a:latin typeface="Copperplate Gothic Bold" panose="020E0705020206020404" pitchFamily="34" charset="0"/>
              </a:rPr>
              <a:t>Aviation: US Navy ICEX 2020</a:t>
            </a:r>
          </a:p>
        </p:txBody>
      </p:sp>
      <p:sp>
        <p:nvSpPr>
          <p:cNvPr id="4" name="AutoShape 4" descr="Displaying AggieCreekSmok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6" descr="Displaying AggieCreekSmoke.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2" descr="https://mail.google.com/mail/u/0/?ui=2&amp;ik=f1ee469ef6&amp;view=fimg&amp;th=16291726bd30ca7b&amp;attid=0.0.1&amp;disp=emb&amp;realattid=ii_jfaaltcu4_16269caf38a015b5&amp;attbid=ANGjdJ_FKSPIQrNGmFr_e9KgFXkzzw6ox9roRREDsENdsClYltNcv5zdiPQEaUsYOP0dnfwj5YXUOIHrBfPpFGIzHrf8CfOkNYkqiuCvRFZKt4R830OdtMwYa90ZsFI&amp;sz=w1088-h726&amp;ats=1525762203823&amp;rm=16291726bd30ca7b&amp;zw&amp;atsh=1">
            <a:extLst>
              <a:ext uri="{FF2B5EF4-FFF2-40B4-BE49-F238E27FC236}">
                <a16:creationId xmlns:a16="http://schemas.microsoft.com/office/drawing/2014/main" id="{2635BBF6-6C47-416E-9CA3-B906F1D0FD9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3">
            <a:extLst>
              <a:ext uri="{FF2B5EF4-FFF2-40B4-BE49-F238E27FC236}">
                <a16:creationId xmlns:a16="http://schemas.microsoft.com/office/drawing/2014/main" id="{299B9E7A-F883-4ABA-B75A-DF05A978C88E}"/>
              </a:ext>
            </a:extLst>
          </p:cNvPr>
          <p:cNvPicPr>
            <a:picLocks noGrp="1" noChangeAspect="1"/>
          </p:cNvPicPr>
          <p:nvPr>
            <p:ph idx="1"/>
          </p:nvPr>
        </p:nvPicPr>
        <p:blipFill rotWithShape="1">
          <a:blip r:embed="rId3"/>
          <a:srcRect l="32954" t="16836" r="32953" b="10768"/>
          <a:stretch/>
        </p:blipFill>
        <p:spPr>
          <a:xfrm>
            <a:off x="113788" y="1083460"/>
            <a:ext cx="3885632" cy="4641173"/>
          </a:xfrm>
          <a:prstGeom prst="rect">
            <a:avLst/>
          </a:prstGeom>
        </p:spPr>
      </p:pic>
      <p:sp>
        <p:nvSpPr>
          <p:cNvPr id="17" name="Rectangle 16">
            <a:extLst>
              <a:ext uri="{FF2B5EF4-FFF2-40B4-BE49-F238E27FC236}">
                <a16:creationId xmlns:a16="http://schemas.microsoft.com/office/drawing/2014/main" id="{98DC6E04-41F0-4F2D-88AD-8D524D29F6FC}"/>
              </a:ext>
            </a:extLst>
          </p:cNvPr>
          <p:cNvSpPr/>
          <p:nvPr/>
        </p:nvSpPr>
        <p:spPr>
          <a:xfrm>
            <a:off x="2971800" y="948701"/>
            <a:ext cx="5124917" cy="369332"/>
          </a:xfrm>
          <a:prstGeom prst="rect">
            <a:avLst/>
          </a:prstGeom>
          <a:solidFill>
            <a:schemeClr val="bg1"/>
          </a:solidFill>
          <a:ln cap="rnd">
            <a:solidFill>
              <a:schemeClr val="tx1"/>
            </a:solidFill>
          </a:ln>
        </p:spPr>
        <p:txBody>
          <a:bodyPr wrap="square">
            <a:spAutoFit/>
          </a:bodyPr>
          <a:lstStyle/>
          <a:p>
            <a:pPr algn="ctr"/>
            <a:r>
              <a:rPr lang="en-US" b="1" i="1" dirty="0"/>
              <a:t>AVHRR Satellite Data with Heights by NWS AR</a:t>
            </a:r>
          </a:p>
        </p:txBody>
      </p:sp>
      <p:pic>
        <p:nvPicPr>
          <p:cNvPr id="10" name="Picture 9">
            <a:extLst>
              <a:ext uri="{FF2B5EF4-FFF2-40B4-BE49-F238E27FC236}">
                <a16:creationId xmlns:a16="http://schemas.microsoft.com/office/drawing/2014/main" id="{A69AD740-D14D-4381-AC2C-90948BBB73D8}"/>
              </a:ext>
            </a:extLst>
          </p:cNvPr>
          <p:cNvPicPr>
            <a:picLocks noChangeAspect="1"/>
          </p:cNvPicPr>
          <p:nvPr/>
        </p:nvPicPr>
        <p:blipFill rotWithShape="1">
          <a:blip r:embed="rId4"/>
          <a:srcRect l="26667" t="17407" r="26667" b="18590"/>
          <a:stretch/>
        </p:blipFill>
        <p:spPr>
          <a:xfrm>
            <a:off x="3786574" y="1494947"/>
            <a:ext cx="5320555" cy="4104577"/>
          </a:xfrm>
          <a:prstGeom prst="rect">
            <a:avLst/>
          </a:prstGeom>
        </p:spPr>
      </p:pic>
      <p:sp>
        <p:nvSpPr>
          <p:cNvPr id="13" name="Rectangle 12"/>
          <p:cNvSpPr/>
          <p:nvPr/>
        </p:nvSpPr>
        <p:spPr>
          <a:xfrm>
            <a:off x="155575" y="5508228"/>
            <a:ext cx="6668012" cy="1200329"/>
          </a:xfrm>
          <a:prstGeom prst="rect">
            <a:avLst/>
          </a:prstGeom>
          <a:solidFill>
            <a:schemeClr val="bg1"/>
          </a:solidFill>
          <a:ln cap="rnd">
            <a:solidFill>
              <a:schemeClr val="tx1"/>
            </a:solidFill>
          </a:ln>
        </p:spPr>
        <p:txBody>
          <a:bodyPr wrap="square">
            <a:spAutoFit/>
          </a:bodyPr>
          <a:lstStyle/>
          <a:p>
            <a:pPr algn="ctr"/>
            <a:r>
              <a:rPr lang="en-US" b="1" i="1" dirty="0"/>
              <a:t>US Navy ICEX 2020 Exercise: WFO Fairbanks (briefing TAF Deadhorse) and Alaska Aviation Weather Unit (AAWU) providing daily DSS briefings  </a:t>
            </a:r>
          </a:p>
          <a:p>
            <a:pPr algn="ctr"/>
            <a:r>
              <a:rPr lang="en-US" b="1" i="1" dirty="0"/>
              <a:t>February 20</a:t>
            </a:r>
            <a:r>
              <a:rPr lang="en-US" b="1" i="1" baseline="30000" dirty="0"/>
              <a:t>th</a:t>
            </a:r>
            <a:r>
              <a:rPr lang="en-US" b="1" i="1" dirty="0"/>
              <a:t> - March 20</a:t>
            </a:r>
            <a:r>
              <a:rPr lang="en-US" b="1" i="1" baseline="30000" dirty="0"/>
              <a:t>th</a:t>
            </a:r>
            <a:r>
              <a:rPr lang="en-US" b="1" i="1" dirty="0"/>
              <a:t>, 2019</a:t>
            </a:r>
          </a:p>
        </p:txBody>
      </p:sp>
    </p:spTree>
    <p:extLst>
      <p:ext uri="{BB962C8B-B14F-4D97-AF65-F5344CB8AC3E}">
        <p14:creationId xmlns:p14="http://schemas.microsoft.com/office/powerpoint/2010/main" val="87573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8175" t="40210" r="10731" b="27778"/>
          <a:stretch/>
        </p:blipFill>
        <p:spPr>
          <a:xfrm>
            <a:off x="5889857" y="3678684"/>
            <a:ext cx="3263194" cy="2099086"/>
          </a:xfrm>
          <a:prstGeom prst="rect">
            <a:avLst/>
          </a:prstGeom>
        </p:spPr>
      </p:pic>
      <p:grpSp>
        <p:nvGrpSpPr>
          <p:cNvPr id="21" name="Group 20"/>
          <p:cNvGrpSpPr/>
          <p:nvPr/>
        </p:nvGrpSpPr>
        <p:grpSpPr>
          <a:xfrm>
            <a:off x="3647226" y="4259810"/>
            <a:ext cx="3175926" cy="2243007"/>
            <a:chOff x="-6946807" y="1951459"/>
            <a:chExt cx="9152404" cy="6589735"/>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6497" t="28167" r="5011" b="11832"/>
            <a:stretch/>
          </p:blipFill>
          <p:spPr>
            <a:xfrm>
              <a:off x="-6946807" y="1951464"/>
              <a:ext cx="9152404" cy="6589730"/>
            </a:xfrm>
            <a:prstGeom prst="rect">
              <a:avLst/>
            </a:prstGeom>
            <a:ln w="60325">
              <a:noFill/>
            </a:ln>
          </p:spPr>
        </p:pic>
        <p:sp>
          <p:nvSpPr>
            <p:cNvPr id="6" name="Oval 5"/>
            <p:cNvSpPr/>
            <p:nvPr/>
          </p:nvSpPr>
          <p:spPr>
            <a:xfrm>
              <a:off x="-6415162" y="1951462"/>
              <a:ext cx="6006737" cy="2239537"/>
            </a:xfrm>
            <a:prstGeom prst="ellipse">
              <a:avLst/>
            </a:prstGeom>
            <a:solidFill>
              <a:schemeClr val="bg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6553200" y="2971800"/>
              <a:ext cx="8305800" cy="0"/>
            </a:xfrm>
            <a:prstGeom prst="line">
              <a:avLst/>
            </a:prstGeom>
            <a:ln w="4762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Shape 376"/>
            <p:cNvSpPr/>
            <p:nvPr/>
          </p:nvSpPr>
          <p:spPr>
            <a:xfrm>
              <a:off x="-985604" y="1951459"/>
              <a:ext cx="2998808" cy="94886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b="1"/>
              </a:lvl1pPr>
            </a:lstStyle>
            <a:p>
              <a:r>
                <a:rPr lang="en-US" sz="2400" dirty="0">
                  <a:solidFill>
                    <a:schemeClr val="bg1"/>
                  </a:solidFill>
                </a:rPr>
                <a:t>250 </a:t>
              </a:r>
              <a:r>
                <a:rPr lang="en-US" sz="2400" dirty="0" err="1">
                  <a:solidFill>
                    <a:schemeClr val="bg1"/>
                  </a:solidFill>
                </a:rPr>
                <a:t>mb</a:t>
              </a:r>
              <a:endParaRPr sz="2400" dirty="0">
                <a:solidFill>
                  <a:schemeClr val="bg1"/>
                </a:solidFill>
              </a:endParaRPr>
            </a:p>
          </p:txBody>
        </p:sp>
      </p:grpSp>
      <p:sp>
        <p:nvSpPr>
          <p:cNvPr id="2" name="Title 1"/>
          <p:cNvSpPr>
            <a:spLocks noGrp="1"/>
          </p:cNvSpPr>
          <p:nvPr>
            <p:ph type="title"/>
          </p:nvPr>
        </p:nvSpPr>
        <p:spPr>
          <a:xfrm>
            <a:off x="457200" y="0"/>
            <a:ext cx="8077200" cy="914400"/>
          </a:xfrm>
        </p:spPr>
        <p:txBody>
          <a:bodyPr/>
          <a:lstStyle/>
          <a:p>
            <a:r>
              <a:rPr lang="en-US" sz="4000" dirty="0"/>
              <a:t>NUCAPS </a:t>
            </a:r>
          </a:p>
        </p:txBody>
      </p:sp>
      <p:sp>
        <p:nvSpPr>
          <p:cNvPr id="8" name="Content Placeholder 2"/>
          <p:cNvSpPr txBox="1">
            <a:spLocks/>
          </p:cNvSpPr>
          <p:nvPr/>
        </p:nvSpPr>
        <p:spPr>
          <a:xfrm>
            <a:off x="143351" y="963839"/>
            <a:ext cx="9000649" cy="2605441"/>
          </a:xfrm>
          <a:prstGeom prst="rect">
            <a:avLst/>
          </a:prstGeom>
          <a:noFill/>
          <a:ln>
            <a:noFill/>
          </a:ln>
        </p:spPr>
        <p:txBody>
          <a:bodyPr vert="horz" lIns="91440" tIns="45720" rIns="91440" bIns="45720" rtlCol="0">
            <a:normAutofit fontScale="77500" lnSpcReduction="20000"/>
          </a:bodyPr>
          <a:lstStyle/>
          <a:p>
            <a:pPr marL="457200" lvl="0" indent="-457200">
              <a:spcBef>
                <a:spcPct val="20000"/>
              </a:spcBef>
              <a:buFont typeface="Arial" panose="020B0604020202020204" pitchFamily="34" charset="0"/>
              <a:buChar char="•"/>
              <a:defRPr/>
            </a:pPr>
            <a:r>
              <a:rPr lang="en-US" sz="2800" b="1" dirty="0">
                <a:latin typeface="Century Schoolbook" pitchFamily="18" charset="0"/>
                <a:cs typeface="Times New Roman" pitchFamily="18" charset="0"/>
              </a:rPr>
              <a:t>2016 Student Volunteer examine  NUCAPS in convective season</a:t>
            </a:r>
          </a:p>
          <a:p>
            <a:pPr marL="742950" lvl="1" indent="-285750">
              <a:spcBef>
                <a:spcPct val="20000"/>
              </a:spcBef>
              <a:buFont typeface="Arial" pitchFamily="34" charset="0"/>
              <a:buChar char="–"/>
              <a:defRPr/>
            </a:pPr>
            <a:r>
              <a:rPr lang="en-US" sz="2600" b="1" dirty="0">
                <a:solidFill>
                  <a:srgbClr val="003366"/>
                </a:solidFill>
                <a:latin typeface="Century Schoolbook" pitchFamily="18" charset="0"/>
                <a:cs typeface="Times New Roman" pitchFamily="18" charset="0"/>
              </a:rPr>
              <a:t>Up to 2hr latency </a:t>
            </a:r>
          </a:p>
          <a:p>
            <a:pPr lvl="0">
              <a:spcBef>
                <a:spcPct val="20000"/>
              </a:spcBef>
              <a:defRPr/>
            </a:pPr>
            <a:endParaRPr lang="en-US" sz="900" b="1" dirty="0">
              <a:latin typeface="Century Schoolbook" pitchFamily="18" charset="0"/>
              <a:cs typeface="Times New Roman" pitchFamily="18" charset="0"/>
            </a:endParaRPr>
          </a:p>
          <a:p>
            <a:pPr marL="342900" lvl="0" indent="-342900">
              <a:spcBef>
                <a:spcPct val="20000"/>
              </a:spcBef>
              <a:buFont typeface="Arial" pitchFamily="34" charset="0"/>
              <a:buChar char="•"/>
              <a:defRPr/>
            </a:pPr>
            <a:r>
              <a:rPr lang="en-US" sz="2800" b="1" dirty="0">
                <a:latin typeface="Century Schoolbook" pitchFamily="18" charset="0"/>
                <a:cs typeface="Times New Roman" pitchFamily="18" charset="0"/>
              </a:rPr>
              <a:t>2016 Alaska Aviation Weather Unit </a:t>
            </a:r>
            <a:endParaRPr lang="en-US" sz="2600" b="1" dirty="0">
              <a:latin typeface="Century Schoolbook" pitchFamily="18" charset="0"/>
              <a:cs typeface="Times New Roman" pitchFamily="18" charset="0"/>
            </a:endParaRPr>
          </a:p>
          <a:p>
            <a:pPr marL="742950" lvl="1" indent="-285750">
              <a:spcBef>
                <a:spcPct val="20000"/>
              </a:spcBef>
              <a:buFont typeface="Arial" pitchFamily="34" charset="0"/>
              <a:buChar char="–"/>
              <a:defRPr/>
            </a:pPr>
            <a:r>
              <a:rPr lang="en-US" sz="2600" b="1" dirty="0">
                <a:solidFill>
                  <a:srgbClr val="003366"/>
                </a:solidFill>
                <a:latin typeface="Century Schoolbook" pitchFamily="18" charset="0"/>
                <a:cs typeface="Times New Roman" pitchFamily="18" charset="0"/>
              </a:rPr>
              <a:t>Aviation hazards for Cold Air Aloft events and potential freezing fuel</a:t>
            </a:r>
          </a:p>
          <a:p>
            <a:pPr marL="342900" lvl="0" indent="-342900">
              <a:spcBef>
                <a:spcPct val="20000"/>
              </a:spcBef>
              <a:buFont typeface="Arial" pitchFamily="34" charset="0"/>
              <a:buChar char="•"/>
              <a:defRPr/>
            </a:pPr>
            <a:r>
              <a:rPr lang="en-US" sz="2800" b="1" dirty="0">
                <a:latin typeface="Century Schoolbook" pitchFamily="18" charset="0"/>
                <a:cs typeface="Times New Roman" pitchFamily="18" charset="0"/>
              </a:rPr>
              <a:t>2017 Recreational Climbing forecast - Denali</a:t>
            </a:r>
            <a:endParaRPr lang="en-US" sz="2600" b="1" dirty="0">
              <a:latin typeface="Century Schoolbook" pitchFamily="18" charset="0"/>
              <a:cs typeface="Times New Roman" pitchFamily="18" charset="0"/>
            </a:endParaRPr>
          </a:p>
          <a:p>
            <a:pPr marL="742950" lvl="1" indent="-285750">
              <a:spcBef>
                <a:spcPct val="20000"/>
              </a:spcBef>
              <a:buFont typeface="Arial" pitchFamily="34" charset="0"/>
              <a:buChar char="–"/>
              <a:defRPr/>
            </a:pPr>
            <a:r>
              <a:rPr lang="en-US" sz="2600" b="1" dirty="0">
                <a:solidFill>
                  <a:srgbClr val="003366"/>
                </a:solidFill>
                <a:latin typeface="Century Schoolbook" pitchFamily="18" charset="0"/>
                <a:cs typeface="Times New Roman" pitchFamily="18" charset="0"/>
              </a:rPr>
              <a:t>Used as temperature comparison for model verification</a:t>
            </a:r>
          </a:p>
          <a:p>
            <a:pPr lvl="1">
              <a:spcBef>
                <a:spcPct val="20000"/>
              </a:spcBef>
              <a:defRPr/>
            </a:pPr>
            <a:endParaRPr lang="en-US" sz="2600" b="1" dirty="0">
              <a:solidFill>
                <a:srgbClr val="003366"/>
              </a:solidFill>
              <a:latin typeface="Century Schoolbook" pitchFamily="18" charset="0"/>
              <a:cs typeface="Times New Roman" pitchFamily="18" charset="0"/>
            </a:endParaRPr>
          </a:p>
          <a:p>
            <a:pPr lvl="0">
              <a:spcBef>
                <a:spcPct val="20000"/>
              </a:spcBef>
              <a:defRPr/>
            </a:pPr>
            <a:endParaRPr lang="en-US" sz="900" b="1" dirty="0">
              <a:solidFill>
                <a:srgbClr val="003366"/>
              </a:solidFill>
              <a:latin typeface="Century Schoolbook" pitchFamily="18" charset="0"/>
              <a:cs typeface="Times New Roman" pitchFamily="18"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0693" t="14612" r="40456" b="83172"/>
          <a:stretch/>
        </p:blipFill>
        <p:spPr>
          <a:xfrm flipV="1">
            <a:off x="5777312" y="3553548"/>
            <a:ext cx="3366782" cy="158560"/>
          </a:xfrm>
          <a:prstGeom prst="rect">
            <a:avLst/>
          </a:prstGeom>
        </p:spPr>
      </p:pic>
      <p:sp>
        <p:nvSpPr>
          <p:cNvPr id="13" name="TextBox 12"/>
          <p:cNvSpPr txBox="1"/>
          <p:nvPr/>
        </p:nvSpPr>
        <p:spPr>
          <a:xfrm>
            <a:off x="4347938" y="6197630"/>
            <a:ext cx="4530960" cy="677108"/>
          </a:xfrm>
          <a:prstGeom prst="rect">
            <a:avLst/>
          </a:prstGeom>
          <a:solidFill>
            <a:schemeClr val="bg1"/>
          </a:solidFill>
          <a:ln>
            <a:solidFill>
              <a:schemeClr val="tx1"/>
            </a:solidFill>
          </a:ln>
        </p:spPr>
        <p:txBody>
          <a:bodyPr wrap="square" rtlCol="0">
            <a:spAutoFit/>
          </a:bodyPr>
          <a:lstStyle/>
          <a:p>
            <a:pPr algn="ctr"/>
            <a:r>
              <a:rPr lang="en-US" b="1" i="1" dirty="0"/>
              <a:t>SNPP IR 10.8um and NCAPS at </a:t>
            </a:r>
            <a:r>
              <a:rPr lang="en-US" sz="2000" b="1" i="1" dirty="0"/>
              <a:t>1400z</a:t>
            </a:r>
            <a:endParaRPr lang="en-US" b="1" i="1" dirty="0"/>
          </a:p>
          <a:p>
            <a:pPr algn="ctr"/>
            <a:r>
              <a:rPr lang="en-US" b="1" i="1" dirty="0"/>
              <a:t>on December 9, 2016</a:t>
            </a: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1719" t="18405" r="39926" b="80080"/>
          <a:stretch/>
        </p:blipFill>
        <p:spPr>
          <a:xfrm>
            <a:off x="3657059" y="4256307"/>
            <a:ext cx="3366783" cy="109339"/>
          </a:xfrm>
          <a:prstGeom prst="rect">
            <a:avLst/>
          </a:prstGeom>
        </p:spPr>
      </p:pic>
      <p:sp>
        <p:nvSpPr>
          <p:cNvPr id="17" name="TextBox 16"/>
          <p:cNvSpPr txBox="1"/>
          <p:nvPr/>
        </p:nvSpPr>
        <p:spPr>
          <a:xfrm>
            <a:off x="3657059" y="3536863"/>
            <a:ext cx="4364578" cy="369332"/>
          </a:xfrm>
          <a:prstGeom prst="rect">
            <a:avLst/>
          </a:prstGeom>
          <a:solidFill>
            <a:schemeClr val="bg1"/>
          </a:solidFill>
          <a:ln>
            <a:solidFill>
              <a:schemeClr val="accent1">
                <a:lumMod val="50000"/>
              </a:schemeClr>
            </a:solidFill>
          </a:ln>
        </p:spPr>
        <p:txBody>
          <a:bodyPr wrap="square" rtlCol="0">
            <a:spAutoFit/>
          </a:bodyPr>
          <a:lstStyle/>
          <a:p>
            <a:pPr algn="ctr"/>
            <a:r>
              <a:rPr lang="en-US" b="1" i="1" dirty="0"/>
              <a:t>NUCAPS Temperature Cross-section  </a:t>
            </a:r>
          </a:p>
        </p:txBody>
      </p:sp>
      <p:sp>
        <p:nvSpPr>
          <p:cNvPr id="22" name="Shape 376"/>
          <p:cNvSpPr/>
          <p:nvPr/>
        </p:nvSpPr>
        <p:spPr>
          <a:xfrm>
            <a:off x="4710998" y="4518817"/>
            <a:ext cx="1363650" cy="4616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b="1"/>
            </a:lvl1pPr>
          </a:lstStyle>
          <a:p>
            <a:r>
              <a:rPr lang="en-US" sz="2400" dirty="0">
                <a:solidFill>
                  <a:schemeClr val="bg1"/>
                </a:solidFill>
              </a:rPr>
              <a:t>-60F</a:t>
            </a:r>
            <a:endParaRPr sz="2400" dirty="0">
              <a:solidFill>
                <a:schemeClr val="bg1"/>
              </a:solidFill>
            </a:endParaRPr>
          </a:p>
        </p:txBody>
      </p:sp>
      <p:pic>
        <p:nvPicPr>
          <p:cNvPr id="19" name="Picture 18">
            <a:extLst>
              <a:ext uri="{FF2B5EF4-FFF2-40B4-BE49-F238E27FC236}">
                <a16:creationId xmlns:a16="http://schemas.microsoft.com/office/drawing/2014/main" id="{A7C03B0C-A55E-4561-AA8F-FBFE8B449A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35" t="17778" r="3640" b="6667"/>
          <a:stretch/>
        </p:blipFill>
        <p:spPr>
          <a:xfrm>
            <a:off x="314456" y="4224541"/>
            <a:ext cx="3065319" cy="2290568"/>
          </a:xfrm>
          <a:prstGeom prst="rect">
            <a:avLst/>
          </a:prstGeom>
        </p:spPr>
      </p:pic>
      <p:sp>
        <p:nvSpPr>
          <p:cNvPr id="23" name="TextBox 14">
            <a:extLst>
              <a:ext uri="{FF2B5EF4-FFF2-40B4-BE49-F238E27FC236}">
                <a16:creationId xmlns:a16="http://schemas.microsoft.com/office/drawing/2014/main" id="{6391D136-CF56-4F35-8D41-AC46F527EDFE}"/>
              </a:ext>
            </a:extLst>
          </p:cNvPr>
          <p:cNvSpPr txBox="1"/>
          <p:nvPr/>
        </p:nvSpPr>
        <p:spPr>
          <a:xfrm>
            <a:off x="-24581" y="3726213"/>
            <a:ext cx="3573670" cy="40011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1" dirty="0"/>
              <a:t>NUCAPS at </a:t>
            </a:r>
            <a:r>
              <a:rPr lang="en-US" sz="2000" b="1" i="1" dirty="0"/>
              <a:t>1341z</a:t>
            </a:r>
            <a:r>
              <a:rPr lang="en-US" b="1" i="1" dirty="0"/>
              <a:t> on June 20, 2016</a:t>
            </a:r>
          </a:p>
        </p:txBody>
      </p:sp>
    </p:spTree>
    <p:extLst>
      <p:ext uri="{BB962C8B-B14F-4D97-AF65-F5344CB8AC3E}">
        <p14:creationId xmlns:p14="http://schemas.microsoft.com/office/powerpoint/2010/main" val="3393066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788430"/>
          </a:xfrm>
        </p:spPr>
        <p:txBody>
          <a:bodyPr/>
          <a:lstStyle/>
          <a:p>
            <a:r>
              <a:rPr lang="en-US" sz="4000" dirty="0"/>
              <a:t>River Flooding</a:t>
            </a:r>
          </a:p>
        </p:txBody>
      </p:sp>
      <p:sp>
        <p:nvSpPr>
          <p:cNvPr id="9" name="Content Placeholder 2"/>
          <p:cNvSpPr txBox="1">
            <a:spLocks/>
          </p:cNvSpPr>
          <p:nvPr/>
        </p:nvSpPr>
        <p:spPr>
          <a:xfrm>
            <a:off x="52486" y="978190"/>
            <a:ext cx="6172748" cy="5943600"/>
          </a:xfrm>
          <a:prstGeom prst="rect">
            <a:avLst/>
          </a:prstGeom>
          <a:noFill/>
          <a:ln>
            <a:noFill/>
          </a:ln>
        </p:spPr>
        <p:txBody>
          <a:bodyPr vert="horz" lIns="91440" tIns="45720" rIns="91440" bIns="45720" rtlCol="0">
            <a:normAutofit/>
          </a:bodyPr>
          <a:lstStyle/>
          <a:p>
            <a:pPr marL="342900" lvl="0" indent="-342900">
              <a:spcBef>
                <a:spcPct val="20000"/>
              </a:spcBef>
              <a:buFont typeface="Arial" pitchFamily="34" charset="0"/>
              <a:buChar char="•"/>
              <a:defRPr/>
            </a:pPr>
            <a:r>
              <a:rPr lang="en-US" sz="2400" b="1" dirty="0">
                <a:latin typeface="Century Schoolbook" pitchFamily="18" charset="0"/>
                <a:cs typeface="Times New Roman" pitchFamily="18" charset="0"/>
              </a:rPr>
              <a:t>Decision Support Services (DSS) provided weekly April – June:</a:t>
            </a:r>
          </a:p>
          <a:p>
            <a:pPr marL="742950" lvl="1" indent="-285750">
              <a:spcBef>
                <a:spcPct val="20000"/>
              </a:spcBef>
              <a:buFont typeface="Arial" pitchFamily="34" charset="0"/>
              <a:buChar char="–"/>
              <a:defRPr/>
            </a:pPr>
            <a:r>
              <a:rPr lang="en-US" sz="2200" b="1" dirty="0">
                <a:solidFill>
                  <a:srgbClr val="003366"/>
                </a:solidFill>
                <a:latin typeface="Century Schoolbook" pitchFamily="18" charset="0"/>
                <a:cs typeface="Times New Roman" pitchFamily="18" charset="0"/>
              </a:rPr>
              <a:t>Yukon River Communities</a:t>
            </a:r>
          </a:p>
          <a:p>
            <a:pPr marL="742950" lvl="1" indent="-285750">
              <a:spcBef>
                <a:spcPct val="20000"/>
              </a:spcBef>
              <a:buFont typeface="Arial" pitchFamily="34" charset="0"/>
              <a:buChar char="–"/>
              <a:defRPr/>
            </a:pPr>
            <a:r>
              <a:rPr lang="en-US" sz="2200" b="1" dirty="0">
                <a:solidFill>
                  <a:srgbClr val="003366"/>
                </a:solidFill>
                <a:latin typeface="Century Schoolbook" pitchFamily="18" charset="0"/>
                <a:cs typeface="Times New Roman" pitchFamily="18" charset="0"/>
              </a:rPr>
              <a:t>Sag River (North Slope Borough EMs)</a:t>
            </a:r>
          </a:p>
          <a:p>
            <a:pPr marL="742950" lvl="1" indent="-285750">
              <a:spcBef>
                <a:spcPct val="20000"/>
              </a:spcBef>
              <a:buFont typeface="Arial" pitchFamily="34" charset="0"/>
              <a:buChar char="–"/>
              <a:defRPr/>
            </a:pPr>
            <a:endParaRPr kumimoji="0" lang="en-US" sz="2000" b="1" i="1" u="none" strike="noStrike" kern="1200" cap="none" spc="0" normalizeH="0" noProof="0" dirty="0">
              <a:ln>
                <a:noFill/>
              </a:ln>
              <a:solidFill>
                <a:srgbClr val="0000CC"/>
              </a:solidFill>
              <a:effectLst/>
              <a:uLnTx/>
              <a:uFillTx/>
              <a:latin typeface="Century Schoolbook" pitchFamily="18" charset="0"/>
              <a:cs typeface="Times New Roman"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3522" y="4258288"/>
            <a:ext cx="3406922" cy="2413238"/>
          </a:xfrm>
          <a:prstGeom prst="rect">
            <a:avLst/>
          </a:prstGeom>
        </p:spPr>
      </p:pic>
      <p:sp>
        <p:nvSpPr>
          <p:cNvPr id="19" name="Rectangle 18"/>
          <p:cNvSpPr/>
          <p:nvPr/>
        </p:nvSpPr>
        <p:spPr>
          <a:xfrm>
            <a:off x="4669672" y="5969575"/>
            <a:ext cx="4376126" cy="646331"/>
          </a:xfrm>
          <a:prstGeom prst="rect">
            <a:avLst/>
          </a:prstGeom>
          <a:solidFill>
            <a:schemeClr val="bg1"/>
          </a:solidFill>
          <a:ln cap="rnd">
            <a:solidFill>
              <a:schemeClr val="tx1"/>
            </a:solidFill>
          </a:ln>
        </p:spPr>
        <p:txBody>
          <a:bodyPr wrap="square">
            <a:spAutoFit/>
          </a:bodyPr>
          <a:lstStyle/>
          <a:p>
            <a:pPr algn="ctr"/>
            <a:r>
              <a:rPr lang="en-US" b="1" i="1" dirty="0"/>
              <a:t>SNPP VIIRS River Ice and Areal Flood Extent Products on </a:t>
            </a:r>
            <a:r>
              <a:rPr lang="en-US" b="1" i="1" dirty="0">
                <a:latin typeface="Calibri" pitchFamily="34" charset="0"/>
              </a:rPr>
              <a:t>April 8, 2015 at 12:15 ADT</a:t>
            </a:r>
            <a:endParaRPr lang="en-US" b="1" i="1" dirty="0"/>
          </a:p>
        </p:txBody>
      </p:sp>
      <p:pic>
        <p:nvPicPr>
          <p:cNvPr id="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579" t="31162" r="76655" b="13381"/>
          <a:stretch/>
        </p:blipFill>
        <p:spPr bwMode="auto">
          <a:xfrm>
            <a:off x="6019799" y="929583"/>
            <a:ext cx="1602105" cy="302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7087561" y="1543182"/>
            <a:ext cx="1844323" cy="3107850"/>
            <a:chOff x="4143630" y="4459736"/>
            <a:chExt cx="1446838" cy="2406808"/>
          </a:xfrm>
        </p:grpSpPr>
        <p:pic>
          <p:nvPicPr>
            <p:cNvPr id="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324" t="17737" r="76955" b="29357"/>
            <a:stretch/>
          </p:blipFill>
          <p:spPr bwMode="auto">
            <a:xfrm>
              <a:off x="4143630" y="4459736"/>
              <a:ext cx="1446838" cy="2406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a:xfrm>
              <a:off x="4433687" y="4590090"/>
              <a:ext cx="596970" cy="21848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Oval 26"/>
          <p:cNvSpPr/>
          <p:nvPr/>
        </p:nvSpPr>
        <p:spPr>
          <a:xfrm>
            <a:off x="6147325" y="1030349"/>
            <a:ext cx="760974" cy="28211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5887" y="1030349"/>
            <a:ext cx="2239911" cy="1041648"/>
          </a:xfrm>
          <a:prstGeom prst="rect">
            <a:avLst/>
          </a:prstGeom>
        </p:spPr>
      </p:pic>
      <p:sp>
        <p:nvSpPr>
          <p:cNvPr id="28" name="Rectangle 27"/>
          <p:cNvSpPr/>
          <p:nvPr/>
        </p:nvSpPr>
        <p:spPr>
          <a:xfrm>
            <a:off x="5673007" y="3555164"/>
            <a:ext cx="3076891" cy="584775"/>
          </a:xfrm>
          <a:prstGeom prst="rect">
            <a:avLst/>
          </a:prstGeom>
          <a:solidFill>
            <a:schemeClr val="bg1">
              <a:alpha val="66000"/>
            </a:schemeClr>
          </a:solidFill>
          <a:ln cap="rnd">
            <a:noFill/>
          </a:ln>
        </p:spPr>
        <p:txBody>
          <a:bodyPr wrap="square">
            <a:spAutoFit/>
          </a:bodyPr>
          <a:lstStyle/>
          <a:p>
            <a:pPr algn="ctr"/>
            <a:r>
              <a:rPr lang="en-US" sz="1600" b="1" i="1" dirty="0"/>
              <a:t>S</a:t>
            </a:r>
            <a:r>
              <a:rPr lang="en-US" sz="1600" b="1" dirty="0"/>
              <a:t>agavanirktok (Sag) River </a:t>
            </a:r>
          </a:p>
          <a:p>
            <a:pPr algn="ctr"/>
            <a:r>
              <a:rPr lang="en-US" sz="1600" b="1" dirty="0"/>
              <a:t>on the Dalton Highway</a:t>
            </a:r>
          </a:p>
        </p:txBody>
      </p:sp>
      <p:grpSp>
        <p:nvGrpSpPr>
          <p:cNvPr id="30" name="Group 29">
            <a:extLst>
              <a:ext uri="{FF2B5EF4-FFF2-40B4-BE49-F238E27FC236}">
                <a16:creationId xmlns:a16="http://schemas.microsoft.com/office/drawing/2014/main" id="{9BD988EF-466C-4B19-9EEE-03B65DB038BC}"/>
              </a:ext>
            </a:extLst>
          </p:cNvPr>
          <p:cNvGrpSpPr/>
          <p:nvPr/>
        </p:nvGrpSpPr>
        <p:grpSpPr>
          <a:xfrm>
            <a:off x="219505" y="2965779"/>
            <a:ext cx="4270607" cy="3838087"/>
            <a:chOff x="4490724" y="0"/>
            <a:chExt cx="7701276" cy="6855414"/>
          </a:xfrm>
        </p:grpSpPr>
        <p:pic>
          <p:nvPicPr>
            <p:cNvPr id="31" name="Picture 30">
              <a:extLst>
                <a:ext uri="{FF2B5EF4-FFF2-40B4-BE49-F238E27FC236}">
                  <a16:creationId xmlns:a16="http://schemas.microsoft.com/office/drawing/2014/main" id="{F5CF75FC-798D-496B-8C7A-2A9453186F1C}"/>
                </a:ext>
              </a:extLst>
            </p:cNvPr>
            <p:cNvPicPr>
              <a:picLocks noChangeAspect="1"/>
            </p:cNvPicPr>
            <p:nvPr/>
          </p:nvPicPr>
          <p:blipFill>
            <a:blip r:embed="rId7"/>
            <a:stretch>
              <a:fillRect/>
            </a:stretch>
          </p:blipFill>
          <p:spPr>
            <a:xfrm>
              <a:off x="4490724" y="0"/>
              <a:ext cx="7701276" cy="6855414"/>
            </a:xfrm>
            <a:prstGeom prst="rect">
              <a:avLst/>
            </a:prstGeom>
            <a:effectLst/>
          </p:spPr>
        </p:pic>
        <p:sp>
          <p:nvSpPr>
            <p:cNvPr id="32" name="Oval 31">
              <a:extLst>
                <a:ext uri="{FF2B5EF4-FFF2-40B4-BE49-F238E27FC236}">
                  <a16:creationId xmlns:a16="http://schemas.microsoft.com/office/drawing/2014/main" id="{4D94678E-4B11-480F-BD04-45BB962BD7CB}"/>
                </a:ext>
              </a:extLst>
            </p:cNvPr>
            <p:cNvSpPr/>
            <p:nvPr/>
          </p:nvSpPr>
          <p:spPr>
            <a:xfrm>
              <a:off x="7847634" y="2338086"/>
              <a:ext cx="115747" cy="10417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B59D125C-535C-4288-9D18-2E6D6A34AE38}"/>
                </a:ext>
              </a:extLst>
            </p:cNvPr>
            <p:cNvSpPr txBox="1"/>
            <p:nvPr/>
          </p:nvSpPr>
          <p:spPr>
            <a:xfrm>
              <a:off x="7905507" y="1980593"/>
              <a:ext cx="1028487" cy="492443"/>
            </a:xfrm>
            <a:prstGeom prst="rect">
              <a:avLst/>
            </a:prstGeom>
            <a:noFill/>
            <a:effectLst>
              <a:glow rad="711200">
                <a:schemeClr val="bg1"/>
              </a:glow>
            </a:effectLst>
          </p:spPr>
          <p:txBody>
            <a:bodyPr wrap="none" rtlCol="0">
              <a:spAutoFit/>
            </a:bodyPr>
            <a:lstStyle/>
            <a:p>
              <a:r>
                <a:rPr lang="en-US" b="1" dirty="0" err="1"/>
                <a:t>Huslia</a:t>
              </a:r>
              <a:endParaRPr lang="en-US" b="1" dirty="0"/>
            </a:p>
          </p:txBody>
        </p:sp>
        <p:sp>
          <p:nvSpPr>
            <p:cNvPr id="34" name="Oval 33">
              <a:extLst>
                <a:ext uri="{FF2B5EF4-FFF2-40B4-BE49-F238E27FC236}">
                  <a16:creationId xmlns:a16="http://schemas.microsoft.com/office/drawing/2014/main" id="{E5B46A57-DEED-46A9-A7CB-9D6E0A891650}"/>
                </a:ext>
              </a:extLst>
            </p:cNvPr>
            <p:cNvSpPr/>
            <p:nvPr/>
          </p:nvSpPr>
          <p:spPr>
            <a:xfrm>
              <a:off x="7018396" y="6354148"/>
              <a:ext cx="115747" cy="10417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A1B8FD77-5F68-400E-A067-1B671835F093}"/>
                </a:ext>
              </a:extLst>
            </p:cNvPr>
            <p:cNvSpPr txBox="1"/>
            <p:nvPr/>
          </p:nvSpPr>
          <p:spPr>
            <a:xfrm>
              <a:off x="7076269" y="6036373"/>
              <a:ext cx="1139628" cy="492443"/>
            </a:xfrm>
            <a:prstGeom prst="rect">
              <a:avLst/>
            </a:prstGeom>
            <a:noFill/>
            <a:effectLst>
              <a:glow rad="711200">
                <a:schemeClr val="bg1"/>
              </a:glow>
            </a:effectLst>
          </p:spPr>
          <p:txBody>
            <a:bodyPr wrap="none" rtlCol="0">
              <a:spAutoFit/>
            </a:bodyPr>
            <a:lstStyle/>
            <a:p>
              <a:r>
                <a:rPr lang="en-US" b="1" dirty="0"/>
                <a:t>Galena</a:t>
              </a:r>
            </a:p>
          </p:txBody>
        </p:sp>
        <p:sp>
          <p:nvSpPr>
            <p:cNvPr id="36" name="Oval 35">
              <a:extLst>
                <a:ext uri="{FF2B5EF4-FFF2-40B4-BE49-F238E27FC236}">
                  <a16:creationId xmlns:a16="http://schemas.microsoft.com/office/drawing/2014/main" id="{DDAD065D-1A8C-4937-A6EA-23DF801C6F8F}"/>
                </a:ext>
              </a:extLst>
            </p:cNvPr>
            <p:cNvSpPr/>
            <p:nvPr/>
          </p:nvSpPr>
          <p:spPr>
            <a:xfrm>
              <a:off x="5450017" y="5761720"/>
              <a:ext cx="115747" cy="10417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EF881725-3728-45BB-9BF3-21DDC23887C6}"/>
                </a:ext>
              </a:extLst>
            </p:cNvPr>
            <p:cNvSpPr txBox="1"/>
            <p:nvPr/>
          </p:nvSpPr>
          <p:spPr>
            <a:xfrm>
              <a:off x="5467681" y="5404226"/>
              <a:ext cx="1338572" cy="492443"/>
            </a:xfrm>
            <a:prstGeom prst="rect">
              <a:avLst/>
            </a:prstGeom>
            <a:noFill/>
            <a:effectLst>
              <a:glow rad="711200">
                <a:schemeClr val="bg1"/>
              </a:glow>
            </a:effectLst>
          </p:spPr>
          <p:txBody>
            <a:bodyPr wrap="none" rtlCol="0">
              <a:spAutoFit/>
            </a:bodyPr>
            <a:lstStyle/>
            <a:p>
              <a:r>
                <a:rPr lang="en-US" b="1" dirty="0"/>
                <a:t>Koyukuk</a:t>
              </a:r>
            </a:p>
          </p:txBody>
        </p:sp>
        <p:sp>
          <p:nvSpPr>
            <p:cNvPr id="38" name="TextBox 37">
              <a:extLst>
                <a:ext uri="{FF2B5EF4-FFF2-40B4-BE49-F238E27FC236}">
                  <a16:creationId xmlns:a16="http://schemas.microsoft.com/office/drawing/2014/main" id="{BE19F5EB-529C-4FBB-A13E-BF2A8D557E1F}"/>
                </a:ext>
              </a:extLst>
            </p:cNvPr>
            <p:cNvSpPr txBox="1"/>
            <p:nvPr/>
          </p:nvSpPr>
          <p:spPr>
            <a:xfrm rot="19743669">
              <a:off x="8993047" y="5704511"/>
              <a:ext cx="1487844" cy="430887"/>
            </a:xfrm>
            <a:prstGeom prst="rect">
              <a:avLst/>
            </a:prstGeom>
            <a:noFill/>
          </p:spPr>
          <p:txBody>
            <a:bodyPr wrap="none" rtlCol="0">
              <a:spAutoFit/>
            </a:bodyPr>
            <a:lstStyle/>
            <a:p>
              <a:r>
                <a:rPr lang="en-US" sz="1500" b="1" i="1" dirty="0">
                  <a:solidFill>
                    <a:schemeClr val="accent1">
                      <a:lumMod val="50000"/>
                    </a:schemeClr>
                  </a:solidFill>
                </a:rPr>
                <a:t>Yukon River</a:t>
              </a:r>
            </a:p>
          </p:txBody>
        </p:sp>
        <p:sp>
          <p:nvSpPr>
            <p:cNvPr id="39" name="TextBox 38">
              <a:extLst>
                <a:ext uri="{FF2B5EF4-FFF2-40B4-BE49-F238E27FC236}">
                  <a16:creationId xmlns:a16="http://schemas.microsoft.com/office/drawing/2014/main" id="{D7B1B32B-6DAF-488E-AC9A-A143EF45FBB3}"/>
                </a:ext>
              </a:extLst>
            </p:cNvPr>
            <p:cNvSpPr txBox="1"/>
            <p:nvPr/>
          </p:nvSpPr>
          <p:spPr>
            <a:xfrm rot="915680">
              <a:off x="8149168" y="593975"/>
              <a:ext cx="1748087" cy="430887"/>
            </a:xfrm>
            <a:prstGeom prst="rect">
              <a:avLst/>
            </a:prstGeom>
            <a:noFill/>
          </p:spPr>
          <p:txBody>
            <a:bodyPr wrap="none" rtlCol="0">
              <a:spAutoFit/>
            </a:bodyPr>
            <a:lstStyle/>
            <a:p>
              <a:r>
                <a:rPr lang="en-US" sz="1500" b="1" i="1" dirty="0">
                  <a:solidFill>
                    <a:schemeClr val="accent1">
                      <a:lumMod val="50000"/>
                    </a:schemeClr>
                  </a:solidFill>
                </a:rPr>
                <a:t>Koyukuk River</a:t>
              </a:r>
            </a:p>
          </p:txBody>
        </p:sp>
        <p:sp>
          <p:nvSpPr>
            <p:cNvPr id="40" name="TextBox 39">
              <a:extLst>
                <a:ext uri="{FF2B5EF4-FFF2-40B4-BE49-F238E27FC236}">
                  <a16:creationId xmlns:a16="http://schemas.microsoft.com/office/drawing/2014/main" id="{7D1FFB98-A1D8-46C5-B743-6587716FF271}"/>
                </a:ext>
              </a:extLst>
            </p:cNvPr>
            <p:cNvSpPr txBox="1"/>
            <p:nvPr/>
          </p:nvSpPr>
          <p:spPr>
            <a:xfrm rot="16600421">
              <a:off x="4426511" y="3932826"/>
              <a:ext cx="1748086" cy="430887"/>
            </a:xfrm>
            <a:prstGeom prst="rect">
              <a:avLst/>
            </a:prstGeom>
            <a:noFill/>
          </p:spPr>
          <p:txBody>
            <a:bodyPr wrap="none" rtlCol="0">
              <a:spAutoFit/>
            </a:bodyPr>
            <a:lstStyle/>
            <a:p>
              <a:r>
                <a:rPr lang="en-US" sz="1500" b="1" i="1" dirty="0">
                  <a:solidFill>
                    <a:schemeClr val="accent1">
                      <a:lumMod val="50000"/>
                    </a:schemeClr>
                  </a:solidFill>
                </a:rPr>
                <a:t>Koyukuk River</a:t>
              </a:r>
            </a:p>
          </p:txBody>
        </p:sp>
        <p:cxnSp>
          <p:nvCxnSpPr>
            <p:cNvPr id="42" name="Straight Arrow Connector 41">
              <a:extLst>
                <a:ext uri="{FF2B5EF4-FFF2-40B4-BE49-F238E27FC236}">
                  <a16:creationId xmlns:a16="http://schemas.microsoft.com/office/drawing/2014/main" id="{35B963E5-7A27-4178-9B48-743E92E73525}"/>
                </a:ext>
              </a:extLst>
            </p:cNvPr>
            <p:cNvCxnSpPr/>
            <p:nvPr/>
          </p:nvCxnSpPr>
          <p:spPr>
            <a:xfrm flipH="1" flipV="1">
              <a:off x="8522023" y="3287457"/>
              <a:ext cx="750765" cy="92467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descr="2014_0716_TananaRiver_RiverFloodExtent.jpg">
            <a:extLst>
              <a:ext uri="{FF2B5EF4-FFF2-40B4-BE49-F238E27FC236}">
                <a16:creationId xmlns:a16="http://schemas.microsoft.com/office/drawing/2014/main" id="{F2E6123E-CAB7-491E-BAD1-C5801E1DF283}"/>
              </a:ext>
            </a:extLst>
          </p:cNvPr>
          <p:cNvPicPr>
            <a:picLocks noChangeAspect="1"/>
          </p:cNvPicPr>
          <p:nvPr/>
        </p:nvPicPr>
        <p:blipFill rotWithShape="1">
          <a:blip r:embed="rId8" cstate="print"/>
          <a:srcRect l="21978" r="49161" b="97176"/>
          <a:stretch/>
        </p:blipFill>
        <p:spPr>
          <a:xfrm>
            <a:off x="452733" y="2952678"/>
            <a:ext cx="3990380" cy="307288"/>
          </a:xfrm>
          <a:prstGeom prst="rect">
            <a:avLst/>
          </a:prstGeom>
        </p:spPr>
      </p:pic>
      <p:sp>
        <p:nvSpPr>
          <p:cNvPr id="44" name="Rectangle 43">
            <a:extLst>
              <a:ext uri="{FF2B5EF4-FFF2-40B4-BE49-F238E27FC236}">
                <a16:creationId xmlns:a16="http://schemas.microsoft.com/office/drawing/2014/main" id="{8227AE39-3DBC-415D-A0CF-2D5A7305042E}"/>
              </a:ext>
            </a:extLst>
          </p:cNvPr>
          <p:cNvSpPr/>
          <p:nvPr/>
        </p:nvSpPr>
        <p:spPr>
          <a:xfrm>
            <a:off x="3237797" y="4027974"/>
            <a:ext cx="1678453" cy="1200329"/>
          </a:xfrm>
          <a:prstGeom prst="rect">
            <a:avLst/>
          </a:prstGeom>
          <a:solidFill>
            <a:schemeClr val="bg1"/>
          </a:solidFill>
          <a:ln cap="rnd">
            <a:solidFill>
              <a:schemeClr val="tx1"/>
            </a:solidFill>
          </a:ln>
        </p:spPr>
        <p:txBody>
          <a:bodyPr wrap="square">
            <a:spAutoFit/>
          </a:bodyPr>
          <a:lstStyle/>
          <a:p>
            <a:pPr algn="ctr"/>
            <a:r>
              <a:rPr lang="en-US" b="1" i="1" dirty="0"/>
              <a:t>SNPP VIIRS Areal Flood Extent product on June, 2019</a:t>
            </a:r>
          </a:p>
        </p:txBody>
      </p:sp>
    </p:spTree>
    <p:extLst>
      <p:ext uri="{BB962C8B-B14F-4D97-AF65-F5344CB8AC3E}">
        <p14:creationId xmlns:p14="http://schemas.microsoft.com/office/powerpoint/2010/main" val="3039182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cover: street Clouds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5800" y="1005686"/>
            <a:ext cx="7282927" cy="5650792"/>
          </a:xfrm>
        </p:spPr>
      </p:pic>
      <p:sp>
        <p:nvSpPr>
          <p:cNvPr id="5" name="Rectangle 4">
            <a:extLst>
              <a:ext uri="{FF2B5EF4-FFF2-40B4-BE49-F238E27FC236}">
                <a16:creationId xmlns:a16="http://schemas.microsoft.com/office/drawing/2014/main" id="{4B8E4D35-6246-4257-BA1F-AF776BE6AA06}"/>
              </a:ext>
            </a:extLst>
          </p:cNvPr>
          <p:cNvSpPr/>
          <p:nvPr/>
        </p:nvSpPr>
        <p:spPr>
          <a:xfrm>
            <a:off x="3733800" y="6010147"/>
            <a:ext cx="5301727" cy="646331"/>
          </a:xfrm>
          <a:prstGeom prst="rect">
            <a:avLst/>
          </a:prstGeom>
          <a:solidFill>
            <a:schemeClr val="bg1"/>
          </a:solidFill>
          <a:ln cap="rnd">
            <a:solidFill>
              <a:schemeClr val="tx1"/>
            </a:solidFill>
          </a:ln>
        </p:spPr>
        <p:txBody>
          <a:bodyPr wrap="square">
            <a:spAutoFit/>
          </a:bodyPr>
          <a:lstStyle/>
          <a:p>
            <a:pPr algn="ctr"/>
            <a:r>
              <a:rPr lang="en-US" b="1" i="1" dirty="0"/>
              <a:t>SNPP-NOAA 20 [</a:t>
            </a:r>
            <a:r>
              <a:rPr lang="en-US" b="1" i="1" dirty="0" err="1"/>
              <a:t>SPoRT</a:t>
            </a:r>
            <a:r>
              <a:rPr lang="en-US" b="1" i="1" dirty="0"/>
              <a:t>] Nighttime Microphysics RGB on November 23, 2019 at 1656z</a:t>
            </a:r>
          </a:p>
        </p:txBody>
      </p:sp>
      <p:sp>
        <p:nvSpPr>
          <p:cNvPr id="6" name="TextBox 5">
            <a:extLst>
              <a:ext uri="{FF2B5EF4-FFF2-40B4-BE49-F238E27FC236}">
                <a16:creationId xmlns:a16="http://schemas.microsoft.com/office/drawing/2014/main" id="{6D057B56-F221-4F6A-80B2-C5FE99CF99BA}"/>
              </a:ext>
            </a:extLst>
          </p:cNvPr>
          <p:cNvSpPr txBox="1"/>
          <p:nvPr/>
        </p:nvSpPr>
        <p:spPr>
          <a:xfrm>
            <a:off x="1140311" y="4648200"/>
            <a:ext cx="2362200" cy="461665"/>
          </a:xfrm>
          <a:prstGeom prst="rect">
            <a:avLst/>
          </a:prstGeom>
          <a:noFill/>
        </p:spPr>
        <p:txBody>
          <a:bodyPr wrap="square" rtlCol="0">
            <a:spAutoFit/>
          </a:bodyPr>
          <a:lstStyle/>
          <a:p>
            <a:pPr algn="ctr"/>
            <a:r>
              <a:rPr lang="en-US" sz="2400" b="1" dirty="0">
                <a:solidFill>
                  <a:srgbClr val="FFFF00"/>
                </a:solidFill>
              </a:rPr>
              <a:t>Chukchi Sea</a:t>
            </a:r>
          </a:p>
        </p:txBody>
      </p:sp>
      <p:sp>
        <p:nvSpPr>
          <p:cNvPr id="7" name="TextBox 6">
            <a:extLst>
              <a:ext uri="{FF2B5EF4-FFF2-40B4-BE49-F238E27FC236}">
                <a16:creationId xmlns:a16="http://schemas.microsoft.com/office/drawing/2014/main" id="{60DF953C-29EE-4215-B394-99A8DE0A2671}"/>
              </a:ext>
            </a:extLst>
          </p:cNvPr>
          <p:cNvSpPr txBox="1"/>
          <p:nvPr/>
        </p:nvSpPr>
        <p:spPr>
          <a:xfrm>
            <a:off x="6153374" y="4275282"/>
            <a:ext cx="1695226" cy="646331"/>
          </a:xfrm>
          <a:prstGeom prst="rect">
            <a:avLst/>
          </a:prstGeom>
          <a:noFill/>
        </p:spPr>
        <p:txBody>
          <a:bodyPr wrap="square" rtlCol="0">
            <a:spAutoFit/>
          </a:bodyPr>
          <a:lstStyle/>
          <a:p>
            <a:pPr algn="ctr"/>
            <a:r>
              <a:rPr lang="en-US" b="1" dirty="0" err="1">
                <a:solidFill>
                  <a:srgbClr val="FFFF00"/>
                </a:solidFill>
              </a:rPr>
              <a:t>Utqiagvik</a:t>
            </a:r>
            <a:r>
              <a:rPr lang="en-US" b="1" dirty="0">
                <a:solidFill>
                  <a:srgbClr val="FFFF00"/>
                </a:solidFill>
              </a:rPr>
              <a:t> (Barrow)</a:t>
            </a:r>
          </a:p>
        </p:txBody>
      </p:sp>
    </p:spTree>
    <p:extLst>
      <p:ext uri="{BB962C8B-B14F-4D97-AF65-F5344CB8AC3E}">
        <p14:creationId xmlns:p14="http://schemas.microsoft.com/office/powerpoint/2010/main" val="2037660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this?</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730" t="23946"/>
          <a:stretch/>
        </p:blipFill>
        <p:spPr>
          <a:xfrm>
            <a:off x="1066800" y="1959429"/>
            <a:ext cx="6215099" cy="4352112"/>
          </a:xfrm>
        </p:spPr>
      </p:pic>
      <p:sp>
        <p:nvSpPr>
          <p:cNvPr id="6" name="Rectangle 5">
            <a:extLst>
              <a:ext uri="{FF2B5EF4-FFF2-40B4-BE49-F238E27FC236}">
                <a16:creationId xmlns:a16="http://schemas.microsoft.com/office/drawing/2014/main" id="{669E61EF-559D-43E6-B0C4-C05914540C09}"/>
              </a:ext>
            </a:extLst>
          </p:cNvPr>
          <p:cNvSpPr/>
          <p:nvPr/>
        </p:nvSpPr>
        <p:spPr>
          <a:xfrm>
            <a:off x="4839871" y="6192728"/>
            <a:ext cx="4234927" cy="646331"/>
          </a:xfrm>
          <a:prstGeom prst="rect">
            <a:avLst/>
          </a:prstGeom>
          <a:solidFill>
            <a:schemeClr val="bg1"/>
          </a:solidFill>
          <a:ln cap="rnd">
            <a:solidFill>
              <a:schemeClr val="tx1"/>
            </a:solidFill>
          </a:ln>
        </p:spPr>
        <p:txBody>
          <a:bodyPr wrap="square">
            <a:spAutoFit/>
          </a:bodyPr>
          <a:lstStyle/>
          <a:p>
            <a:pPr algn="ctr"/>
            <a:r>
              <a:rPr lang="en-US" b="1" i="1" dirty="0"/>
              <a:t>SNPP-NOAA 20 Natural Color RGB on November 23, 2019 at 2012z</a:t>
            </a:r>
          </a:p>
        </p:txBody>
      </p:sp>
      <p:sp>
        <p:nvSpPr>
          <p:cNvPr id="7" name="TextBox 6">
            <a:extLst>
              <a:ext uri="{FF2B5EF4-FFF2-40B4-BE49-F238E27FC236}">
                <a16:creationId xmlns:a16="http://schemas.microsoft.com/office/drawing/2014/main" id="{127ECD60-CC4F-4694-B9A1-574F86D84E9E}"/>
              </a:ext>
            </a:extLst>
          </p:cNvPr>
          <p:cNvSpPr txBox="1"/>
          <p:nvPr/>
        </p:nvSpPr>
        <p:spPr>
          <a:xfrm>
            <a:off x="4058750" y="3770016"/>
            <a:ext cx="2362200" cy="461665"/>
          </a:xfrm>
          <a:prstGeom prst="rect">
            <a:avLst/>
          </a:prstGeom>
          <a:noFill/>
        </p:spPr>
        <p:txBody>
          <a:bodyPr wrap="square" rtlCol="0">
            <a:spAutoFit/>
          </a:bodyPr>
          <a:lstStyle/>
          <a:p>
            <a:pPr algn="ctr"/>
            <a:r>
              <a:rPr lang="en-US" sz="2400" b="1" dirty="0"/>
              <a:t>Alaska Range</a:t>
            </a:r>
          </a:p>
        </p:txBody>
      </p:sp>
      <p:pic>
        <p:nvPicPr>
          <p:cNvPr id="9" name="Content Placeholder 3">
            <a:extLst>
              <a:ext uri="{FF2B5EF4-FFF2-40B4-BE49-F238E27FC236}">
                <a16:creationId xmlns:a16="http://schemas.microsoft.com/office/drawing/2014/main" id="{5BC3AF39-5741-438B-A9EA-C90794FFB43E}"/>
              </a:ext>
            </a:extLst>
          </p:cNvPr>
          <p:cNvPicPr>
            <a:picLocks noChangeAspect="1"/>
          </p:cNvPicPr>
          <p:nvPr/>
        </p:nvPicPr>
        <p:blipFill rotWithShape="1">
          <a:blip r:embed="rId4"/>
          <a:srcRect l="11801" t="58927" r="11173" b="15819"/>
          <a:stretch/>
        </p:blipFill>
        <p:spPr>
          <a:xfrm>
            <a:off x="114300" y="1034822"/>
            <a:ext cx="8915400" cy="1644234"/>
          </a:xfrm>
          <a:prstGeom prst="rect">
            <a:avLst/>
          </a:prstGeom>
        </p:spPr>
      </p:pic>
      <p:grpSp>
        <p:nvGrpSpPr>
          <p:cNvPr id="3" name="Group 2">
            <a:extLst>
              <a:ext uri="{FF2B5EF4-FFF2-40B4-BE49-F238E27FC236}">
                <a16:creationId xmlns:a16="http://schemas.microsoft.com/office/drawing/2014/main" id="{3969E2C2-FA90-4FF8-942B-85B91E3EB7AF}"/>
              </a:ext>
            </a:extLst>
          </p:cNvPr>
          <p:cNvGrpSpPr/>
          <p:nvPr/>
        </p:nvGrpSpPr>
        <p:grpSpPr>
          <a:xfrm>
            <a:off x="2362200" y="3429000"/>
            <a:ext cx="2743911" cy="1971123"/>
            <a:chOff x="2362200" y="3429000"/>
            <a:chExt cx="2743911" cy="1971123"/>
          </a:xfrm>
        </p:grpSpPr>
        <p:sp>
          <p:nvSpPr>
            <p:cNvPr id="8" name="Oval 7">
              <a:extLst>
                <a:ext uri="{FF2B5EF4-FFF2-40B4-BE49-F238E27FC236}">
                  <a16:creationId xmlns:a16="http://schemas.microsoft.com/office/drawing/2014/main" id="{8C5CAEE0-A8AD-49BA-84C1-521E31B345D3}"/>
                </a:ext>
              </a:extLst>
            </p:cNvPr>
            <p:cNvSpPr/>
            <p:nvPr/>
          </p:nvSpPr>
          <p:spPr>
            <a:xfrm>
              <a:off x="2702344" y="3429000"/>
              <a:ext cx="1447800" cy="1140125"/>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CE811B9-16C2-49AE-9965-75E8342EE86E}"/>
                </a:ext>
              </a:extLst>
            </p:cNvPr>
            <p:cNvSpPr txBox="1"/>
            <p:nvPr/>
          </p:nvSpPr>
          <p:spPr>
            <a:xfrm>
              <a:off x="2362200" y="4569126"/>
              <a:ext cx="2743911" cy="830997"/>
            </a:xfrm>
            <a:prstGeom prst="rect">
              <a:avLst/>
            </a:prstGeom>
            <a:noFill/>
          </p:spPr>
          <p:txBody>
            <a:bodyPr wrap="square" rtlCol="0">
              <a:spAutoFit/>
            </a:bodyPr>
            <a:lstStyle/>
            <a:p>
              <a:pPr algn="ctr"/>
              <a:r>
                <a:rPr lang="en-US" sz="2400" b="1" dirty="0"/>
                <a:t>Mountain Shadows: Denali 20, 308 ft</a:t>
              </a:r>
            </a:p>
          </p:txBody>
        </p:sp>
      </p:grpSp>
    </p:spTree>
    <p:extLst>
      <p:ext uri="{BB962C8B-B14F-4D97-AF65-F5344CB8AC3E}">
        <p14:creationId xmlns:p14="http://schemas.microsoft.com/office/powerpoint/2010/main" val="135349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914400"/>
          </a:xfrm>
        </p:spPr>
        <p:txBody>
          <a:bodyPr>
            <a:normAutofit/>
          </a:bodyPr>
          <a:lstStyle/>
          <a:p>
            <a:r>
              <a:rPr lang="en-US" dirty="0"/>
              <a:t>User Perspective</a:t>
            </a:r>
          </a:p>
        </p:txBody>
      </p:sp>
      <p:sp>
        <p:nvSpPr>
          <p:cNvPr id="4" name="Content Placeholder 2"/>
          <p:cNvSpPr>
            <a:spLocks noGrp="1"/>
          </p:cNvSpPr>
          <p:nvPr>
            <p:ph idx="1"/>
          </p:nvPr>
        </p:nvSpPr>
        <p:spPr>
          <a:xfrm>
            <a:off x="185350" y="838200"/>
            <a:ext cx="8806250" cy="5943600"/>
          </a:xfrm>
        </p:spPr>
        <p:txBody>
          <a:bodyPr>
            <a:noAutofit/>
          </a:bodyPr>
          <a:lstStyle/>
          <a:p>
            <a:r>
              <a:rPr lang="en-US" b="1" dirty="0"/>
              <a:t>Challenges</a:t>
            </a:r>
          </a:p>
          <a:p>
            <a:pPr lvl="1"/>
            <a:r>
              <a:rPr lang="en-US" sz="2000" b="1" dirty="0">
                <a:solidFill>
                  <a:srgbClr val="003366"/>
                </a:solidFill>
              </a:rPr>
              <a:t>A TON of Satellite training required. Very grateful for those visited office for training and AWIPS help guides!!!</a:t>
            </a:r>
          </a:p>
          <a:p>
            <a:pPr lvl="1"/>
            <a:r>
              <a:rPr lang="en-US" sz="2000" b="1" dirty="0">
                <a:solidFill>
                  <a:srgbClr val="003366"/>
                </a:solidFill>
              </a:rPr>
              <a:t>How to manage satellite imagery (data overload). Staff can get lost on the different types or new RGBs. Need to make decisions quickly and need satellite tools integrated and easy to understand. </a:t>
            </a:r>
            <a:endParaRPr lang="en-US" sz="1600" b="1" dirty="0">
              <a:solidFill>
                <a:srgbClr val="003366"/>
              </a:solidFill>
            </a:endParaRPr>
          </a:p>
          <a:p>
            <a:pPr lvl="1"/>
            <a:r>
              <a:rPr lang="en-US" sz="2000" b="1" dirty="0">
                <a:solidFill>
                  <a:srgbClr val="003366"/>
                </a:solidFill>
              </a:rPr>
              <a:t>NEED Direct Broadcast for Alaska due latency in products. </a:t>
            </a:r>
          </a:p>
          <a:p>
            <a:pPr lvl="1"/>
            <a:r>
              <a:rPr lang="en-US" sz="2000" b="1" dirty="0">
                <a:solidFill>
                  <a:srgbClr val="003366"/>
                </a:solidFill>
              </a:rPr>
              <a:t>NUCAPS hard to examine individual soundings over large area, need to utilize gridded NUCAPS data.</a:t>
            </a:r>
          </a:p>
          <a:p>
            <a:pPr lvl="1"/>
            <a:r>
              <a:rPr lang="en-US" sz="2000" b="1" dirty="0">
                <a:solidFill>
                  <a:srgbClr val="003366"/>
                </a:solidFill>
              </a:rPr>
              <a:t>AWIPS Thin Client issues with satellite (deployment or COOP situations)</a:t>
            </a:r>
          </a:p>
          <a:p>
            <a:r>
              <a:rPr lang="en-US" b="1" dirty="0"/>
              <a:t>Potential Development Ideas</a:t>
            </a:r>
          </a:p>
          <a:p>
            <a:pPr lvl="1"/>
            <a:r>
              <a:rPr lang="en-US" sz="2000" b="1" dirty="0">
                <a:solidFill>
                  <a:srgbClr val="003366"/>
                </a:solidFill>
              </a:rPr>
              <a:t>Blowing snow detection?</a:t>
            </a:r>
          </a:p>
          <a:p>
            <a:pPr lvl="1"/>
            <a:r>
              <a:rPr lang="en-US" sz="2000" b="1" dirty="0">
                <a:solidFill>
                  <a:srgbClr val="003366"/>
                </a:solidFill>
              </a:rPr>
              <a:t>Land changes, such as coastal erosion? With AK large coastline, can satellite detect coastal changes after flooding events for storm damage survey (or year to year)?</a:t>
            </a:r>
          </a:p>
          <a:p>
            <a:pPr lvl="1"/>
            <a:endParaRPr lang="en-US" sz="2000" b="1" dirty="0"/>
          </a:p>
        </p:txBody>
      </p:sp>
    </p:spTree>
    <p:extLst>
      <p:ext uri="{BB962C8B-B14F-4D97-AF65-F5344CB8AC3E}">
        <p14:creationId xmlns:p14="http://schemas.microsoft.com/office/powerpoint/2010/main" val="1265839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Cover: stratus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6645" y="990600"/>
            <a:ext cx="7548731" cy="5266557"/>
          </a:xfrm>
        </p:spPr>
      </p:pic>
      <p:sp>
        <p:nvSpPr>
          <p:cNvPr id="5" name="Rectangle 4">
            <a:extLst>
              <a:ext uri="{FF2B5EF4-FFF2-40B4-BE49-F238E27FC236}">
                <a16:creationId xmlns:a16="http://schemas.microsoft.com/office/drawing/2014/main" id="{18BEC726-18E4-4E17-81F7-AACAE56A1933}"/>
              </a:ext>
            </a:extLst>
          </p:cNvPr>
          <p:cNvSpPr/>
          <p:nvPr/>
        </p:nvSpPr>
        <p:spPr>
          <a:xfrm>
            <a:off x="3733800" y="6010147"/>
            <a:ext cx="5301727" cy="646331"/>
          </a:xfrm>
          <a:prstGeom prst="rect">
            <a:avLst/>
          </a:prstGeom>
          <a:solidFill>
            <a:schemeClr val="bg1"/>
          </a:solidFill>
          <a:ln cap="rnd">
            <a:solidFill>
              <a:schemeClr val="tx1"/>
            </a:solidFill>
          </a:ln>
        </p:spPr>
        <p:txBody>
          <a:bodyPr wrap="square">
            <a:spAutoFit/>
          </a:bodyPr>
          <a:lstStyle/>
          <a:p>
            <a:pPr algn="ctr"/>
            <a:r>
              <a:rPr lang="en-US" b="1" i="1" dirty="0"/>
              <a:t>SNPP-NOAA 20 [</a:t>
            </a:r>
            <a:r>
              <a:rPr lang="en-US" b="1" i="1" dirty="0" err="1"/>
              <a:t>SPoRT</a:t>
            </a:r>
            <a:r>
              <a:rPr lang="en-US" b="1" i="1" dirty="0"/>
              <a:t>] 24-hr Nighttime Microphysics RGB on January 17, 2019 at 1940z</a:t>
            </a:r>
          </a:p>
        </p:txBody>
      </p:sp>
    </p:spTree>
    <p:extLst>
      <p:ext uri="{BB962C8B-B14F-4D97-AF65-F5344CB8AC3E}">
        <p14:creationId xmlns:p14="http://schemas.microsoft.com/office/powerpoint/2010/main" val="3737434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1706-4AAC-4558-BE63-8DA7B51033C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6B423D4-22B1-445A-A79B-80464B696B7F}"/>
              </a:ext>
            </a:extLst>
          </p:cNvPr>
          <p:cNvPicPr>
            <a:picLocks noGrp="1" noChangeAspect="1"/>
          </p:cNvPicPr>
          <p:nvPr>
            <p:ph idx="1"/>
          </p:nvPr>
        </p:nvPicPr>
        <p:blipFill rotWithShape="1">
          <a:blip r:embed="rId2"/>
          <a:srcRect l="6437" t="20203" r="32006" b="17503"/>
          <a:stretch/>
        </p:blipFill>
        <p:spPr>
          <a:xfrm>
            <a:off x="457200" y="1447800"/>
            <a:ext cx="8433486" cy="4800600"/>
          </a:xfrm>
          <a:prstGeom prst="rect">
            <a:avLst/>
          </a:prstGeom>
        </p:spPr>
      </p:pic>
    </p:spTree>
    <p:extLst>
      <p:ext uri="{BB962C8B-B14F-4D97-AF65-F5344CB8AC3E}">
        <p14:creationId xmlns:p14="http://schemas.microsoft.com/office/powerpoint/2010/main" val="3923240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06" t="7570" r="2949" b="30104"/>
          <a:stretch/>
        </p:blipFill>
        <p:spPr>
          <a:xfrm>
            <a:off x="223915" y="909408"/>
            <a:ext cx="7548485" cy="429767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1" y="3424324"/>
            <a:ext cx="6616430" cy="3381190"/>
          </a:xfrm>
          <a:prstGeom prst="rect">
            <a:avLst/>
          </a:prstGeom>
        </p:spPr>
      </p:pic>
      <p:sp>
        <p:nvSpPr>
          <p:cNvPr id="2" name="Title 1"/>
          <p:cNvSpPr>
            <a:spLocks noGrp="1"/>
          </p:cNvSpPr>
          <p:nvPr>
            <p:ph type="title"/>
          </p:nvPr>
        </p:nvSpPr>
        <p:spPr>
          <a:xfrm>
            <a:off x="457200" y="0"/>
            <a:ext cx="8077200" cy="899622"/>
          </a:xfrm>
        </p:spPr>
        <p:txBody>
          <a:bodyPr/>
          <a:lstStyle/>
          <a:p>
            <a:r>
              <a:rPr lang="en-US" sz="4000" dirty="0"/>
              <a:t>Sea Ice</a:t>
            </a:r>
          </a:p>
        </p:txBody>
      </p:sp>
      <p:sp>
        <p:nvSpPr>
          <p:cNvPr id="6" name="Rectangle 5"/>
          <p:cNvSpPr/>
          <p:nvPr/>
        </p:nvSpPr>
        <p:spPr>
          <a:xfrm>
            <a:off x="2514601" y="3424989"/>
            <a:ext cx="6118787" cy="369332"/>
          </a:xfrm>
          <a:prstGeom prst="rect">
            <a:avLst/>
          </a:prstGeom>
          <a:solidFill>
            <a:schemeClr val="bg1"/>
          </a:solidFill>
          <a:ln cap="rnd">
            <a:solidFill>
              <a:schemeClr val="tx1"/>
            </a:solidFill>
          </a:ln>
        </p:spPr>
        <p:txBody>
          <a:bodyPr wrap="square">
            <a:spAutoFit/>
          </a:bodyPr>
          <a:lstStyle/>
          <a:p>
            <a:pPr algn="ctr"/>
            <a:r>
              <a:rPr lang="en-US" b="1" i="1" dirty="0"/>
              <a:t>SNPP VIIRS Natural Color RGB on June 22, 2016 at 1312z</a:t>
            </a:r>
          </a:p>
        </p:txBody>
      </p:sp>
      <p:sp>
        <p:nvSpPr>
          <p:cNvPr id="11" name="Rectangle 10"/>
          <p:cNvSpPr/>
          <p:nvPr/>
        </p:nvSpPr>
        <p:spPr>
          <a:xfrm>
            <a:off x="223915" y="974158"/>
            <a:ext cx="6629400" cy="369332"/>
          </a:xfrm>
          <a:prstGeom prst="rect">
            <a:avLst/>
          </a:prstGeom>
          <a:solidFill>
            <a:schemeClr val="bg1"/>
          </a:solidFill>
          <a:ln cap="rnd">
            <a:solidFill>
              <a:schemeClr val="tx1"/>
            </a:solidFill>
          </a:ln>
        </p:spPr>
        <p:txBody>
          <a:bodyPr wrap="square">
            <a:spAutoFit/>
          </a:bodyPr>
          <a:lstStyle/>
          <a:p>
            <a:pPr algn="ctr"/>
            <a:r>
              <a:rPr lang="en-US" b="1" i="1" dirty="0"/>
              <a:t>SNPP VIIRS </a:t>
            </a:r>
            <a:r>
              <a:rPr lang="en-US" b="1" i="1" dirty="0" err="1"/>
              <a:t>SnowCloud</a:t>
            </a:r>
            <a:r>
              <a:rPr lang="en-US" b="1" i="1" dirty="0"/>
              <a:t> RGB on April 10, 2017 at 2332z</a:t>
            </a:r>
          </a:p>
        </p:txBody>
      </p:sp>
    </p:spTree>
    <p:extLst>
      <p:ext uri="{BB962C8B-B14F-4D97-AF65-F5344CB8AC3E}">
        <p14:creationId xmlns:p14="http://schemas.microsoft.com/office/powerpoint/2010/main" val="710735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CE198B-9E4C-4E25-AFDC-13DF10678F1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786381"/>
            <a:ext cx="8077199" cy="6071619"/>
          </a:xfrm>
        </p:spPr>
      </p:pic>
      <p:sp>
        <p:nvSpPr>
          <p:cNvPr id="4" name="Title 3">
            <a:extLst>
              <a:ext uri="{FF2B5EF4-FFF2-40B4-BE49-F238E27FC236}">
                <a16:creationId xmlns:a16="http://schemas.microsoft.com/office/drawing/2014/main" id="{46DA0015-750A-42DB-963D-774B22D0BB73}"/>
              </a:ext>
            </a:extLst>
          </p:cNvPr>
          <p:cNvSpPr>
            <a:spLocks noGrp="1"/>
          </p:cNvSpPr>
          <p:nvPr>
            <p:ph type="title"/>
          </p:nvPr>
        </p:nvSpPr>
        <p:spPr/>
        <p:txBody>
          <a:bodyPr/>
          <a:lstStyle/>
          <a:p>
            <a:r>
              <a:rPr lang="en-US" dirty="0"/>
              <a:t>Sea Ice Movement</a:t>
            </a:r>
          </a:p>
        </p:txBody>
      </p:sp>
      <p:sp>
        <p:nvSpPr>
          <p:cNvPr id="6" name="Rectangle 5">
            <a:extLst>
              <a:ext uri="{FF2B5EF4-FFF2-40B4-BE49-F238E27FC236}">
                <a16:creationId xmlns:a16="http://schemas.microsoft.com/office/drawing/2014/main" id="{CA5BC9F0-9D5D-4B67-9650-EBA902B065D7}"/>
              </a:ext>
            </a:extLst>
          </p:cNvPr>
          <p:cNvSpPr/>
          <p:nvPr/>
        </p:nvSpPr>
        <p:spPr>
          <a:xfrm>
            <a:off x="0" y="6187288"/>
            <a:ext cx="4795590" cy="646331"/>
          </a:xfrm>
          <a:prstGeom prst="rect">
            <a:avLst/>
          </a:prstGeom>
          <a:solidFill>
            <a:schemeClr val="bg1"/>
          </a:solidFill>
          <a:ln cap="rnd">
            <a:solidFill>
              <a:schemeClr val="tx1"/>
            </a:solidFill>
          </a:ln>
        </p:spPr>
        <p:txBody>
          <a:bodyPr wrap="square">
            <a:spAutoFit/>
          </a:bodyPr>
          <a:lstStyle/>
          <a:p>
            <a:pPr algn="ctr"/>
            <a:r>
              <a:rPr lang="en-US" b="1" i="1" dirty="0"/>
              <a:t>JPSS Constant Contrast on April 12, 2018 from 1800z – 2300z</a:t>
            </a:r>
          </a:p>
        </p:txBody>
      </p:sp>
    </p:spTree>
    <p:extLst>
      <p:ext uri="{BB962C8B-B14F-4D97-AF65-F5344CB8AC3E}">
        <p14:creationId xmlns:p14="http://schemas.microsoft.com/office/powerpoint/2010/main" val="4043514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06C8B08-A390-44DE-9D27-6A082C9B240A}"/>
              </a:ext>
            </a:extLst>
          </p:cNvPr>
          <p:cNvPicPr>
            <a:picLocks noGrp="1" noChangeAspect="1"/>
          </p:cNvPicPr>
          <p:nvPr>
            <p:ph idx="1"/>
          </p:nvPr>
        </p:nvPicPr>
        <p:blipFill rotWithShape="1">
          <a:blip r:embed="rId2"/>
          <a:srcRect l="18748" t="21887" r="42423" b="20870"/>
          <a:stretch/>
        </p:blipFill>
        <p:spPr>
          <a:xfrm>
            <a:off x="990600" y="1027516"/>
            <a:ext cx="6858000" cy="5687122"/>
          </a:xfrm>
          <a:prstGeom prst="rect">
            <a:avLst/>
          </a:prstGeom>
        </p:spPr>
      </p:pic>
      <p:sp>
        <p:nvSpPr>
          <p:cNvPr id="5" name="Title 1">
            <a:extLst>
              <a:ext uri="{FF2B5EF4-FFF2-40B4-BE49-F238E27FC236}">
                <a16:creationId xmlns:a16="http://schemas.microsoft.com/office/drawing/2014/main" id="{A0E78530-CF09-4B63-9AA9-53FA82F976AD}"/>
              </a:ext>
            </a:extLst>
          </p:cNvPr>
          <p:cNvSpPr>
            <a:spLocks noGrp="1"/>
          </p:cNvSpPr>
          <p:nvPr>
            <p:ph type="title"/>
          </p:nvPr>
        </p:nvSpPr>
        <p:spPr>
          <a:xfrm>
            <a:off x="533400" y="341313"/>
            <a:ext cx="8077200" cy="146050"/>
          </a:xfrm>
        </p:spPr>
        <p:txBody>
          <a:bodyPr/>
          <a:lstStyle/>
          <a:p>
            <a:r>
              <a:rPr lang="en-US" dirty="0"/>
              <a:t>Social Media</a:t>
            </a:r>
          </a:p>
        </p:txBody>
      </p:sp>
    </p:spTree>
    <p:extLst>
      <p:ext uri="{BB962C8B-B14F-4D97-AF65-F5344CB8AC3E}">
        <p14:creationId xmlns:p14="http://schemas.microsoft.com/office/powerpoint/2010/main" val="4179094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4963561-790E-4A3D-B384-BEE00F8B2863}"/>
              </a:ext>
            </a:extLst>
          </p:cNvPr>
          <p:cNvPicPr>
            <a:picLocks noGrp="1" noChangeAspect="1"/>
          </p:cNvPicPr>
          <p:nvPr>
            <p:ph idx="1"/>
          </p:nvPr>
        </p:nvPicPr>
        <p:blipFill rotWithShape="1">
          <a:blip r:embed="rId2"/>
          <a:srcRect l="16854" t="21887" r="41476" b="20870"/>
          <a:stretch/>
        </p:blipFill>
        <p:spPr>
          <a:xfrm>
            <a:off x="609600" y="914400"/>
            <a:ext cx="7543800" cy="5829300"/>
          </a:xfrm>
          <a:prstGeom prst="rect">
            <a:avLst/>
          </a:prstGeom>
        </p:spPr>
      </p:pic>
      <p:sp>
        <p:nvSpPr>
          <p:cNvPr id="7" name="Title 1">
            <a:extLst>
              <a:ext uri="{FF2B5EF4-FFF2-40B4-BE49-F238E27FC236}">
                <a16:creationId xmlns:a16="http://schemas.microsoft.com/office/drawing/2014/main" id="{40F87376-6D06-49D7-BBEC-7F18A0615C8E}"/>
              </a:ext>
            </a:extLst>
          </p:cNvPr>
          <p:cNvSpPr>
            <a:spLocks noGrp="1"/>
          </p:cNvSpPr>
          <p:nvPr>
            <p:ph type="title"/>
          </p:nvPr>
        </p:nvSpPr>
        <p:spPr>
          <a:xfrm>
            <a:off x="533400" y="341313"/>
            <a:ext cx="8077200" cy="146050"/>
          </a:xfrm>
        </p:spPr>
        <p:txBody>
          <a:bodyPr/>
          <a:lstStyle/>
          <a:p>
            <a:r>
              <a:rPr lang="en-US" dirty="0"/>
              <a:t>Social Media</a:t>
            </a:r>
          </a:p>
        </p:txBody>
      </p:sp>
    </p:spTree>
    <p:extLst>
      <p:ext uri="{BB962C8B-B14F-4D97-AF65-F5344CB8AC3E}">
        <p14:creationId xmlns:p14="http://schemas.microsoft.com/office/powerpoint/2010/main" val="3030368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4C35-73BE-4556-B00A-D50E2659C830}"/>
              </a:ext>
            </a:extLst>
          </p:cNvPr>
          <p:cNvSpPr>
            <a:spLocks noGrp="1"/>
          </p:cNvSpPr>
          <p:nvPr>
            <p:ph type="title"/>
          </p:nvPr>
        </p:nvSpPr>
        <p:spPr/>
        <p:txBody>
          <a:bodyPr/>
          <a:lstStyle/>
          <a:p>
            <a:r>
              <a:rPr lang="en-US" dirty="0"/>
              <a:t>Social Media</a:t>
            </a:r>
          </a:p>
        </p:txBody>
      </p:sp>
      <p:pic>
        <p:nvPicPr>
          <p:cNvPr id="4" name="Content Placeholder 3">
            <a:extLst>
              <a:ext uri="{FF2B5EF4-FFF2-40B4-BE49-F238E27FC236}">
                <a16:creationId xmlns:a16="http://schemas.microsoft.com/office/drawing/2014/main" id="{945E6110-12B4-43E4-A84E-4BBCB58DE327}"/>
              </a:ext>
            </a:extLst>
          </p:cNvPr>
          <p:cNvPicPr>
            <a:picLocks noGrp="1" noChangeAspect="1"/>
          </p:cNvPicPr>
          <p:nvPr>
            <p:ph idx="1"/>
          </p:nvPr>
        </p:nvPicPr>
        <p:blipFill rotWithShape="1">
          <a:blip r:embed="rId2"/>
          <a:srcRect l="754" t="15152" r="26324" b="14135"/>
          <a:stretch/>
        </p:blipFill>
        <p:spPr>
          <a:xfrm>
            <a:off x="152400" y="990600"/>
            <a:ext cx="7264400" cy="3962400"/>
          </a:xfrm>
          <a:prstGeom prst="rect">
            <a:avLst/>
          </a:prstGeom>
        </p:spPr>
      </p:pic>
      <p:pic>
        <p:nvPicPr>
          <p:cNvPr id="5" name="Content Placeholder 3">
            <a:extLst>
              <a:ext uri="{FF2B5EF4-FFF2-40B4-BE49-F238E27FC236}">
                <a16:creationId xmlns:a16="http://schemas.microsoft.com/office/drawing/2014/main" id="{BDEC1F7F-7C03-4B86-A440-4742DF28E324}"/>
              </a:ext>
            </a:extLst>
          </p:cNvPr>
          <p:cNvPicPr>
            <a:picLocks noChangeAspect="1"/>
          </p:cNvPicPr>
          <p:nvPr/>
        </p:nvPicPr>
        <p:blipFill rotWithShape="1">
          <a:blip r:embed="rId2"/>
          <a:srcRect l="72922" t="15154" r="3402" b="57908"/>
          <a:stretch/>
        </p:blipFill>
        <p:spPr>
          <a:xfrm>
            <a:off x="5029199" y="3962400"/>
            <a:ext cx="4167191" cy="2667000"/>
          </a:xfrm>
          <a:prstGeom prst="rect">
            <a:avLst/>
          </a:prstGeom>
        </p:spPr>
      </p:pic>
    </p:spTree>
    <p:extLst>
      <p:ext uri="{BB962C8B-B14F-4D97-AF65-F5344CB8AC3E}">
        <p14:creationId xmlns:p14="http://schemas.microsoft.com/office/powerpoint/2010/main" val="3638452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7B2A-2E83-4D00-81BF-672917D37198}"/>
              </a:ext>
            </a:extLst>
          </p:cNvPr>
          <p:cNvSpPr>
            <a:spLocks noGrp="1"/>
          </p:cNvSpPr>
          <p:nvPr>
            <p:ph type="title"/>
          </p:nvPr>
        </p:nvSpPr>
        <p:spPr/>
        <p:txBody>
          <a:bodyPr/>
          <a:lstStyle/>
          <a:p>
            <a:r>
              <a:rPr lang="en-US" dirty="0"/>
              <a:t>International Best Practices</a:t>
            </a:r>
          </a:p>
        </p:txBody>
      </p:sp>
      <p:pic>
        <p:nvPicPr>
          <p:cNvPr id="5" name="image53.png">
            <a:extLst>
              <a:ext uri="{FF2B5EF4-FFF2-40B4-BE49-F238E27FC236}">
                <a16:creationId xmlns:a16="http://schemas.microsoft.com/office/drawing/2014/main" id="{C45F36E1-9264-45A8-9910-35F646A71540}"/>
              </a:ext>
            </a:extLst>
          </p:cNvPr>
          <p:cNvPicPr>
            <a:picLocks noChangeAspect="1"/>
          </p:cNvPicPr>
          <p:nvPr/>
        </p:nvPicPr>
        <p:blipFill rotWithShape="1">
          <a:blip r:embed="rId3"/>
          <a:srcRect l="9090" t="8889" r="7577" b="10000"/>
          <a:stretch/>
        </p:blipFill>
        <p:spPr>
          <a:xfrm>
            <a:off x="1701100" y="1152368"/>
            <a:ext cx="3548852" cy="4710294"/>
          </a:xfrm>
          <a:prstGeom prst="rect">
            <a:avLst/>
          </a:prstGeom>
          <a:ln w="12700">
            <a:miter lim="400000"/>
          </a:ln>
        </p:spPr>
      </p:pic>
      <p:sp>
        <p:nvSpPr>
          <p:cNvPr id="6" name="Shape 377">
            <a:extLst>
              <a:ext uri="{FF2B5EF4-FFF2-40B4-BE49-F238E27FC236}">
                <a16:creationId xmlns:a16="http://schemas.microsoft.com/office/drawing/2014/main" id="{EAC9F141-D734-4A19-B383-09C7EF260CB2}"/>
              </a:ext>
            </a:extLst>
          </p:cNvPr>
          <p:cNvSpPr/>
          <p:nvPr/>
        </p:nvSpPr>
        <p:spPr>
          <a:xfrm>
            <a:off x="4232718" y="4001596"/>
            <a:ext cx="838200" cy="838200"/>
          </a:xfrm>
          <a:prstGeom prst="rect">
            <a:avLst/>
          </a:prstGeom>
          <a:solidFill>
            <a:schemeClr val="accent1">
              <a:alpha val="45000"/>
            </a:schemeClr>
          </a:solidFill>
          <a:ln w="25400">
            <a:solidFill>
              <a:srgbClr val="000000"/>
            </a:solidFill>
          </a:ln>
        </p:spPr>
        <p:txBody>
          <a:bodyPr lIns="45719" rIns="45719" anchor="ctr"/>
          <a:lstStyle/>
          <a:p>
            <a:pPr algn="ctr">
              <a:defRPr>
                <a:solidFill>
                  <a:srgbClr val="FFFFFF"/>
                </a:solidFill>
              </a:defRPr>
            </a:pPr>
            <a:endParaRPr dirty="0"/>
          </a:p>
        </p:txBody>
      </p:sp>
      <p:sp>
        <p:nvSpPr>
          <p:cNvPr id="7" name="Shape 378">
            <a:extLst>
              <a:ext uri="{FF2B5EF4-FFF2-40B4-BE49-F238E27FC236}">
                <a16:creationId xmlns:a16="http://schemas.microsoft.com/office/drawing/2014/main" id="{08DC33DD-A1DE-475C-A6C3-3DA2A545ABBF}"/>
              </a:ext>
            </a:extLst>
          </p:cNvPr>
          <p:cNvSpPr/>
          <p:nvPr/>
        </p:nvSpPr>
        <p:spPr>
          <a:xfrm>
            <a:off x="3812499" y="3413828"/>
            <a:ext cx="432697" cy="603752"/>
          </a:xfrm>
          <a:prstGeom prst="line">
            <a:avLst/>
          </a:prstGeom>
          <a:ln w="15875">
            <a:solidFill>
              <a:srgbClr val="000000"/>
            </a:solidFill>
          </a:ln>
        </p:spPr>
        <p:txBody>
          <a:bodyPr lIns="45719" rIns="45719"/>
          <a:lstStyle/>
          <a:p>
            <a:endParaRPr dirty="0"/>
          </a:p>
        </p:txBody>
      </p:sp>
      <p:sp>
        <p:nvSpPr>
          <p:cNvPr id="8" name="Shape 379">
            <a:extLst>
              <a:ext uri="{FF2B5EF4-FFF2-40B4-BE49-F238E27FC236}">
                <a16:creationId xmlns:a16="http://schemas.microsoft.com/office/drawing/2014/main" id="{681A4321-9820-4405-9BAA-0E11AC46AD6F}"/>
              </a:ext>
            </a:extLst>
          </p:cNvPr>
          <p:cNvSpPr/>
          <p:nvPr/>
        </p:nvSpPr>
        <p:spPr>
          <a:xfrm flipH="1">
            <a:off x="3812499" y="4806855"/>
            <a:ext cx="435526" cy="333003"/>
          </a:xfrm>
          <a:prstGeom prst="line">
            <a:avLst/>
          </a:prstGeom>
          <a:ln w="15875">
            <a:solidFill>
              <a:srgbClr val="000000"/>
            </a:solidFill>
          </a:ln>
        </p:spPr>
        <p:txBody>
          <a:bodyPr lIns="45719" rIns="45719"/>
          <a:lstStyle/>
          <a:p>
            <a:endParaRPr dirty="0"/>
          </a:p>
        </p:txBody>
      </p:sp>
      <p:sp>
        <p:nvSpPr>
          <p:cNvPr id="9" name="Shape 376">
            <a:extLst>
              <a:ext uri="{FF2B5EF4-FFF2-40B4-BE49-F238E27FC236}">
                <a16:creationId xmlns:a16="http://schemas.microsoft.com/office/drawing/2014/main" id="{9CCB06E8-5DAC-4837-803B-D3DEB13B5F3A}"/>
              </a:ext>
            </a:extLst>
          </p:cNvPr>
          <p:cNvSpPr/>
          <p:nvPr/>
        </p:nvSpPr>
        <p:spPr>
          <a:xfrm>
            <a:off x="4242220" y="4955192"/>
            <a:ext cx="963640"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b="1"/>
            </a:lvl1pPr>
          </a:lstStyle>
          <a:p>
            <a:r>
              <a:rPr lang="en-US" dirty="0"/>
              <a:t>Yakutsk</a:t>
            </a:r>
            <a:endParaRPr dirty="0"/>
          </a:p>
        </p:txBody>
      </p:sp>
      <p:pic>
        <p:nvPicPr>
          <p:cNvPr id="11" name="image43.png">
            <a:extLst>
              <a:ext uri="{FF2B5EF4-FFF2-40B4-BE49-F238E27FC236}">
                <a16:creationId xmlns:a16="http://schemas.microsoft.com/office/drawing/2014/main" id="{C836D45B-0DB5-45D5-A0F5-CEB126A4D8E6}"/>
              </a:ext>
            </a:extLst>
          </p:cNvPr>
          <p:cNvPicPr>
            <a:picLocks noChangeAspect="1"/>
          </p:cNvPicPr>
          <p:nvPr/>
        </p:nvPicPr>
        <p:blipFill>
          <a:blip r:embed="rId4"/>
          <a:stretch>
            <a:fillRect/>
          </a:stretch>
        </p:blipFill>
        <p:spPr>
          <a:xfrm>
            <a:off x="3403946" y="1205382"/>
            <a:ext cx="1828800" cy="914400"/>
          </a:xfrm>
          <a:prstGeom prst="rect">
            <a:avLst/>
          </a:prstGeom>
          <a:ln w="12700">
            <a:miter lim="400000"/>
          </a:ln>
        </p:spPr>
      </p:pic>
      <p:sp>
        <p:nvSpPr>
          <p:cNvPr id="12" name="Rectangle 11">
            <a:extLst>
              <a:ext uri="{FF2B5EF4-FFF2-40B4-BE49-F238E27FC236}">
                <a16:creationId xmlns:a16="http://schemas.microsoft.com/office/drawing/2014/main" id="{B3A73476-2144-4180-8557-29703CDDC46E}"/>
              </a:ext>
            </a:extLst>
          </p:cNvPr>
          <p:cNvSpPr/>
          <p:nvPr/>
        </p:nvSpPr>
        <p:spPr>
          <a:xfrm>
            <a:off x="1204144" y="5695148"/>
            <a:ext cx="3659673" cy="646331"/>
          </a:xfrm>
          <a:prstGeom prst="rect">
            <a:avLst/>
          </a:prstGeom>
          <a:solidFill>
            <a:schemeClr val="bg1"/>
          </a:solidFill>
          <a:ln cap="rnd">
            <a:solidFill>
              <a:schemeClr val="tx1"/>
            </a:solidFill>
          </a:ln>
        </p:spPr>
        <p:txBody>
          <a:bodyPr wrap="square">
            <a:spAutoFit/>
          </a:bodyPr>
          <a:lstStyle/>
          <a:p>
            <a:pPr algn="ctr"/>
            <a:r>
              <a:rPr lang="en-US" b="1" i="1" dirty="0"/>
              <a:t>SNPP VIIRS Areal Flood Extent Product at 0134Z on May 17, 2013</a:t>
            </a:r>
          </a:p>
        </p:txBody>
      </p:sp>
      <p:grpSp>
        <p:nvGrpSpPr>
          <p:cNvPr id="13" name="Group 12">
            <a:extLst>
              <a:ext uri="{FF2B5EF4-FFF2-40B4-BE49-F238E27FC236}">
                <a16:creationId xmlns:a16="http://schemas.microsoft.com/office/drawing/2014/main" id="{9E909C76-DFF1-4281-87FB-A2C30F61DDF7}"/>
              </a:ext>
            </a:extLst>
          </p:cNvPr>
          <p:cNvGrpSpPr/>
          <p:nvPr/>
        </p:nvGrpSpPr>
        <p:grpSpPr>
          <a:xfrm>
            <a:off x="1752912" y="3318576"/>
            <a:ext cx="2062415" cy="1934270"/>
            <a:chOff x="685800" y="2362200"/>
            <a:chExt cx="2819400" cy="2895600"/>
          </a:xfrm>
        </p:grpSpPr>
        <p:pic>
          <p:nvPicPr>
            <p:cNvPr id="14" name="image54.png">
              <a:extLst>
                <a:ext uri="{FF2B5EF4-FFF2-40B4-BE49-F238E27FC236}">
                  <a16:creationId xmlns:a16="http://schemas.microsoft.com/office/drawing/2014/main" id="{18BF5D28-6D25-4A47-A603-FE42618326BC}"/>
                </a:ext>
              </a:extLst>
            </p:cNvPr>
            <p:cNvPicPr>
              <a:picLocks noChangeAspect="1"/>
            </p:cNvPicPr>
            <p:nvPr/>
          </p:nvPicPr>
          <p:blipFill rotWithShape="1">
            <a:blip r:embed="rId5"/>
            <a:srcRect l="17384" t="17314" r="22528" b="12775"/>
            <a:stretch/>
          </p:blipFill>
          <p:spPr>
            <a:xfrm>
              <a:off x="685800" y="2362200"/>
              <a:ext cx="2819400" cy="2895600"/>
            </a:xfrm>
            <a:prstGeom prst="rect">
              <a:avLst/>
            </a:prstGeom>
            <a:ln w="22225">
              <a:solidFill>
                <a:srgbClr val="0F253F"/>
              </a:solidFill>
            </a:ln>
            <a:effectLst>
              <a:outerShdw blurRad="190500" dist="38100" dir="2700000" rotWithShape="0">
                <a:srgbClr val="000000">
                  <a:alpha val="40000"/>
                </a:srgbClr>
              </a:outerShdw>
            </a:effectLst>
          </p:spPr>
        </p:pic>
        <p:sp>
          <p:nvSpPr>
            <p:cNvPr id="15" name="Shape 375">
              <a:extLst>
                <a:ext uri="{FF2B5EF4-FFF2-40B4-BE49-F238E27FC236}">
                  <a16:creationId xmlns:a16="http://schemas.microsoft.com/office/drawing/2014/main" id="{AF0C7694-2053-43B6-8437-FCE72FC1025D}"/>
                </a:ext>
              </a:extLst>
            </p:cNvPr>
            <p:cNvSpPr/>
            <p:nvPr/>
          </p:nvSpPr>
          <p:spPr>
            <a:xfrm flipV="1">
              <a:off x="1981200" y="3546078"/>
              <a:ext cx="76200" cy="45721"/>
            </a:xfrm>
            <a:prstGeom prst="ellipse">
              <a:avLst/>
            </a:prstGeom>
            <a:solidFill>
              <a:srgbClr val="000000"/>
            </a:solidFill>
            <a:ln w="25400">
              <a:solidFill>
                <a:srgbClr val="000000"/>
              </a:solidFill>
            </a:ln>
          </p:spPr>
          <p:txBody>
            <a:bodyPr lIns="45719" rIns="45719" anchor="ctr"/>
            <a:lstStyle/>
            <a:p>
              <a:pPr algn="ctr">
                <a:defRPr>
                  <a:solidFill>
                    <a:srgbClr val="FFFFFF"/>
                  </a:solidFill>
                </a:defRPr>
              </a:pPr>
              <a:endParaRPr dirty="0"/>
            </a:p>
          </p:txBody>
        </p:sp>
        <p:sp>
          <p:nvSpPr>
            <p:cNvPr id="16" name="Shape 376">
              <a:extLst>
                <a:ext uri="{FF2B5EF4-FFF2-40B4-BE49-F238E27FC236}">
                  <a16:creationId xmlns:a16="http://schemas.microsoft.com/office/drawing/2014/main" id="{4247056D-2DD7-4EDA-9E61-3B87366C0EF1}"/>
                </a:ext>
              </a:extLst>
            </p:cNvPr>
            <p:cNvSpPr/>
            <p:nvPr/>
          </p:nvSpPr>
          <p:spPr>
            <a:xfrm>
              <a:off x="1106839" y="3361412"/>
              <a:ext cx="825096" cy="6463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b="1"/>
              </a:lvl1pPr>
            </a:lstStyle>
            <a:p>
              <a:pPr algn="ctr"/>
              <a:r>
                <a:rPr dirty="0"/>
                <a:t>Edeytsy</a:t>
              </a:r>
              <a:endParaRPr lang="en-US" dirty="0"/>
            </a:p>
            <a:p>
              <a:pPr algn="ctr"/>
              <a:r>
                <a:rPr lang="en-US" dirty="0"/>
                <a:t>Village</a:t>
              </a:r>
              <a:endParaRPr dirty="0"/>
            </a:p>
          </p:txBody>
        </p:sp>
        <p:sp>
          <p:nvSpPr>
            <p:cNvPr id="17" name="TextBox 16">
              <a:extLst>
                <a:ext uri="{FF2B5EF4-FFF2-40B4-BE49-F238E27FC236}">
                  <a16:creationId xmlns:a16="http://schemas.microsoft.com/office/drawing/2014/main" id="{5672FD2E-D67D-417B-AC84-3A2D4E270F27}"/>
                </a:ext>
              </a:extLst>
            </p:cNvPr>
            <p:cNvSpPr txBox="1"/>
            <p:nvPr/>
          </p:nvSpPr>
          <p:spPr>
            <a:xfrm>
              <a:off x="2128977" y="3009665"/>
              <a:ext cx="877163" cy="369332"/>
            </a:xfrm>
            <a:prstGeom prst="rect">
              <a:avLst/>
            </a:prstGeom>
            <a:noFill/>
          </p:spPr>
          <p:txBody>
            <a:bodyPr wrap="none" rtlCol="0">
              <a:spAutoFit/>
            </a:bodyPr>
            <a:lstStyle/>
            <a:p>
              <a:r>
                <a:rPr lang="en-US" dirty="0"/>
                <a:t>Ice Jam</a:t>
              </a:r>
            </a:p>
          </p:txBody>
        </p:sp>
      </p:grpSp>
      <p:pic>
        <p:nvPicPr>
          <p:cNvPr id="18" name="Picture 4" descr="D:\Дьиэлэр\центральный\Тэрилтэлэр\Участковая больница\больница\DSC00782.JPG">
            <a:extLst>
              <a:ext uri="{FF2B5EF4-FFF2-40B4-BE49-F238E27FC236}">
                <a16:creationId xmlns:a16="http://schemas.microsoft.com/office/drawing/2014/main" id="{469C8592-2964-4B3F-A204-AB5ED3D3E1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937" y="982990"/>
            <a:ext cx="2062415" cy="1550310"/>
          </a:xfrm>
          <a:prstGeom prst="rect">
            <a:avLst/>
          </a:prstGeom>
          <a:noFill/>
          <a:ln>
            <a:noFill/>
          </a:ln>
          <a:effectLst>
            <a:outerShdw blurRad="1016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38BD542D-DF2D-4E1C-A3A9-E285B9453089}"/>
              </a:ext>
            </a:extLst>
          </p:cNvPr>
          <p:cNvSpPr txBox="1"/>
          <p:nvPr/>
        </p:nvSpPr>
        <p:spPr>
          <a:xfrm>
            <a:off x="451" y="6438863"/>
            <a:ext cx="5486400" cy="369332"/>
          </a:xfrm>
          <a:prstGeom prst="rect">
            <a:avLst/>
          </a:prstGeom>
          <a:noFill/>
        </p:spPr>
        <p:txBody>
          <a:bodyPr wrap="square" rtlCol="0">
            <a:spAutoFit/>
          </a:bodyPr>
          <a:lstStyle/>
          <a:p>
            <a:r>
              <a:rPr lang="en-US" b="1" i="1" dirty="0"/>
              <a:t>Photos courtesy Namsky District, Yakutia, Russia</a:t>
            </a:r>
          </a:p>
        </p:txBody>
      </p:sp>
      <p:sp>
        <p:nvSpPr>
          <p:cNvPr id="20" name="Shape 380">
            <a:extLst>
              <a:ext uri="{FF2B5EF4-FFF2-40B4-BE49-F238E27FC236}">
                <a16:creationId xmlns:a16="http://schemas.microsoft.com/office/drawing/2014/main" id="{D11C2799-D64A-4BF2-AD9C-8BCCB6E7406B}"/>
              </a:ext>
            </a:extLst>
          </p:cNvPr>
          <p:cNvSpPr/>
          <p:nvPr/>
        </p:nvSpPr>
        <p:spPr>
          <a:xfrm>
            <a:off x="1" y="2971799"/>
            <a:ext cx="1752911" cy="273921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2700"/>
            </a:pPr>
            <a:r>
              <a:rPr lang="en-US" dirty="0"/>
              <a:t>Yakutia, Russia</a:t>
            </a:r>
          </a:p>
          <a:p>
            <a:pPr algn="ctr">
              <a:defRPr sz="2700"/>
            </a:pPr>
            <a:r>
              <a:rPr lang="en-US" dirty="0"/>
              <a:t>May 2013</a:t>
            </a:r>
          </a:p>
          <a:p>
            <a:pPr algn="ctr">
              <a:defRPr sz="2700"/>
            </a:pPr>
            <a:endParaRPr lang="en-US" dirty="0"/>
          </a:p>
          <a:p>
            <a:pPr algn="ctr">
              <a:defRPr sz="2700"/>
            </a:pPr>
            <a:r>
              <a:rPr lang="en-US" sz="1600" b="1" dirty="0"/>
              <a:t>US Department funded Peer to Peer Program – WCM participated </a:t>
            </a:r>
            <a:endParaRPr sz="1600" dirty="0"/>
          </a:p>
        </p:txBody>
      </p:sp>
      <p:sp>
        <p:nvSpPr>
          <p:cNvPr id="21" name="Shape 380">
            <a:extLst>
              <a:ext uri="{FF2B5EF4-FFF2-40B4-BE49-F238E27FC236}">
                <a16:creationId xmlns:a16="http://schemas.microsoft.com/office/drawing/2014/main" id="{325EC91F-E864-4CAE-90C8-BF67FF92BBCC}"/>
              </a:ext>
            </a:extLst>
          </p:cNvPr>
          <p:cNvSpPr/>
          <p:nvPr/>
        </p:nvSpPr>
        <p:spPr>
          <a:xfrm>
            <a:off x="5445643" y="3921712"/>
            <a:ext cx="3656698" cy="273921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2700"/>
            </a:pPr>
            <a:r>
              <a:rPr lang="en-US" dirty="0"/>
              <a:t>Finnish Meteorological Institute (FMI) Forecaster Exchange Program</a:t>
            </a:r>
          </a:p>
          <a:p>
            <a:pPr algn="ctr">
              <a:defRPr sz="2700"/>
            </a:pPr>
            <a:r>
              <a:rPr lang="en-US" dirty="0"/>
              <a:t>January 2020</a:t>
            </a:r>
          </a:p>
          <a:p>
            <a:pPr algn="ctr">
              <a:defRPr sz="2700"/>
            </a:pPr>
            <a:endParaRPr lang="en-US" sz="1600" dirty="0"/>
          </a:p>
          <a:p>
            <a:pPr algn="ctr">
              <a:defRPr sz="2700"/>
            </a:pPr>
            <a:r>
              <a:rPr lang="en-US" sz="1600" b="1" dirty="0"/>
              <a:t>Lead Forecaster from WFO Fairbanks visited and shared best practices with Finland (Suomi)</a:t>
            </a:r>
            <a:endParaRPr sz="1600" dirty="0"/>
          </a:p>
        </p:txBody>
      </p:sp>
      <p:pic>
        <p:nvPicPr>
          <p:cNvPr id="23" name="Picture 22">
            <a:extLst>
              <a:ext uri="{FF2B5EF4-FFF2-40B4-BE49-F238E27FC236}">
                <a16:creationId xmlns:a16="http://schemas.microsoft.com/office/drawing/2014/main" id="{8DA48F7D-85EA-45FF-A124-6782942B8E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16" t="15107" r="-2084" b="30375"/>
          <a:stretch/>
        </p:blipFill>
        <p:spPr>
          <a:xfrm>
            <a:off x="5428845" y="1447799"/>
            <a:ext cx="3655750" cy="2059715"/>
          </a:xfrm>
          <a:prstGeom prst="rect">
            <a:avLst/>
          </a:prstGeom>
        </p:spPr>
      </p:pic>
      <p:sp>
        <p:nvSpPr>
          <p:cNvPr id="24" name="Oval 23">
            <a:extLst>
              <a:ext uri="{FF2B5EF4-FFF2-40B4-BE49-F238E27FC236}">
                <a16:creationId xmlns:a16="http://schemas.microsoft.com/office/drawing/2014/main" id="{DCFBF7BC-B2A3-487B-8A77-D30720C2710F}"/>
              </a:ext>
            </a:extLst>
          </p:cNvPr>
          <p:cNvSpPr/>
          <p:nvPr/>
        </p:nvSpPr>
        <p:spPr>
          <a:xfrm>
            <a:off x="7221999" y="1455172"/>
            <a:ext cx="1236201" cy="1078127"/>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B5C200-51E8-4FFF-B23F-8357751A401D}"/>
              </a:ext>
            </a:extLst>
          </p:cNvPr>
          <p:cNvSpPr/>
          <p:nvPr/>
        </p:nvSpPr>
        <p:spPr>
          <a:xfrm>
            <a:off x="5891555" y="2651074"/>
            <a:ext cx="2660888" cy="369332"/>
          </a:xfrm>
          <a:prstGeom prst="rect">
            <a:avLst/>
          </a:prstGeom>
          <a:solidFill>
            <a:schemeClr val="bg1"/>
          </a:solidFill>
          <a:ln cap="rnd">
            <a:solidFill>
              <a:schemeClr val="tx1"/>
            </a:solidFill>
          </a:ln>
        </p:spPr>
        <p:txBody>
          <a:bodyPr wrap="square">
            <a:spAutoFit/>
          </a:bodyPr>
          <a:lstStyle/>
          <a:p>
            <a:pPr algn="ctr"/>
            <a:r>
              <a:rPr lang="en-US" b="1" i="1" dirty="0"/>
              <a:t>Nighttime Microphysics</a:t>
            </a:r>
          </a:p>
        </p:txBody>
      </p:sp>
    </p:spTree>
    <p:extLst>
      <p:ext uri="{BB962C8B-B14F-4D97-AF65-F5344CB8AC3E}">
        <p14:creationId xmlns:p14="http://schemas.microsoft.com/office/powerpoint/2010/main" val="2023120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Weather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860" y="1013618"/>
            <a:ext cx="7785330" cy="4830763"/>
          </a:xfrm>
        </p:spPr>
      </p:pic>
      <p:sp>
        <p:nvSpPr>
          <p:cNvPr id="5" name="Rectangle 4">
            <a:extLst>
              <a:ext uri="{FF2B5EF4-FFF2-40B4-BE49-F238E27FC236}">
                <a16:creationId xmlns:a16="http://schemas.microsoft.com/office/drawing/2014/main" id="{C45A2BBD-28E3-4E9B-9A54-F632D75AF65A}"/>
              </a:ext>
            </a:extLst>
          </p:cNvPr>
          <p:cNvSpPr/>
          <p:nvPr/>
        </p:nvSpPr>
        <p:spPr>
          <a:xfrm>
            <a:off x="4724400" y="5791200"/>
            <a:ext cx="4226740" cy="923330"/>
          </a:xfrm>
          <a:prstGeom prst="rect">
            <a:avLst/>
          </a:prstGeom>
          <a:solidFill>
            <a:schemeClr val="bg1"/>
          </a:solidFill>
          <a:ln cap="rnd">
            <a:solidFill>
              <a:schemeClr val="tx1"/>
            </a:solidFill>
          </a:ln>
        </p:spPr>
        <p:txBody>
          <a:bodyPr wrap="square">
            <a:spAutoFit/>
          </a:bodyPr>
          <a:lstStyle/>
          <a:p>
            <a:pPr algn="ctr"/>
            <a:r>
              <a:rPr lang="en-US" b="1" i="1" dirty="0"/>
              <a:t>GOES 17 Day Cloud Phase Distinction RGB </a:t>
            </a:r>
          </a:p>
          <a:p>
            <a:pPr algn="ctr"/>
            <a:r>
              <a:rPr lang="en-US" b="1" i="1" dirty="0"/>
              <a:t>on June 30, 2019 at 0120z </a:t>
            </a:r>
          </a:p>
          <a:p>
            <a:pPr algn="ctr"/>
            <a:r>
              <a:rPr lang="en-US" b="1" i="1" dirty="0"/>
              <a:t>at 0105z-0120z </a:t>
            </a:r>
            <a:r>
              <a:rPr lang="en-US" b="1" i="1" dirty="0" err="1"/>
              <a:t>timelapse</a:t>
            </a:r>
            <a:endParaRPr lang="en-US" b="1" i="1" dirty="0"/>
          </a:p>
        </p:txBody>
      </p:sp>
    </p:spTree>
    <p:extLst>
      <p:ext uri="{BB962C8B-B14F-4D97-AF65-F5344CB8AC3E}">
        <p14:creationId xmlns:p14="http://schemas.microsoft.com/office/powerpoint/2010/main" val="467824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8EB2-5833-4F87-89CC-569563C4495D}"/>
              </a:ext>
            </a:extLst>
          </p:cNvPr>
          <p:cNvSpPr>
            <a:spLocks noGrp="1"/>
          </p:cNvSpPr>
          <p:nvPr>
            <p:ph type="title"/>
          </p:nvPr>
        </p:nvSpPr>
        <p:spPr/>
        <p:txBody>
          <a:bodyPr/>
          <a:lstStyle/>
          <a:p>
            <a:r>
              <a:rPr lang="en-US" dirty="0"/>
              <a:t>Fire Weather</a:t>
            </a:r>
          </a:p>
        </p:txBody>
      </p:sp>
      <p:sp>
        <p:nvSpPr>
          <p:cNvPr id="7" name="Rectangle 6">
            <a:extLst>
              <a:ext uri="{FF2B5EF4-FFF2-40B4-BE49-F238E27FC236}">
                <a16:creationId xmlns:a16="http://schemas.microsoft.com/office/drawing/2014/main" id="{9F817789-7240-4F35-81D6-10A62DD33472}"/>
              </a:ext>
            </a:extLst>
          </p:cNvPr>
          <p:cNvSpPr/>
          <p:nvPr/>
        </p:nvSpPr>
        <p:spPr>
          <a:xfrm>
            <a:off x="5029200" y="5471485"/>
            <a:ext cx="3845740" cy="923330"/>
          </a:xfrm>
          <a:prstGeom prst="rect">
            <a:avLst/>
          </a:prstGeom>
          <a:solidFill>
            <a:schemeClr val="bg1"/>
          </a:solidFill>
          <a:ln cap="rnd">
            <a:solidFill>
              <a:schemeClr val="tx1"/>
            </a:solidFill>
          </a:ln>
        </p:spPr>
        <p:txBody>
          <a:bodyPr wrap="square">
            <a:spAutoFit/>
          </a:bodyPr>
          <a:lstStyle/>
          <a:p>
            <a:pPr algn="ctr"/>
            <a:r>
              <a:rPr lang="en-US" b="1" i="1" dirty="0"/>
              <a:t>GOES 17 Fire Temperature RGB  (3.9um, 2.25um, 1.61um) on May 1, 2019 at 2120z</a:t>
            </a:r>
          </a:p>
        </p:txBody>
      </p:sp>
      <p:sp>
        <p:nvSpPr>
          <p:cNvPr id="8" name="Oval 7">
            <a:extLst>
              <a:ext uri="{FF2B5EF4-FFF2-40B4-BE49-F238E27FC236}">
                <a16:creationId xmlns:a16="http://schemas.microsoft.com/office/drawing/2014/main" id="{534B738A-4DB6-467B-AF43-4BC4C47065CC}"/>
              </a:ext>
            </a:extLst>
          </p:cNvPr>
          <p:cNvSpPr/>
          <p:nvPr/>
        </p:nvSpPr>
        <p:spPr>
          <a:xfrm>
            <a:off x="6392081" y="3360416"/>
            <a:ext cx="1312838" cy="1131658"/>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26FE25-06D2-4686-A24E-A9FCFFB4671F}"/>
              </a:ext>
            </a:extLst>
          </p:cNvPr>
          <p:cNvPicPr>
            <a:picLocks noChangeAspect="1"/>
          </p:cNvPicPr>
          <p:nvPr/>
        </p:nvPicPr>
        <p:blipFill rotWithShape="1">
          <a:blip r:embed="rId3">
            <a:extLst>
              <a:ext uri="{28A0092B-C50C-407E-A947-70E740481C1C}">
                <a14:useLocalDpi xmlns:a14="http://schemas.microsoft.com/office/drawing/2010/main" val="0"/>
              </a:ext>
            </a:extLst>
          </a:blip>
          <a:srcRect l="53334" t="15709" r="4609" b="11411"/>
          <a:stretch/>
        </p:blipFill>
        <p:spPr>
          <a:xfrm>
            <a:off x="228600" y="978891"/>
            <a:ext cx="4343400" cy="4225779"/>
          </a:xfrm>
          <a:prstGeom prst="rect">
            <a:avLst/>
          </a:prstGeom>
        </p:spPr>
      </p:pic>
      <p:pic>
        <p:nvPicPr>
          <p:cNvPr id="14" name="Picture 13">
            <a:extLst>
              <a:ext uri="{FF2B5EF4-FFF2-40B4-BE49-F238E27FC236}">
                <a16:creationId xmlns:a16="http://schemas.microsoft.com/office/drawing/2014/main" id="{3D5874AF-7ABC-4F40-9292-B4CEA24C7BBB}"/>
              </a:ext>
            </a:extLst>
          </p:cNvPr>
          <p:cNvPicPr>
            <a:picLocks noChangeAspect="1"/>
          </p:cNvPicPr>
          <p:nvPr/>
        </p:nvPicPr>
        <p:blipFill rotWithShape="1">
          <a:blip r:embed="rId4">
            <a:extLst>
              <a:ext uri="{28A0092B-C50C-407E-A947-70E740481C1C}">
                <a14:useLocalDpi xmlns:a14="http://schemas.microsoft.com/office/drawing/2010/main" val="0"/>
              </a:ext>
            </a:extLst>
          </a:blip>
          <a:srcRect l="32893" t="10271" r="41261" b="38396"/>
          <a:stretch/>
        </p:blipFill>
        <p:spPr>
          <a:xfrm>
            <a:off x="4772355" y="978891"/>
            <a:ext cx="4199015" cy="4202709"/>
          </a:xfrm>
          <a:prstGeom prst="rect">
            <a:avLst/>
          </a:prstGeom>
        </p:spPr>
      </p:pic>
      <p:sp>
        <p:nvSpPr>
          <p:cNvPr id="15" name="Oval 14">
            <a:extLst>
              <a:ext uri="{FF2B5EF4-FFF2-40B4-BE49-F238E27FC236}">
                <a16:creationId xmlns:a16="http://schemas.microsoft.com/office/drawing/2014/main" id="{A3B74809-1735-4BAC-AE5D-59B15D0A4D52}"/>
              </a:ext>
            </a:extLst>
          </p:cNvPr>
          <p:cNvSpPr/>
          <p:nvPr/>
        </p:nvSpPr>
        <p:spPr>
          <a:xfrm>
            <a:off x="228600" y="980402"/>
            <a:ext cx="1073159" cy="838200"/>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FE04923-AB13-44E6-B57F-78E3FDB1EE61}"/>
              </a:ext>
            </a:extLst>
          </p:cNvPr>
          <p:cNvSpPr/>
          <p:nvPr/>
        </p:nvSpPr>
        <p:spPr>
          <a:xfrm>
            <a:off x="4761680" y="993639"/>
            <a:ext cx="1073159" cy="838200"/>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259F26-E20A-40BD-8164-889A4FFA8511}"/>
              </a:ext>
            </a:extLst>
          </p:cNvPr>
          <p:cNvSpPr/>
          <p:nvPr/>
        </p:nvSpPr>
        <p:spPr>
          <a:xfrm>
            <a:off x="557981" y="5481935"/>
            <a:ext cx="3845740" cy="923330"/>
          </a:xfrm>
          <a:prstGeom prst="rect">
            <a:avLst/>
          </a:prstGeom>
          <a:solidFill>
            <a:schemeClr val="bg1"/>
          </a:solidFill>
          <a:ln cap="rnd">
            <a:solidFill>
              <a:schemeClr val="tx1"/>
            </a:solidFill>
          </a:ln>
        </p:spPr>
        <p:txBody>
          <a:bodyPr wrap="square">
            <a:spAutoFit/>
          </a:bodyPr>
          <a:lstStyle/>
          <a:p>
            <a:pPr algn="ctr"/>
            <a:r>
              <a:rPr lang="en-US" b="1" i="1" dirty="0"/>
              <a:t>NPP-NOAA 20 Fire Temperature RGB  (3.9um, 2.25um, 1.61um) on May 1, 2019 at 2120z</a:t>
            </a:r>
          </a:p>
        </p:txBody>
      </p:sp>
      <p:sp>
        <p:nvSpPr>
          <p:cNvPr id="19" name="Arrow: Right 18">
            <a:extLst>
              <a:ext uri="{FF2B5EF4-FFF2-40B4-BE49-F238E27FC236}">
                <a16:creationId xmlns:a16="http://schemas.microsoft.com/office/drawing/2014/main" id="{F4626C2E-95CF-4746-88FE-3A660FD326B3}"/>
              </a:ext>
            </a:extLst>
          </p:cNvPr>
          <p:cNvSpPr/>
          <p:nvPr/>
        </p:nvSpPr>
        <p:spPr>
          <a:xfrm>
            <a:off x="6037318" y="3926245"/>
            <a:ext cx="1829504" cy="1291674"/>
          </a:xfrm>
          <a:prstGeom prst="rightArrow">
            <a:avLst>
              <a:gd name="adj1" fmla="val 50000"/>
              <a:gd name="adj2" fmla="val 72617"/>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836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8EB2-5833-4F87-89CC-569563C4495D}"/>
              </a:ext>
            </a:extLst>
          </p:cNvPr>
          <p:cNvSpPr>
            <a:spLocks noGrp="1"/>
          </p:cNvSpPr>
          <p:nvPr>
            <p:ph type="title"/>
          </p:nvPr>
        </p:nvSpPr>
        <p:spPr/>
        <p:txBody>
          <a:bodyPr/>
          <a:lstStyle/>
          <a:p>
            <a:r>
              <a:rPr lang="en-US" dirty="0"/>
              <a:t>Fire Weather/Air Quality</a:t>
            </a:r>
          </a:p>
        </p:txBody>
      </p:sp>
      <p:pic>
        <p:nvPicPr>
          <p:cNvPr id="5" name="Content Placeholder 3">
            <a:extLst>
              <a:ext uri="{FF2B5EF4-FFF2-40B4-BE49-F238E27FC236}">
                <a16:creationId xmlns:a16="http://schemas.microsoft.com/office/drawing/2014/main" id="{789DC85C-DBF0-40BF-96EC-B886B8D9F3DC}"/>
              </a:ext>
            </a:extLst>
          </p:cNvPr>
          <p:cNvPicPr>
            <a:picLocks noChangeAspect="1"/>
          </p:cNvPicPr>
          <p:nvPr/>
        </p:nvPicPr>
        <p:blipFill rotWithShape="1">
          <a:blip r:embed="rId3"/>
          <a:srcRect l="4788" t="14459" r="37239" b="28973"/>
          <a:stretch/>
        </p:blipFill>
        <p:spPr>
          <a:xfrm>
            <a:off x="228600" y="914400"/>
            <a:ext cx="6674279" cy="3663278"/>
          </a:xfrm>
          <a:prstGeom prst="rect">
            <a:avLst/>
          </a:prstGeom>
        </p:spPr>
      </p:pic>
      <p:pic>
        <p:nvPicPr>
          <p:cNvPr id="4" name="Content Placeholder 3">
            <a:extLst>
              <a:ext uri="{FF2B5EF4-FFF2-40B4-BE49-F238E27FC236}">
                <a16:creationId xmlns:a16="http://schemas.microsoft.com/office/drawing/2014/main" id="{E6F54DBD-DF0E-4C35-B775-ABF67B399EAB}"/>
              </a:ext>
            </a:extLst>
          </p:cNvPr>
          <p:cNvPicPr>
            <a:picLocks noGrp="1" noChangeAspect="1"/>
          </p:cNvPicPr>
          <p:nvPr>
            <p:ph idx="1"/>
          </p:nvPr>
        </p:nvPicPr>
        <p:blipFill rotWithShape="1">
          <a:blip r:embed="rId4"/>
          <a:srcRect l="10978" t="15153" r="35040" b="12452"/>
          <a:stretch/>
        </p:blipFill>
        <p:spPr>
          <a:xfrm>
            <a:off x="4343400" y="3186384"/>
            <a:ext cx="4648201" cy="3506537"/>
          </a:xfrm>
          <a:prstGeom prst="rect">
            <a:avLst/>
          </a:prstGeom>
        </p:spPr>
      </p:pic>
    </p:spTree>
    <p:extLst>
      <p:ext uri="{BB962C8B-B14F-4D97-AF65-F5344CB8AC3E}">
        <p14:creationId xmlns:p14="http://schemas.microsoft.com/office/powerpoint/2010/main" val="3005630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A9DA-6392-4238-9FCB-B00305C3A78C}"/>
              </a:ext>
            </a:extLst>
          </p:cNvPr>
          <p:cNvSpPr>
            <a:spLocks noGrp="1"/>
          </p:cNvSpPr>
          <p:nvPr>
            <p:ph type="title"/>
          </p:nvPr>
        </p:nvSpPr>
        <p:spPr/>
        <p:txBody>
          <a:bodyPr/>
          <a:lstStyle/>
          <a:p>
            <a:r>
              <a:rPr lang="en-US" dirty="0"/>
              <a:t>Fire Weather/Air Quality</a:t>
            </a:r>
          </a:p>
        </p:txBody>
      </p:sp>
      <p:pic>
        <p:nvPicPr>
          <p:cNvPr id="4" name="Content Placeholder 3">
            <a:extLst>
              <a:ext uri="{FF2B5EF4-FFF2-40B4-BE49-F238E27FC236}">
                <a16:creationId xmlns:a16="http://schemas.microsoft.com/office/drawing/2014/main" id="{CA886E0C-C508-47A0-AEE4-E47A05B9D6DC}"/>
              </a:ext>
            </a:extLst>
          </p:cNvPr>
          <p:cNvPicPr>
            <a:picLocks noGrp="1" noChangeAspect="1"/>
          </p:cNvPicPr>
          <p:nvPr>
            <p:ph idx="1"/>
          </p:nvPr>
        </p:nvPicPr>
        <p:blipFill rotWithShape="1">
          <a:blip r:embed="rId2"/>
          <a:srcRect l="4542" t="13469" r="29166" b="12452"/>
          <a:stretch/>
        </p:blipFill>
        <p:spPr>
          <a:xfrm>
            <a:off x="192349" y="1042002"/>
            <a:ext cx="8759302" cy="5505847"/>
          </a:xfrm>
          <a:prstGeom prst="rect">
            <a:avLst/>
          </a:prstGeom>
        </p:spPr>
      </p:pic>
    </p:spTree>
    <p:extLst>
      <p:ext uri="{BB962C8B-B14F-4D97-AF65-F5344CB8AC3E}">
        <p14:creationId xmlns:p14="http://schemas.microsoft.com/office/powerpoint/2010/main" val="151879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A9DA-6392-4238-9FCB-B00305C3A78C}"/>
              </a:ext>
            </a:extLst>
          </p:cNvPr>
          <p:cNvSpPr>
            <a:spLocks noGrp="1"/>
          </p:cNvSpPr>
          <p:nvPr>
            <p:ph type="title"/>
          </p:nvPr>
        </p:nvSpPr>
        <p:spPr/>
        <p:txBody>
          <a:bodyPr/>
          <a:lstStyle/>
          <a:p>
            <a:r>
              <a:rPr lang="en-US" dirty="0"/>
              <a:t>Fire Weather</a:t>
            </a:r>
          </a:p>
        </p:txBody>
      </p:sp>
      <p:pic>
        <p:nvPicPr>
          <p:cNvPr id="7" name="Content Placeholder 6">
            <a:extLst>
              <a:ext uri="{FF2B5EF4-FFF2-40B4-BE49-F238E27FC236}">
                <a16:creationId xmlns:a16="http://schemas.microsoft.com/office/drawing/2014/main" id="{52B22B87-5FB5-4146-B720-B69815E504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2514601"/>
            <a:ext cx="7784690" cy="4263238"/>
          </a:xfrm>
        </p:spPr>
      </p:pic>
      <p:sp>
        <p:nvSpPr>
          <p:cNvPr id="8" name="Content Placeholder 2">
            <a:extLst>
              <a:ext uri="{FF2B5EF4-FFF2-40B4-BE49-F238E27FC236}">
                <a16:creationId xmlns:a16="http://schemas.microsoft.com/office/drawing/2014/main" id="{97AA9041-52A8-4BBE-9DA1-200A2AE0853D}"/>
              </a:ext>
            </a:extLst>
          </p:cNvPr>
          <p:cNvSpPr txBox="1">
            <a:spLocks/>
          </p:cNvSpPr>
          <p:nvPr/>
        </p:nvSpPr>
        <p:spPr>
          <a:xfrm>
            <a:off x="0" y="914401"/>
            <a:ext cx="92202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Century Schoolbook"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accent1">
                    <a:lumMod val="50000"/>
                  </a:schemeClr>
                </a:solidFill>
                <a:latin typeface="Century Schoolbook" pitchFamily="18" charset="0"/>
                <a:ea typeface="+mn-ea"/>
                <a:cs typeface="Times New Roman" pitchFamily="18" charset="0"/>
              </a:defRPr>
            </a:lvl2pPr>
            <a:lvl3pPr marL="1257300" indent="-342900" algn="l" defTabSz="914400" rtl="0" eaLnBrk="1" latinLnBrk="0" hangingPunct="1">
              <a:spcBef>
                <a:spcPct val="20000"/>
              </a:spcBef>
              <a:buFont typeface="Wingdings" panose="05000000000000000000" pitchFamily="2" charset="2"/>
              <a:buChar char="ü"/>
              <a:defRPr sz="2000" kern="1200">
                <a:solidFill>
                  <a:schemeClr val="accent6">
                    <a:lumMod val="20000"/>
                    <a:lumOff val="80000"/>
                  </a:schemeClr>
                </a:solidFill>
                <a:latin typeface="Century Schoolbook"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Schoolbook"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Schoolbook"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sz="1000" b="1" dirty="0"/>
          </a:p>
          <a:p>
            <a:r>
              <a:rPr lang="en-US" sz="2600" b="1" dirty="0"/>
              <a:t>Daily DSS briefing calls with Alaska Fire Service</a:t>
            </a:r>
          </a:p>
          <a:p>
            <a:r>
              <a:rPr lang="en-US" sz="2600" b="1" dirty="0"/>
              <a:t>2 IMETs deployed, 1 IMET at WFO Fairbanks</a:t>
            </a:r>
          </a:p>
          <a:p>
            <a:pPr lvl="1"/>
            <a:r>
              <a:rPr lang="en-US" sz="2200" b="1" dirty="0"/>
              <a:t>Fire Weather Spots (FWS) scheduled 4am-7am daily </a:t>
            </a:r>
          </a:p>
          <a:p>
            <a:endParaRPr lang="en-US" sz="900" b="1" dirty="0"/>
          </a:p>
          <a:p>
            <a:endParaRPr lang="en-US" b="1" dirty="0">
              <a:solidFill>
                <a:srgbClr val="003366"/>
              </a:solidFill>
            </a:endParaRPr>
          </a:p>
        </p:txBody>
      </p:sp>
    </p:spTree>
    <p:extLst>
      <p:ext uri="{BB962C8B-B14F-4D97-AF65-F5344CB8AC3E}">
        <p14:creationId xmlns:p14="http://schemas.microsoft.com/office/powerpoint/2010/main" val="2061836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9908</TotalTime>
  <Words>1997</Words>
  <Application>Microsoft Office PowerPoint</Application>
  <PresentationFormat>On-screen Show (4:3)</PresentationFormat>
  <Paragraphs>302</Paragraphs>
  <Slides>39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Century Schoolbook</vt:lpstr>
      <vt:lpstr>Copperplate Gothic Bold</vt:lpstr>
      <vt:lpstr>Times New Roman</vt:lpstr>
      <vt:lpstr>Wingdings</vt:lpstr>
      <vt:lpstr>Office Theme</vt:lpstr>
      <vt:lpstr>User Imagery from  National Weather Service WFO Fairbanks</vt:lpstr>
      <vt:lpstr>Overview</vt:lpstr>
      <vt:lpstr>River Flooding</vt:lpstr>
      <vt:lpstr>International Best Practices</vt:lpstr>
      <vt:lpstr>Fire Weather</vt:lpstr>
      <vt:lpstr>Fire Weather</vt:lpstr>
      <vt:lpstr>Fire Weather/Air Quality</vt:lpstr>
      <vt:lpstr>Fire Weather/Air Quality</vt:lpstr>
      <vt:lpstr>Fire Weather</vt:lpstr>
      <vt:lpstr>Fire Weather</vt:lpstr>
      <vt:lpstr>Fire Weather</vt:lpstr>
      <vt:lpstr>Convective Weather</vt:lpstr>
      <vt:lpstr>Convective Weather</vt:lpstr>
      <vt:lpstr>PowerPoint Presentation</vt:lpstr>
      <vt:lpstr>Winter Weather</vt:lpstr>
      <vt:lpstr>Winter Weather: Snow</vt:lpstr>
      <vt:lpstr>Winter: Cold Temperatures</vt:lpstr>
      <vt:lpstr>Winter: Cold Temperatures</vt:lpstr>
      <vt:lpstr>Winter: Blowing Snow</vt:lpstr>
      <vt:lpstr>Aurora</vt:lpstr>
      <vt:lpstr>Aviation: Volcanic Ash</vt:lpstr>
      <vt:lpstr>PowerPoint Presentation</vt:lpstr>
      <vt:lpstr>Aviation: Low Clouds</vt:lpstr>
      <vt:lpstr>Aviation: Fog</vt:lpstr>
      <vt:lpstr>Sea Ice</vt:lpstr>
      <vt:lpstr>Sea Ice and Winds</vt:lpstr>
      <vt:lpstr>PowerPoint Presentation</vt:lpstr>
      <vt:lpstr>PowerPoint Presentation</vt:lpstr>
      <vt:lpstr>NUCAPS </vt:lpstr>
      <vt:lpstr>Cloud cover: street Clouds</vt:lpstr>
      <vt:lpstr>What is this?</vt:lpstr>
      <vt:lpstr>User Perspective</vt:lpstr>
      <vt:lpstr>Cloud Cover: stratus</vt:lpstr>
      <vt:lpstr>PowerPoint Presentation</vt:lpstr>
      <vt:lpstr>Sea Ice</vt:lpstr>
      <vt:lpstr>Sea Ice Movement</vt:lpstr>
      <vt:lpstr>Social Media</vt:lpstr>
      <vt:lpstr>Social Media</vt:lpstr>
      <vt:lpstr>Social Media</vt:lpstr>
    </vt:vector>
  </TitlesOfParts>
  <Company>NWS Alaska Region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Kreller</dc:creator>
  <cp:lastModifiedBy>ncoav</cp:lastModifiedBy>
  <cp:revision>527</cp:revision>
  <dcterms:created xsi:type="dcterms:W3CDTF">2013-05-09T21:25:58Z</dcterms:created>
  <dcterms:modified xsi:type="dcterms:W3CDTF">2020-02-25T16:31:40Z</dcterms:modified>
</cp:coreProperties>
</file>