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image21.jpg" ContentType="image/png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698" r:id="rId3"/>
    <p:sldMasterId id="2147483710" r:id="rId4"/>
  </p:sldMasterIdLst>
  <p:notesMasterIdLst>
    <p:notesMasterId r:id="rId19"/>
  </p:notesMasterIdLst>
  <p:sldIdLst>
    <p:sldId id="268" r:id="rId5"/>
    <p:sldId id="269" r:id="rId6"/>
    <p:sldId id="266" r:id="rId7"/>
    <p:sldId id="270" r:id="rId8"/>
    <p:sldId id="274" r:id="rId9"/>
    <p:sldId id="261" r:id="rId10"/>
    <p:sldId id="262" r:id="rId11"/>
    <p:sldId id="263" r:id="rId12"/>
    <p:sldId id="265" r:id="rId13"/>
    <p:sldId id="277" r:id="rId14"/>
    <p:sldId id="273" r:id="rId15"/>
    <p:sldId id="267" r:id="rId16"/>
    <p:sldId id="275" r:id="rId17"/>
    <p:sldId id="276" r:id="rId1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7" autoAdjust="0"/>
    <p:restoredTop sz="94660"/>
  </p:normalViewPr>
  <p:slideViewPr>
    <p:cSldViewPr snapToGrid="0">
      <p:cViewPr varScale="1">
        <p:scale>
          <a:sx n="97" d="100"/>
          <a:sy n="97" d="100"/>
        </p:scale>
        <p:origin x="1361" y="7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F90825-74E9-4385-81C1-AE9ADDCC447F}" type="datetimeFigureOut">
              <a:rPr lang="en-US" smtClean="0"/>
              <a:t>2/18/2020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916423-CB12-4C6C-BB38-5F9CCDE0A3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3424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None</a:t>
            </a:r>
            <a:r>
              <a:rPr lang="en-US" baseline="0" dirty="0" smtClean="0"/>
              <a:t> of these images are operational.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45720-12CC-48B1-A294-85A7806784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65285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animation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8A7F75-476F-43C0-9A6F-F6459B610F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19477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animation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8A7F75-476F-43C0-9A6F-F6459B610F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20839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B3333870-156B-4710-8B25-00E0A8593F8A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85007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B3333870-156B-4710-8B25-00E0A8593F8A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75799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B3333870-156B-4710-8B25-00E0A8593F8A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15385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89" indent="0" algn="ctr">
              <a:buNone/>
              <a:defRPr/>
            </a:lvl2pPr>
            <a:lvl3pPr marL="914378" indent="0" algn="ctr">
              <a:buNone/>
              <a:defRPr/>
            </a:lvl3pPr>
            <a:lvl4pPr marL="1371566" indent="0" algn="ctr">
              <a:buNone/>
              <a:defRPr/>
            </a:lvl4pPr>
            <a:lvl5pPr marL="1828754" indent="0" algn="ctr">
              <a:buNone/>
              <a:defRPr/>
            </a:lvl5pPr>
            <a:lvl6pPr marL="2285943" indent="0" algn="ctr">
              <a:buNone/>
              <a:defRPr/>
            </a:lvl6pPr>
            <a:lvl7pPr marL="2743132" indent="0" algn="ctr">
              <a:buNone/>
              <a:defRPr/>
            </a:lvl7pPr>
            <a:lvl8pPr marL="3200320" indent="0" algn="ctr">
              <a:buNone/>
              <a:defRPr/>
            </a:lvl8pPr>
            <a:lvl9pPr marL="365750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9D9D3BAF-5FB7-4501-9E4F-FE8885C2DA9C}" type="slidenum">
              <a:rPr lang="en-US" smtClean="0">
                <a:solidFill>
                  <a:srgbClr val="000000"/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89492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B0EEC719-6E03-4381-9D30-9FF2D4EC4F1B}" type="slidenum">
              <a:rPr lang="en-US" smtClean="0">
                <a:solidFill>
                  <a:srgbClr val="000000"/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60926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89" indent="0">
              <a:buNone/>
              <a:defRPr sz="1800"/>
            </a:lvl2pPr>
            <a:lvl3pPr marL="914378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2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1084F791-24C2-4E7A-8DC3-EBD0361D2733}" type="slidenum">
              <a:rPr lang="en-US" smtClean="0">
                <a:solidFill>
                  <a:srgbClr val="000000"/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00311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3A856A10-18DE-41DA-8FE9-75763F1DBA1E}" type="slidenum">
              <a:rPr lang="en-US" smtClean="0">
                <a:solidFill>
                  <a:srgbClr val="000000"/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46624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4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9D1B1E6D-2B54-425F-B61F-84BC3D27F988}" type="slidenum">
              <a:rPr lang="en-US" smtClean="0">
                <a:solidFill>
                  <a:srgbClr val="000000"/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48300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8DE8D052-E5CD-4231-BC46-14DF1F404254}" type="slidenum">
              <a:rPr lang="en-US" smtClean="0">
                <a:solidFill>
                  <a:srgbClr val="000000"/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13352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81CDDE79-9E7B-4267-A366-E34D598EAC60}" type="slidenum">
              <a:rPr lang="en-US" smtClean="0">
                <a:solidFill>
                  <a:srgbClr val="000000"/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55853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7AF547A2-1F84-443A-B7EB-FCF98C40F24D}" type="slidenum">
              <a:rPr lang="en-US" smtClean="0">
                <a:solidFill>
                  <a:srgbClr val="000000"/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93672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B3333870-156B-4710-8B25-00E0A8593F8A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99341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456A793C-C08B-4EDA-9889-78C8DF26ADD3}" type="slidenum">
              <a:rPr lang="en-US" smtClean="0">
                <a:solidFill>
                  <a:srgbClr val="000000"/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29464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EA39310F-BF3D-4635-A362-B184CF7D6EBF}" type="slidenum">
              <a:rPr lang="en-US" smtClean="0">
                <a:solidFill>
                  <a:srgbClr val="000000"/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78422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B7AA01F5-3AA6-4E51-8F72-DB7CD54E2595}" type="slidenum">
              <a:rPr lang="en-US" smtClean="0">
                <a:solidFill>
                  <a:srgbClr val="000000"/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99612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2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AF90282A-8845-4631-932E-4DEB8381A1C2}" type="slidenum">
              <a:rPr lang="en-US" smtClean="0">
                <a:solidFill>
                  <a:srgbClr val="000000"/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523384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136D3870-0974-42F1-AD3F-7ADBD8D11EA0}" type="slidenum">
              <a:rPr lang="en-US" altLang="en-US" smtClean="0">
                <a:solidFill>
                  <a:srgbClr val="000000"/>
                </a:solidFill>
              </a:rPr>
              <a:pPr defTabSz="685800"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524831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3604"/>
            <a:ext cx="7772400" cy="1470025"/>
          </a:xfrm>
          <a:effectLst>
            <a:outerShdw dist="35921" dir="2700000" algn="ctr" rotWithShape="0">
              <a:srgbClr val="000000"/>
            </a:outerShdw>
          </a:effectLst>
        </p:spPr>
        <p:txBody>
          <a:bodyPr/>
          <a:lstStyle>
            <a:lvl1pPr>
              <a:defRPr b="0">
                <a:latin typeface="Arial Black" pitchFamily="34" charset="0"/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648200"/>
            <a:ext cx="6400800" cy="1219200"/>
          </a:xfrm>
          <a:noFill/>
          <a:effectLst>
            <a:outerShdw dist="28398" dir="3806097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>
            <a:lvl1pPr marL="0" indent="0" algn="ctr">
              <a:buFontTx/>
              <a:buNone/>
              <a:defRPr sz="1800">
                <a:solidFill>
                  <a:srgbClr val="FF9900"/>
                </a:solidFill>
                <a:latin typeface="Arial Black" pitchFamily="34" charset="0"/>
              </a:defRPr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102404" name="Text Box 4"/>
          <p:cNvSpPr txBox="1">
            <a:spLocks noChangeArrowheads="1"/>
          </p:cNvSpPr>
          <p:nvPr/>
        </p:nvSpPr>
        <p:spPr bwMode="auto">
          <a:xfrm>
            <a:off x="914400" y="6276979"/>
            <a:ext cx="7239000" cy="461665"/>
          </a:xfrm>
          <a:prstGeom prst="rect">
            <a:avLst/>
          </a:prstGeom>
          <a:noFill/>
          <a:ln>
            <a:noFill/>
          </a:ln>
          <a:effectLst>
            <a:outerShdw dist="28398" dir="3806097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Center for Satellite Applications and Research (STAR) Review </a:t>
            </a:r>
            <a:b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09 – 11 March 2010</a:t>
            </a:r>
          </a:p>
        </p:txBody>
      </p:sp>
      <p:sp>
        <p:nvSpPr>
          <p:cNvPr id="102405" name="Text Box 5"/>
          <p:cNvSpPr txBox="1">
            <a:spLocks noChangeArrowheads="1"/>
          </p:cNvSpPr>
          <p:nvPr userDrawn="1"/>
        </p:nvSpPr>
        <p:spPr bwMode="auto">
          <a:xfrm>
            <a:off x="914400" y="6276979"/>
            <a:ext cx="7239000" cy="461665"/>
          </a:xfrm>
          <a:prstGeom prst="rect">
            <a:avLst/>
          </a:prstGeom>
          <a:noFill/>
          <a:ln>
            <a:noFill/>
          </a:ln>
          <a:effectLst>
            <a:outerShdw dist="28398" dir="3806097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Center for Satellite Applications and Research (STAR) Review </a:t>
            </a:r>
            <a:b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09 – 11 March 2010</a:t>
            </a:r>
          </a:p>
        </p:txBody>
      </p:sp>
      <p:pic>
        <p:nvPicPr>
          <p:cNvPr id="102406" name="Picture 6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85" b="5882"/>
          <a:stretch>
            <a:fillRect/>
          </a:stretch>
        </p:blipFill>
        <p:spPr bwMode="auto">
          <a:xfrm>
            <a:off x="76200" y="0"/>
            <a:ext cx="1143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07" name="Picture 7" descr="noaa_seal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77788"/>
            <a:ext cx="990600" cy="989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08" name="Text Box 8"/>
          <p:cNvSpPr txBox="1">
            <a:spLocks noChangeArrowheads="1"/>
          </p:cNvSpPr>
          <p:nvPr userDrawn="1"/>
        </p:nvSpPr>
        <p:spPr bwMode="auto">
          <a:xfrm>
            <a:off x="8077200" y="6324603"/>
            <a:ext cx="1143000" cy="409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5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Image:</a:t>
            </a:r>
          </a:p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5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MODIS Land Group, </a:t>
            </a:r>
          </a:p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5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NASA GSFC</a:t>
            </a:r>
          </a:p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5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March 2000</a:t>
            </a:r>
          </a:p>
        </p:txBody>
      </p:sp>
    </p:spTree>
    <p:extLst>
      <p:ext uri="{BB962C8B-B14F-4D97-AF65-F5344CB8AC3E}">
        <p14:creationId xmlns:p14="http://schemas.microsoft.com/office/powerpoint/2010/main" val="30111150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6E78B278-6ABC-4CB8-8272-4791C822DC3F}" type="slidenum">
              <a:rPr lang="en-US" smtClean="0">
                <a:solidFill>
                  <a:srgbClr val="FFFFFF"/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734621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E3AA2A84-7D46-438A-8615-4CC8C79F3CD2}" type="slidenum">
              <a:rPr lang="en-US" smtClean="0">
                <a:solidFill>
                  <a:srgbClr val="FFFFFF"/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13150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914400"/>
            <a:ext cx="4495800" cy="55626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4495800" cy="55626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CE9DF572-0473-4BA3-B9D5-AAF28AE75A9D}" type="slidenum">
              <a:rPr lang="en-US" smtClean="0">
                <a:solidFill>
                  <a:srgbClr val="FFFFFF"/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52548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F320033D-4D75-46FA-AC12-1D286AF56F5B}" type="slidenum">
              <a:rPr lang="en-US" smtClean="0">
                <a:solidFill>
                  <a:srgbClr val="FFFFFF"/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1883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B3333870-156B-4710-8B25-00E0A8593F8A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796164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625185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219888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3890711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3356693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72652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477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477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87728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70BCA-BD1F-48D8-ADB5-AF107F241C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08043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70BCA-BD1F-48D8-ADB5-AF107F241C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33684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70BCA-BD1F-48D8-ADB5-AF107F241C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8461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70BCA-BD1F-48D8-ADB5-AF107F241C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0134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B3333870-156B-4710-8B25-00E0A8593F8A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975576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70BCA-BD1F-48D8-ADB5-AF107F241C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91213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70BCA-BD1F-48D8-ADB5-AF107F241C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93812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70BCA-BD1F-48D8-ADB5-AF107F241C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1420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70BCA-BD1F-48D8-ADB5-AF107F241C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10143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70BCA-BD1F-48D8-ADB5-AF107F241C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43925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70BCA-BD1F-48D8-ADB5-AF107F241C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27496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70BCA-BD1F-48D8-ADB5-AF107F241C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7663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B3333870-156B-4710-8B25-00E0A8593F8A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04047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B3333870-156B-4710-8B25-00E0A8593F8A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76104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B3333870-156B-4710-8B25-00E0A8593F8A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70094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B3333870-156B-4710-8B25-00E0A8593F8A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73026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B3333870-156B-4710-8B25-00E0A8593F8A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14338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fld id="{B3333870-156B-4710-8B25-00E0A8593F8A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490392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88" indent="-128588" algn="l" defTabSz="51435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49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6"/>
            <a:ext cx="21336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</a:defRPr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6"/>
            <a:ext cx="28956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</a:defRPr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6"/>
            <a:ext cx="21336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34" charset="0"/>
              </a:defRPr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CF5413A0-5A55-445D-AE53-BB2EE6677F01}" type="slidenum">
              <a:rPr lang="en-US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3130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189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378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56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75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892" indent="-342892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31" indent="-285743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972" indent="-228594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160" indent="-228594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348" indent="-228594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537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726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915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103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914400"/>
          </a:xfrm>
          <a:prstGeom prst="rect">
            <a:avLst/>
          </a:prstGeom>
          <a:noFill/>
          <a:ln>
            <a:noFill/>
          </a:ln>
          <a:effectLst>
            <a:outerShdw dist="28398" dir="3806097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914400"/>
            <a:ext cx="9144000" cy="5562600"/>
          </a:xfrm>
          <a:prstGeom prst="rect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1380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86800" y="6534150"/>
            <a:ext cx="457200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50">
                <a:solidFill>
                  <a:schemeClr val="bg1"/>
                </a:solidFill>
              </a:defRPr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F01338F4-FF14-4487-8208-E9072763189B}" type="slidenum">
              <a:rPr lang="en-US" smtClean="0">
                <a:solidFill>
                  <a:srgbClr val="FFFFFF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7778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2400" b="1">
          <a:solidFill>
            <a:srgbClr val="FF9900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400" b="1">
          <a:solidFill>
            <a:srgbClr val="FF9900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2400" b="1">
          <a:solidFill>
            <a:srgbClr val="FF9900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2400" b="1">
          <a:solidFill>
            <a:srgbClr val="FF9900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2400" b="1">
          <a:solidFill>
            <a:srgbClr val="FF9900"/>
          </a:solidFill>
          <a:latin typeface="Arial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2400" b="1">
          <a:solidFill>
            <a:srgbClr val="FF9900"/>
          </a:solidFill>
          <a:latin typeface="Arial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2400" b="1">
          <a:solidFill>
            <a:srgbClr val="FF9900"/>
          </a:solidFill>
          <a:latin typeface="Arial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2400" b="1">
          <a:solidFill>
            <a:srgbClr val="FF9900"/>
          </a:solidFill>
          <a:latin typeface="Arial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2400" b="1">
          <a:solidFill>
            <a:srgbClr val="FF9900"/>
          </a:solidFill>
          <a:latin typeface="Arial" pitchFamily="34" charset="0"/>
        </a:defRPr>
      </a:lvl9pPr>
    </p:titleStyle>
    <p:bodyStyle>
      <a:lvl1pPr marL="257175" indent="-257175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fontAlgn="base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fontAlgn="base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200150" indent="-171450" algn="l" rtl="0" fontAlgn="base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C70BCA-BD1F-48D8-ADB5-AF107F241C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5751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jp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hyperlink" Target="http://cimss.ssec.wisc.edu/goes/goesdata.html" TargetMode="External"/><Relationship Id="rId4" Type="http://schemas.openxmlformats.org/officeDocument/2006/relationships/image" Target="../media/image2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hyperlink" Target="http://cimss.ssec.wisc.edu/goes/goesdata.html" TargetMode="External"/><Relationship Id="rId4" Type="http://schemas.openxmlformats.org/officeDocument/2006/relationships/image" Target="../media/image21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3" Type="http://schemas.openxmlformats.org/officeDocument/2006/relationships/image" Target="../media/image7.GIF"/><Relationship Id="rId7" Type="http://schemas.openxmlformats.org/officeDocument/2006/relationships/image" Target="../media/image11.gif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GIF"/><Relationship Id="rId5" Type="http://schemas.openxmlformats.org/officeDocument/2006/relationships/image" Target="../media/image9.GIF"/><Relationship Id="rId4" Type="http://schemas.openxmlformats.org/officeDocument/2006/relationships/image" Target="../media/image8.GI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s://vlab.ncep.noaa.gov/group/stor/goes" TargetMode="Externa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17_ABI_BAND7_13_FIRE_COMBO_OK_loop_2017065_170029_2017066_045929_fas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28358" y="759712"/>
            <a:ext cx="5814219" cy="46513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-519407"/>
            <a:ext cx="8996881" cy="17907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3000" b="1" dirty="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Imagery panel</a:t>
            </a:r>
            <a:endParaRPr lang="en-US" sz="2700" b="1" dirty="0">
              <a:ln>
                <a:solidFill>
                  <a:schemeClr val="tx1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2533" y="5474551"/>
            <a:ext cx="8885497" cy="1276205"/>
          </a:xfrm>
          <a:effectLst>
            <a:glow>
              <a:schemeClr val="accent1">
                <a:alpha val="75000"/>
              </a:schemeClr>
            </a:glow>
            <a:outerShdw blurRad="50800" dist="50800" dir="5400000" sx="13000" sy="13000" algn="ctr" rotWithShape="0">
              <a:schemeClr val="tx1"/>
            </a:outerShdw>
          </a:effectLst>
        </p:spPr>
        <p:txBody>
          <a:bodyPr>
            <a:normAutofit/>
          </a:bodyPr>
          <a:lstStyle/>
          <a:p>
            <a:r>
              <a:rPr lang="en-US" sz="2325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Tim Schmit   </a:t>
            </a:r>
            <a:r>
              <a:rPr lang="en-US" sz="2175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NOAA NESDIS STAR </a:t>
            </a:r>
            <a:endParaRPr lang="en-US" sz="2175" b="1" dirty="0" smtClean="0">
              <a:ln>
                <a:solidFill>
                  <a:schemeClr val="tx1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175" b="1" dirty="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Jun Li, Mat </a:t>
            </a:r>
            <a:r>
              <a:rPr lang="en-US" sz="2175" b="1" dirty="0" err="1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Gunshor</a:t>
            </a:r>
            <a:r>
              <a:rPr lang="en-US" sz="2175" b="1" dirty="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Jim Nelson, CIMSS           </a:t>
            </a:r>
          </a:p>
          <a:p>
            <a:r>
              <a:rPr lang="en-US" sz="2175" b="1" dirty="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Madison</a:t>
            </a:r>
            <a:r>
              <a:rPr lang="en-US" sz="2175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Wisconsin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6267" y="5641910"/>
            <a:ext cx="1034074" cy="1034074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9D9D3BAF-5FB7-4501-9E4F-FE8885C2DA9C}" type="slidenum">
              <a:rPr lang="en-US" smtClean="0">
                <a:solidFill>
                  <a:srgbClr val="000000"/>
                </a:solidFill>
              </a:rPr>
              <a:pPr defTabSz="685800">
                <a:defRPr/>
              </a:pPr>
              <a:t>1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3977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2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4933" y="-131761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GOES-17 TPW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B0EEC719-6E03-4381-9D30-9FF2D4EC4F1B}" type="slidenum">
              <a:rPr lang="en-US" smtClean="0">
                <a:solidFill>
                  <a:srgbClr val="000000"/>
                </a:solidFill>
              </a:rPr>
              <a:pPr defTabSz="685800">
                <a:defRPr/>
              </a:pPr>
              <a:t>10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869" y="897466"/>
            <a:ext cx="6907728" cy="5904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3704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390" y="0"/>
            <a:ext cx="8039220" cy="6858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70BCA-BD1F-48D8-ADB5-AF107F241CD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750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3843"/>
            <a:ext cx="6465554" cy="5336148"/>
          </a:xfrm>
          <a:prstGeom prst="rect">
            <a:avLst/>
          </a:prstGeom>
        </p:spPr>
      </p:pic>
      <p:sp>
        <p:nvSpPr>
          <p:cNvPr id="104450" name="Title 2"/>
          <p:cNvSpPr>
            <a:spLocks noGrp="1"/>
          </p:cNvSpPr>
          <p:nvPr>
            <p:ph type="title"/>
          </p:nvPr>
        </p:nvSpPr>
        <p:spPr>
          <a:xfrm>
            <a:off x="1789269" y="245640"/>
            <a:ext cx="5847664" cy="337256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GOES-R Series web sites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2667" y="857251"/>
            <a:ext cx="2058509" cy="2058509"/>
          </a:xfrm>
          <a:prstGeom prst="rect">
            <a:avLst/>
          </a:prstGeom>
        </p:spPr>
      </p:pic>
      <p:sp>
        <p:nvSpPr>
          <p:cNvPr id="10" name="Content Placeholder 3"/>
          <p:cNvSpPr>
            <a:spLocks noGrp="1"/>
          </p:cNvSpPr>
          <p:nvPr>
            <p:ph idx="1"/>
          </p:nvPr>
        </p:nvSpPr>
        <p:spPr>
          <a:xfrm>
            <a:off x="920025" y="6225658"/>
            <a:ext cx="6988629" cy="351263"/>
          </a:xfrm>
          <a:solidFill>
            <a:schemeClr val="bg1"/>
          </a:solidFill>
        </p:spPr>
        <p:txBody>
          <a:bodyPr>
            <a:normAutofit fontScale="25000" lnSpcReduction="20000"/>
          </a:bodyPr>
          <a:lstStyle/>
          <a:p>
            <a:pPr marL="0" indent="0" algn="r">
              <a:buNone/>
            </a:pPr>
            <a:r>
              <a:rPr lang="en-US" sz="9600" b="1" i="1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http://cimss.ssec.wisc.edu/goes/goesdata.html</a:t>
            </a:r>
            <a:endParaRPr lang="en-US" sz="9600" b="1" i="1" kern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eaLnBrk="1" hangingPunct="1"/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440808" y="3135185"/>
            <a:ext cx="3849947" cy="29314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342900">
              <a:defRPr/>
            </a:pP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Imagery</a:t>
            </a:r>
          </a:p>
          <a:p>
            <a:pPr defTabSz="342900">
              <a:defRPr/>
            </a:pP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GLM </a:t>
            </a:r>
            <a:br>
              <a:rPr lang="en-US" b="1" dirty="0">
                <a:solidFill>
                  <a:prstClr val="black"/>
                </a:solidFill>
                <a:latin typeface="Calibri" panose="020F0502020204030204"/>
              </a:rPr>
            </a:b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Calibration</a:t>
            </a:r>
            <a:br>
              <a:rPr lang="en-US" b="1" dirty="0">
                <a:solidFill>
                  <a:prstClr val="black"/>
                </a:solidFill>
                <a:latin typeface="Calibri" panose="020F0502020204030204"/>
              </a:rPr>
            </a:b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GOES-16/17 ABI Data</a:t>
            </a:r>
            <a:br>
              <a:rPr lang="en-US" b="1" dirty="0">
                <a:solidFill>
                  <a:prstClr val="black"/>
                </a:solidFill>
                <a:latin typeface="Calibri" panose="020F0502020204030204"/>
              </a:rPr>
            </a:b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(Free) Software (+ </a:t>
            </a:r>
            <a:r>
              <a:rPr lang="en-US" b="1" dirty="0" err="1">
                <a:solidFill>
                  <a:prstClr val="black"/>
                </a:solidFill>
                <a:latin typeface="Calibri" panose="020F0502020204030204"/>
              </a:rPr>
              <a:t>webapps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)</a:t>
            </a:r>
            <a:br>
              <a:rPr lang="en-US" b="1" dirty="0">
                <a:solidFill>
                  <a:prstClr val="black"/>
                </a:solidFill>
                <a:latin typeface="Calibri" panose="020F0502020204030204"/>
              </a:rPr>
            </a:b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(Free) Phone apps </a:t>
            </a:r>
            <a:br>
              <a:rPr lang="en-US" b="1" dirty="0">
                <a:solidFill>
                  <a:prstClr val="black"/>
                </a:solidFill>
                <a:latin typeface="Calibri" panose="020F0502020204030204"/>
              </a:rPr>
            </a:b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ABI Training and Info </a:t>
            </a:r>
          </a:p>
          <a:p>
            <a:pPr defTabSz="342900">
              <a:defRPr/>
            </a:pP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Education (2020 Virtual Science Fair)</a:t>
            </a:r>
            <a:br>
              <a:rPr lang="en-US" b="1" dirty="0">
                <a:solidFill>
                  <a:prstClr val="black"/>
                </a:solidFill>
                <a:latin typeface="Calibri" panose="020F0502020204030204"/>
              </a:rPr>
            </a:b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Level 2 -- Derived Products, etc. </a:t>
            </a:r>
          </a:p>
          <a:p>
            <a:pPr defTabSz="342900">
              <a:defRPr/>
            </a:pP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Space Weather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B0EEC719-6E03-4381-9D30-9FF2D4EC4F1B}" type="slidenum">
              <a:rPr lang="en-US" smtClean="0">
                <a:solidFill>
                  <a:srgbClr val="000000"/>
                </a:solidFill>
              </a:rPr>
              <a:pPr defTabSz="685800">
                <a:defRPr/>
              </a:pPr>
              <a:t>12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3634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71265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Parallax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08399"/>
            <a:ext cx="7986889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Interactive </a:t>
            </a:r>
            <a:r>
              <a:rPr lang="en-US" dirty="0" err="1" smtClean="0">
                <a:solidFill>
                  <a:schemeClr val="bg1"/>
                </a:solidFill>
              </a:rPr>
              <a:t>webapp</a:t>
            </a:r>
            <a:r>
              <a:rPr lang="en-US" dirty="0" smtClean="0">
                <a:solidFill>
                  <a:schemeClr val="bg1"/>
                </a:solidFill>
              </a:rPr>
              <a:t> for the concept of parallax from geostationary satellites:</a:t>
            </a:r>
          </a:p>
          <a:p>
            <a:r>
              <a:rPr lang="en-US" i="1" u="sng" dirty="0">
                <a:solidFill>
                  <a:schemeClr val="bg1"/>
                </a:solidFill>
              </a:rPr>
              <a:t>http://cimss.ssec.wisc.edu/goes/webapps/parallax/overview.html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B0EEC719-6E03-4381-9D30-9FF2D4EC4F1B}" type="slidenum">
              <a:rPr lang="en-US" smtClean="0">
                <a:solidFill>
                  <a:srgbClr val="000000"/>
                </a:solidFill>
              </a:rPr>
              <a:pPr defTabSz="685800">
                <a:defRPr/>
              </a:pPr>
              <a:t>13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5" name="Picture 4" descr="parallax_update_frontpage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36" y="2415527"/>
            <a:ext cx="6068090" cy="420435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1112" y="4500067"/>
            <a:ext cx="3817030" cy="2306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0267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3843"/>
            <a:ext cx="6465554" cy="5336148"/>
          </a:xfrm>
          <a:prstGeom prst="rect">
            <a:avLst/>
          </a:prstGeom>
        </p:spPr>
      </p:pic>
      <p:sp>
        <p:nvSpPr>
          <p:cNvPr id="104450" name="Title 2"/>
          <p:cNvSpPr>
            <a:spLocks noGrp="1"/>
          </p:cNvSpPr>
          <p:nvPr>
            <p:ph type="title"/>
          </p:nvPr>
        </p:nvSpPr>
        <p:spPr>
          <a:xfrm>
            <a:off x="1789269" y="245640"/>
            <a:ext cx="5847664" cy="337256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GOES-R Series web sites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2667" y="857251"/>
            <a:ext cx="2058509" cy="2058509"/>
          </a:xfrm>
          <a:prstGeom prst="rect">
            <a:avLst/>
          </a:prstGeom>
        </p:spPr>
      </p:pic>
      <p:sp>
        <p:nvSpPr>
          <p:cNvPr id="10" name="Content Placeholder 3"/>
          <p:cNvSpPr>
            <a:spLocks noGrp="1"/>
          </p:cNvSpPr>
          <p:nvPr>
            <p:ph idx="1"/>
          </p:nvPr>
        </p:nvSpPr>
        <p:spPr>
          <a:xfrm>
            <a:off x="920025" y="6225658"/>
            <a:ext cx="6988629" cy="351263"/>
          </a:xfrm>
          <a:solidFill>
            <a:schemeClr val="bg1"/>
          </a:solidFill>
        </p:spPr>
        <p:txBody>
          <a:bodyPr>
            <a:normAutofit fontScale="25000" lnSpcReduction="20000"/>
          </a:bodyPr>
          <a:lstStyle/>
          <a:p>
            <a:pPr marL="0" indent="0" algn="r">
              <a:buNone/>
            </a:pPr>
            <a:r>
              <a:rPr lang="en-US" sz="9600" b="1" i="1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http://cimss.ssec.wisc.edu/goes/goesdata.html</a:t>
            </a:r>
            <a:endParaRPr lang="en-US" sz="9600" b="1" i="1" kern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eaLnBrk="1" hangingPunct="1"/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440808" y="3135185"/>
            <a:ext cx="3849947" cy="29314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342900">
              <a:defRPr/>
            </a:pP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Imagery</a:t>
            </a:r>
          </a:p>
          <a:p>
            <a:pPr defTabSz="342900">
              <a:defRPr/>
            </a:pP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GLM </a:t>
            </a:r>
            <a:br>
              <a:rPr lang="en-US" b="1" dirty="0">
                <a:solidFill>
                  <a:prstClr val="black"/>
                </a:solidFill>
                <a:latin typeface="Calibri" panose="020F0502020204030204"/>
              </a:rPr>
            </a:b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Calibration</a:t>
            </a:r>
            <a:br>
              <a:rPr lang="en-US" b="1" dirty="0">
                <a:solidFill>
                  <a:prstClr val="black"/>
                </a:solidFill>
                <a:latin typeface="Calibri" panose="020F0502020204030204"/>
              </a:rPr>
            </a:b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GOES-16/17 ABI Data</a:t>
            </a:r>
            <a:br>
              <a:rPr lang="en-US" b="1" dirty="0">
                <a:solidFill>
                  <a:prstClr val="black"/>
                </a:solidFill>
                <a:latin typeface="Calibri" panose="020F0502020204030204"/>
              </a:rPr>
            </a:b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(Free) Software (+ </a:t>
            </a:r>
            <a:r>
              <a:rPr lang="en-US" b="1" dirty="0" err="1">
                <a:solidFill>
                  <a:prstClr val="black"/>
                </a:solidFill>
                <a:latin typeface="Calibri" panose="020F0502020204030204"/>
              </a:rPr>
              <a:t>webapps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)</a:t>
            </a:r>
            <a:br>
              <a:rPr lang="en-US" b="1" dirty="0">
                <a:solidFill>
                  <a:prstClr val="black"/>
                </a:solidFill>
                <a:latin typeface="Calibri" panose="020F0502020204030204"/>
              </a:rPr>
            </a:b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(Free) Phone apps </a:t>
            </a:r>
            <a:br>
              <a:rPr lang="en-US" b="1" dirty="0">
                <a:solidFill>
                  <a:prstClr val="black"/>
                </a:solidFill>
                <a:latin typeface="Calibri" panose="020F0502020204030204"/>
              </a:rPr>
            </a:b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ABI Training and Info </a:t>
            </a:r>
          </a:p>
          <a:p>
            <a:pPr defTabSz="342900">
              <a:defRPr/>
            </a:pP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Education (2020 Virtual Science Fair)</a:t>
            </a:r>
            <a:br>
              <a:rPr lang="en-US" b="1" dirty="0">
                <a:solidFill>
                  <a:prstClr val="black"/>
                </a:solidFill>
                <a:latin typeface="Calibri" panose="020F0502020204030204"/>
              </a:rPr>
            </a:b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Level 2 -- Derived Products, etc. </a:t>
            </a:r>
          </a:p>
          <a:p>
            <a:pPr defTabSz="342900">
              <a:defRPr/>
            </a:pP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Space Weather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B0EEC719-6E03-4381-9D30-9FF2D4EC4F1B}" type="slidenum">
              <a:rPr lang="en-US" smtClean="0">
                <a:solidFill>
                  <a:srgbClr val="000000"/>
                </a:solidFill>
              </a:rPr>
              <a:pPr defTabSz="685800">
                <a:defRPr/>
              </a:pPr>
              <a:t>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Left Arrow 5"/>
          <p:cNvSpPr/>
          <p:nvPr/>
        </p:nvSpPr>
        <p:spPr>
          <a:xfrm>
            <a:off x="8585200" y="5232400"/>
            <a:ext cx="513644" cy="570089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066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16088" y="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GOES ABI Imagery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58800" y="1346202"/>
            <a:ext cx="8477956" cy="5020731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GOES Imagery is great and wonderful and useful, </a:t>
            </a:r>
            <a:r>
              <a:rPr lang="en-US" dirty="0" err="1" smtClean="0">
                <a:solidFill>
                  <a:schemeClr val="bg1"/>
                </a:solidFill>
              </a:rPr>
              <a:t>etc</a:t>
            </a:r>
            <a:r>
              <a:rPr lang="en-US" dirty="0" smtClean="0">
                <a:solidFill>
                  <a:schemeClr val="bg1"/>
                </a:solidFill>
              </a:rPr>
              <a:t>, etc. 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Be wary of (infrequent) artifacts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Lots of options for user workflows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Individual imagery bands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Band differences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Composite imagery (RGB)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Level 2 products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Combination (and other information)</a:t>
            </a:r>
          </a:p>
          <a:p>
            <a:pPr lvl="1"/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Rapid scan imagery isn’t just for watching rapid scan images</a:t>
            </a:r>
            <a:r>
              <a:rPr lang="en-US" dirty="0" smtClean="0">
                <a:solidFill>
                  <a:schemeClr val="bg1"/>
                </a:solidFill>
              </a:rPr>
              <a:t>!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AMV’s, fires?, etc.</a:t>
            </a:r>
            <a:endParaRPr lang="en-US" dirty="0">
              <a:solidFill>
                <a:schemeClr val="bg1"/>
              </a:solidFill>
            </a:endParaRPr>
          </a:p>
          <a:p>
            <a:endParaRPr lang="en-US" dirty="0" smtClean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B0EEC719-6E03-4381-9D30-9FF2D4EC4F1B}" type="slidenum">
              <a:rPr lang="en-US" smtClean="0">
                <a:solidFill>
                  <a:srgbClr val="000000"/>
                </a:solidFill>
              </a:rPr>
              <a:pPr defTabSz="685800">
                <a:defRPr/>
              </a:pPr>
              <a:t>2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9874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460"/>
            <a:ext cx="9522178" cy="7141635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40" y="-62084"/>
            <a:ext cx="9144000" cy="9144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GOES-17 First Operational Day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 defTabSz="685800">
              <a:defRPr/>
            </a:pPr>
            <a:fld id="{FC67DB6C-621F-4C8D-9D12-A87C1BDB54D0}" type="slidenum">
              <a:rPr lang="en-US">
                <a:solidFill>
                  <a:srgbClr val="FFFFFF"/>
                </a:solidFill>
                <a:latin typeface="Arial"/>
              </a:rPr>
              <a:pPr defTabSz="685800">
                <a:defRPr/>
              </a:pPr>
              <a:t>3</a:t>
            </a:fld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1901" y="5934670"/>
            <a:ext cx="57386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1350" dirty="0">
                <a:solidFill>
                  <a:srgbClr val="FFFFFF"/>
                </a:solidFill>
                <a:latin typeface="Arial"/>
              </a:rPr>
              <a:t>ABI “Solar Noon”</a:t>
            </a:r>
          </a:p>
          <a:p>
            <a:pPr defTabSz="685800">
              <a:defRPr/>
            </a:pPr>
            <a:r>
              <a:rPr lang="en-US" sz="1350" dirty="0">
                <a:solidFill>
                  <a:srgbClr val="FFFFFF"/>
                </a:solidFill>
                <a:latin typeface="Arial"/>
              </a:rPr>
              <a:t>GOES-West / GOES-East</a:t>
            </a:r>
          </a:p>
          <a:p>
            <a:pPr defTabSz="685800">
              <a:defRPr/>
            </a:pPr>
            <a:r>
              <a:rPr lang="en-US" sz="1350" dirty="0" err="1">
                <a:solidFill>
                  <a:srgbClr val="FFFFFF"/>
                </a:solidFill>
                <a:latin typeface="Arial"/>
              </a:rPr>
              <a:t>Mollweide</a:t>
            </a:r>
            <a:r>
              <a:rPr lang="en-US" sz="1350" dirty="0">
                <a:solidFill>
                  <a:srgbClr val="FFFFFF"/>
                </a:solidFill>
                <a:latin typeface="Arial"/>
              </a:rPr>
              <a:t> Projection  Composite						February 12, 2019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314620" y="6310599"/>
            <a:ext cx="209865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sz="1350" dirty="0">
                <a:solidFill>
                  <a:srgbClr val="FFFFFF"/>
                </a:solidFill>
                <a:latin typeface="Arial"/>
              </a:rPr>
              <a:t>Credit Rick </a:t>
            </a:r>
            <a:r>
              <a:rPr lang="en-US" sz="1350" dirty="0" err="1">
                <a:solidFill>
                  <a:srgbClr val="FFFFFF"/>
                </a:solidFill>
                <a:latin typeface="Arial"/>
              </a:rPr>
              <a:t>Kohrs</a:t>
            </a:r>
            <a:r>
              <a:rPr lang="en-US" sz="1350" dirty="0">
                <a:solidFill>
                  <a:srgbClr val="FFFFFF"/>
                </a:solidFill>
                <a:latin typeface="Arial"/>
              </a:rPr>
              <a:t>, SSEC</a:t>
            </a:r>
          </a:p>
        </p:txBody>
      </p:sp>
    </p:spTree>
    <p:extLst>
      <p:ext uri="{BB962C8B-B14F-4D97-AF65-F5344CB8AC3E}">
        <p14:creationId xmlns:p14="http://schemas.microsoft.com/office/powerpoint/2010/main" val="4038001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62668" y="-229924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Artifacts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B0EEC719-6E03-4381-9D30-9FF2D4EC4F1B}" type="slidenum">
              <a:rPr lang="en-US" smtClean="0">
                <a:solidFill>
                  <a:srgbClr val="000000"/>
                </a:solidFill>
              </a:rPr>
              <a:pPr defTabSz="685800">
                <a:defRPr/>
              </a:pPr>
              <a:t>4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62" y="4233209"/>
            <a:ext cx="4976536" cy="2488268"/>
          </a:xfrm>
        </p:spPr>
      </p:pic>
      <p:pic>
        <p:nvPicPr>
          <p:cNvPr id="6" name="Picture 5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871"/>
          <a:stretch/>
        </p:blipFill>
        <p:spPr>
          <a:xfrm>
            <a:off x="4205801" y="716851"/>
            <a:ext cx="4323644" cy="37140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62" y="113442"/>
            <a:ext cx="4166738" cy="4166738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549" y="2545644"/>
            <a:ext cx="3260274" cy="2006353"/>
          </a:xfrm>
          <a:prstGeom prst="rect">
            <a:avLst/>
          </a:prstGeom>
        </p:spPr>
      </p:pic>
      <p:pic>
        <p:nvPicPr>
          <p:cNvPr id="9" name="Picture 8" descr="G17_ABI_BAND02_10JUL2019_152619UTC"/>
          <p:cNvPicPr>
            <a:picLocks noGrp="1" noChangeAspect="1"/>
          </p:cNvPicPr>
          <p:nvPr isPhoto="1"/>
        </p:nvPicPr>
        <p:blipFill>
          <a:blip r:embed="rId6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4401" y="4380483"/>
            <a:ext cx="3808517" cy="285638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7548" y="3519050"/>
            <a:ext cx="2709739" cy="2032304"/>
          </a:xfrm>
          <a:prstGeom prst="rect">
            <a:avLst/>
          </a:prstGeom>
        </p:spPr>
      </p:pic>
      <p:pic>
        <p:nvPicPr>
          <p:cNvPr id="11" name="Picture 10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84" t="83134" r="23907"/>
          <a:stretch/>
        </p:blipFill>
        <p:spPr>
          <a:xfrm>
            <a:off x="7089422" y="1896671"/>
            <a:ext cx="2054578" cy="1738351"/>
          </a:xfrm>
          <a:prstGeom prst="rect">
            <a:avLst/>
          </a:prstGeom>
        </p:spPr>
      </p:pic>
      <p:pic>
        <p:nvPicPr>
          <p:cNvPr id="12" name="Picture 11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3067" y="161534"/>
            <a:ext cx="1347364" cy="121974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016359" y="1945508"/>
            <a:ext cx="1172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</a:t>
            </a:r>
            <a:r>
              <a:rPr lang="en-US" dirty="0" smtClean="0">
                <a:solidFill>
                  <a:schemeClr val="bg1"/>
                </a:solidFill>
              </a:rPr>
              <a:t>tray light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364483" y="2321727"/>
            <a:ext cx="16850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</a:t>
            </a:r>
            <a:r>
              <a:rPr lang="en-US" dirty="0" smtClean="0"/>
              <a:t>tray light</a:t>
            </a:r>
          </a:p>
          <a:p>
            <a:r>
              <a:rPr lang="en-US" dirty="0" smtClean="0"/>
              <a:t>(4 micrometer)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7977500" y="246497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BOA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26967" y="1071776"/>
            <a:ext cx="33137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Lunar intrusion into space look</a:t>
            </a:r>
          </a:p>
          <a:p>
            <a:r>
              <a:rPr lang="en-US" dirty="0" smtClean="0"/>
              <a:t>(G-17 only)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588730" y="5569385"/>
            <a:ext cx="12153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“shark fin”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100462" y="4907324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“caterpillar”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4364791" y="4164687"/>
            <a:ext cx="13388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LHP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(G-17 only)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466075" y="6091874"/>
            <a:ext cx="1270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HBT Flush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950337" y="3421399"/>
            <a:ext cx="10358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“ringing”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9266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82882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GOES-17 ABI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B0EEC719-6E03-4381-9D30-9FF2D4EC4F1B}" type="slidenum">
              <a:rPr lang="en-US" smtClean="0">
                <a:solidFill>
                  <a:srgbClr val="000000"/>
                </a:solidFill>
              </a:rPr>
              <a:pPr defTabSz="685800">
                <a:defRPr/>
              </a:pPr>
              <a:t>5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222" y="666928"/>
            <a:ext cx="7426601" cy="6191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129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ew_ice_dark_Screenshot from 2019-03-26 14-51-1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9376" y="1500188"/>
            <a:ext cx="4844355" cy="3857625"/>
          </a:xfrm>
          <a:prstGeom prst="rect">
            <a:avLst/>
          </a:prstGeom>
        </p:spPr>
      </p:pic>
      <p:sp>
        <p:nvSpPr>
          <p:cNvPr id="3" name="Subtitle 2"/>
          <p:cNvSpPr txBox="1">
            <a:spLocks/>
          </p:cNvSpPr>
          <p:nvPr/>
        </p:nvSpPr>
        <p:spPr>
          <a:xfrm>
            <a:off x="1959102" y="5419314"/>
            <a:ext cx="5355291" cy="1786427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Day Cloud Phase Distinction RGB</a:t>
            </a:r>
          </a:p>
          <a:p>
            <a:pPr lvl="1"/>
            <a:r>
              <a:rPr lang="en-US" dirty="0"/>
              <a:t>With derived Cloud Top </a:t>
            </a:r>
            <a:r>
              <a:rPr lang="en-US" dirty="0" smtClean="0"/>
              <a:t>Phase read-out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B3333870-156B-4710-8B25-00E0A8593F8A}" type="slidenum">
              <a:rPr lang="en-US">
                <a:solidFill>
                  <a:prstClr val="white">
                    <a:tint val="75000"/>
                  </a:prstClr>
                </a:solidFill>
                <a:latin typeface="Calibri" panose="020F0502020204030204"/>
              </a:rPr>
              <a:pPr defTabSz="685800">
                <a:defRPr/>
              </a:pPr>
              <a:t>6</a:t>
            </a:fld>
            <a:endParaRPr lang="en-US">
              <a:solidFill>
                <a:prstClr val="white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5143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7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AWIPS example of showing an RGB, but adding the cursor read-out from a Derived Product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0440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ew_ice_day_Screenshot from 2019-03-26 14-53-0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9376" y="1500188"/>
            <a:ext cx="4844355" cy="3857625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 flipH="1">
            <a:off x="4410637" y="2793626"/>
            <a:ext cx="393326" cy="3227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5358653" y="2864224"/>
            <a:ext cx="1371600" cy="4941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803963" y="2262495"/>
            <a:ext cx="1210235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>
              <a:defRPr/>
            </a:pPr>
            <a:r>
              <a:rPr lang="en-US" sz="1350" dirty="0">
                <a:solidFill>
                  <a:prstClr val="white"/>
                </a:solidFill>
                <a:latin typeface="Calibri" panose="020F0502020204030204"/>
              </a:rPr>
              <a:t>Different RGB colors, both ice clouds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855945" y="5556997"/>
            <a:ext cx="242855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>
              <a:defRPr/>
            </a:pPr>
            <a:r>
              <a:rPr lang="en-US" sz="1350" dirty="0">
                <a:solidFill>
                  <a:prstClr val="white"/>
                </a:solidFill>
                <a:latin typeface="Calibri" panose="020F0502020204030204"/>
              </a:rPr>
              <a:t>(due to different solar lightning)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B3333870-156B-4710-8B25-00E0A8593F8A}" type="slidenum">
              <a:rPr lang="en-US">
                <a:solidFill>
                  <a:prstClr val="white">
                    <a:tint val="75000"/>
                  </a:prstClr>
                </a:solidFill>
                <a:latin typeface="Calibri" panose="020F0502020204030204"/>
              </a:rPr>
              <a:pPr defTabSz="685800">
                <a:defRPr/>
              </a:pPr>
              <a:t>7</a:t>
            </a:fld>
            <a:endParaRPr lang="en-US">
              <a:solidFill>
                <a:prstClr val="white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616950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ew_visb2_darker_Screenshot from 2019-03-26 14-57-5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9376" y="1500188"/>
            <a:ext cx="4844355" cy="3857625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B3333870-156B-4710-8B25-00E0A8593F8A}" type="slidenum">
              <a:rPr lang="en-US">
                <a:solidFill>
                  <a:prstClr val="white">
                    <a:tint val="75000"/>
                  </a:prstClr>
                </a:solidFill>
                <a:latin typeface="Calibri" panose="020F0502020204030204"/>
              </a:rPr>
              <a:pPr defTabSz="685800">
                <a:defRPr/>
              </a:pPr>
              <a:t>8</a:t>
            </a:fld>
            <a:endParaRPr lang="en-US">
              <a:solidFill>
                <a:prstClr val="white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988803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3644" y="339584"/>
            <a:ext cx="8229600" cy="857250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GOES Procedures in the STOR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29457"/>
            <a:ext cx="8229600" cy="3394472"/>
          </a:xfrm>
        </p:spPr>
        <p:txBody>
          <a:bodyPr/>
          <a:lstStyle/>
          <a:p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vlab.ncep.noaa.gov/group/stor/goes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B0EEC719-6E03-4381-9D30-9FF2D4EC4F1B}" type="slidenum">
              <a:rPr lang="en-US">
                <a:solidFill>
                  <a:srgbClr val="000000"/>
                </a:solidFill>
              </a:rPr>
              <a:pPr defTabSz="685800">
                <a:defRPr/>
              </a:pPr>
              <a:t>9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81"/>
          <a:stretch/>
        </p:blipFill>
        <p:spPr>
          <a:xfrm>
            <a:off x="1498661" y="2144889"/>
            <a:ext cx="6572895" cy="3935746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2066104" y="6116277"/>
            <a:ext cx="5777961" cy="734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892" indent="-342892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31" indent="-28574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2972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348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8915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defTabSz="914400"/>
            <a:r>
              <a:rPr lang="en-US" sz="2400" kern="0" smtClean="0"/>
              <a:t>https://vlab.ncep.noaa.gov/web/</a:t>
            </a:r>
            <a:endParaRPr lang="en-US" sz="2400" kern="0" dirty="0"/>
          </a:p>
        </p:txBody>
      </p:sp>
    </p:spTree>
    <p:extLst>
      <p:ext uri="{BB962C8B-B14F-4D97-AF65-F5344CB8AC3E}">
        <p14:creationId xmlns:p14="http://schemas.microsoft.com/office/powerpoint/2010/main" val="3073049975"/>
      </p:ext>
    </p:extLst>
  </p:cSld>
  <p:clrMapOvr>
    <a:masterClrMapping/>
  </p:clrMapOvr>
</p:sld>
</file>

<file path=ppt/theme/theme1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STAR External Review">
  <a:themeElements>
    <a:clrScheme name="STAR External Review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R External Review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R External Review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R External Review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R External Review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R External Review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R External Review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R External Review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R External Review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R External Review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R External Review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R External Review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R External Review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R External Review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2726</TotalTime>
  <Words>359</Words>
  <Application>Microsoft Office PowerPoint</Application>
  <PresentationFormat>On-screen Show (4:3)</PresentationFormat>
  <Paragraphs>81</Paragraphs>
  <Slides>14</Slides>
  <Notes>3</Notes>
  <HiddenSlides>1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Arial</vt:lpstr>
      <vt:lpstr>Arial Black</vt:lpstr>
      <vt:lpstr>Calibri</vt:lpstr>
      <vt:lpstr>Calibri Light</vt:lpstr>
      <vt:lpstr>5_Office Theme</vt:lpstr>
      <vt:lpstr>5_Default Design</vt:lpstr>
      <vt:lpstr>1_STAR External Review</vt:lpstr>
      <vt:lpstr>Office Theme</vt:lpstr>
      <vt:lpstr>Imagery panel</vt:lpstr>
      <vt:lpstr>GOES ABI Imagery</vt:lpstr>
      <vt:lpstr>GOES-17 First Operational Day</vt:lpstr>
      <vt:lpstr>Artifacts</vt:lpstr>
      <vt:lpstr>GOES-17 ABI</vt:lpstr>
      <vt:lpstr>PowerPoint Presentation</vt:lpstr>
      <vt:lpstr>PowerPoint Presentation</vt:lpstr>
      <vt:lpstr>PowerPoint Presentation</vt:lpstr>
      <vt:lpstr>GOES Procedures in the STOR</vt:lpstr>
      <vt:lpstr>GOES-17 TPW</vt:lpstr>
      <vt:lpstr>PowerPoint Presentation</vt:lpstr>
      <vt:lpstr>GOES-R Series web sites </vt:lpstr>
      <vt:lpstr>Parallax</vt:lpstr>
      <vt:lpstr>GOES-R Series web sites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Tim Schmit</dc:creator>
  <cp:lastModifiedBy>Tim Schmit</cp:lastModifiedBy>
  <cp:revision>19</cp:revision>
  <dcterms:created xsi:type="dcterms:W3CDTF">2020-02-13T20:28:40Z</dcterms:created>
  <dcterms:modified xsi:type="dcterms:W3CDTF">2020-02-19T15:23:16Z</dcterms:modified>
</cp:coreProperties>
</file>