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87" r:id="rId2"/>
    <p:sldId id="348" r:id="rId3"/>
    <p:sldId id="357" r:id="rId4"/>
    <p:sldId id="362" r:id="rId5"/>
    <p:sldId id="350" r:id="rId6"/>
    <p:sldId id="363" r:id="rId7"/>
    <p:sldId id="354" r:id="rId8"/>
    <p:sldId id="361" r:id="rId9"/>
    <p:sldId id="369" r:id="rId10"/>
    <p:sldId id="364" r:id="rId11"/>
    <p:sldId id="358" r:id="rId12"/>
    <p:sldId id="299" r:id="rId13"/>
    <p:sldId id="366" r:id="rId14"/>
    <p:sldId id="367" r:id="rId15"/>
    <p:sldId id="341" r:id="rId16"/>
    <p:sldId id="288" r:id="rId17"/>
    <p:sldId id="334" r:id="rId18"/>
    <p:sldId id="359" r:id="rId19"/>
    <p:sldId id="3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84" autoAdjust="0"/>
    <p:restoredTop sz="93023" autoAdjust="0"/>
  </p:normalViewPr>
  <p:slideViewPr>
    <p:cSldViewPr snapToGrid="0" snapToObjects="1">
      <p:cViewPr varScale="1">
        <p:scale>
          <a:sx n="92" d="100"/>
          <a:sy n="92" d="100"/>
        </p:scale>
        <p:origin x="108" y="27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F4B915-3BD2-4B2E-8176-86EA8D3A5E17}"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E6938964-807E-4865-B79A-DABC4CA0FFFD}">
      <dgm:prSet phldrT="[Text]" custT="1"/>
      <dgm:spPr/>
      <dgm:t>
        <a:bodyPr/>
        <a:lstStyle/>
        <a:p>
          <a:r>
            <a:rPr lang="en-US" sz="1800" dirty="0" smtClean="0"/>
            <a:t>Information Needs, by sector</a:t>
          </a:r>
          <a:endParaRPr lang="en-US" sz="1800" dirty="0"/>
        </a:p>
      </dgm:t>
    </dgm:pt>
    <dgm:pt modelId="{F79313CC-47F9-4E14-8098-8D5E57F09773}" type="parTrans" cxnId="{C957225D-7F20-454F-BFF9-845B3F669215}">
      <dgm:prSet/>
      <dgm:spPr/>
      <dgm:t>
        <a:bodyPr/>
        <a:lstStyle/>
        <a:p>
          <a:endParaRPr lang="en-US"/>
        </a:p>
      </dgm:t>
    </dgm:pt>
    <dgm:pt modelId="{22ABC12A-DDC0-4688-8EBE-8D880C02A8A9}" type="sibTrans" cxnId="{C957225D-7F20-454F-BFF9-845B3F669215}">
      <dgm:prSet/>
      <dgm:spPr/>
      <dgm:t>
        <a:bodyPr/>
        <a:lstStyle/>
        <a:p>
          <a:endParaRPr lang="en-US"/>
        </a:p>
      </dgm:t>
    </dgm:pt>
    <dgm:pt modelId="{DAC8ED98-EA2B-4B7D-A064-D10B43FCE776}">
      <dgm:prSet phldrT="[Text]"/>
      <dgm:spPr/>
      <dgm:t>
        <a:bodyPr/>
        <a:lstStyle/>
        <a:p>
          <a:r>
            <a:rPr lang="en-US" dirty="0" smtClean="0"/>
            <a:t>RCSD, others</a:t>
          </a:r>
          <a:endParaRPr lang="en-US" dirty="0"/>
        </a:p>
      </dgm:t>
    </dgm:pt>
    <dgm:pt modelId="{2DDDF9AF-3CD0-439D-8627-7173AA0C3CDE}" type="parTrans" cxnId="{E45DE3C5-A05A-409C-974C-A4566D253CDE}">
      <dgm:prSet/>
      <dgm:spPr/>
      <dgm:t>
        <a:bodyPr/>
        <a:lstStyle/>
        <a:p>
          <a:endParaRPr lang="en-US"/>
        </a:p>
      </dgm:t>
    </dgm:pt>
    <dgm:pt modelId="{62CF7C08-9AAD-4102-8836-CAB2C1A14C5B}" type="sibTrans" cxnId="{E45DE3C5-A05A-409C-974C-A4566D253CDE}">
      <dgm:prSet/>
      <dgm:spPr/>
      <dgm:t>
        <a:bodyPr/>
        <a:lstStyle/>
        <a:p>
          <a:endParaRPr lang="en-US"/>
        </a:p>
      </dgm:t>
    </dgm:pt>
    <dgm:pt modelId="{B28AA588-BD33-4E10-B11D-936FF833625D}">
      <dgm:prSet phldrT="[Text]" custT="1"/>
      <dgm:spPr/>
      <dgm:t>
        <a:bodyPr/>
        <a:lstStyle/>
        <a:p>
          <a:r>
            <a:rPr lang="en-US" sz="2400" dirty="0" smtClean="0"/>
            <a:t> Information Provider</a:t>
          </a:r>
          <a:endParaRPr lang="en-US" sz="2400" dirty="0"/>
        </a:p>
      </dgm:t>
    </dgm:pt>
    <dgm:pt modelId="{8AFA0D57-1133-40DB-9F30-69D42EAA68E7}" type="parTrans" cxnId="{85EB1187-8D3F-487E-BB56-23718B1E9E04}">
      <dgm:prSet/>
      <dgm:spPr/>
      <dgm:t>
        <a:bodyPr/>
        <a:lstStyle/>
        <a:p>
          <a:endParaRPr lang="en-US"/>
        </a:p>
      </dgm:t>
    </dgm:pt>
    <dgm:pt modelId="{23F252AA-87EF-48D3-BB91-F3F4033F232C}" type="sibTrans" cxnId="{85EB1187-8D3F-487E-BB56-23718B1E9E04}">
      <dgm:prSet/>
      <dgm:spPr/>
      <dgm:t>
        <a:bodyPr/>
        <a:lstStyle/>
        <a:p>
          <a:endParaRPr lang="en-US"/>
        </a:p>
      </dgm:t>
    </dgm:pt>
    <dgm:pt modelId="{A95D3A37-6E48-44FE-91B7-0B4E5A2ABFB6}">
      <dgm:prSet phldrT="[Text]"/>
      <dgm:spPr/>
      <dgm:t>
        <a:bodyPr/>
        <a:lstStyle/>
        <a:p>
          <a:r>
            <a:rPr lang="en-US" dirty="0" smtClean="0"/>
            <a:t>NOAA, Core Partners, Academia</a:t>
          </a:r>
          <a:endParaRPr lang="en-US" dirty="0"/>
        </a:p>
      </dgm:t>
    </dgm:pt>
    <dgm:pt modelId="{40AF4E48-A636-403B-ADA4-D0DCA9BBB63D}" type="parTrans" cxnId="{26ABA9A7-B984-4982-B500-328FFD13E8CA}">
      <dgm:prSet/>
      <dgm:spPr/>
      <dgm:t>
        <a:bodyPr/>
        <a:lstStyle/>
        <a:p>
          <a:endParaRPr lang="en-US"/>
        </a:p>
      </dgm:t>
    </dgm:pt>
    <dgm:pt modelId="{2EF48F27-FB29-4132-87B5-0584308DE5F7}" type="sibTrans" cxnId="{26ABA9A7-B984-4982-B500-328FFD13E8CA}">
      <dgm:prSet/>
      <dgm:spPr/>
      <dgm:t>
        <a:bodyPr/>
        <a:lstStyle/>
        <a:p>
          <a:endParaRPr lang="en-US"/>
        </a:p>
      </dgm:t>
    </dgm:pt>
    <dgm:pt modelId="{278BF048-15A3-4D45-96A8-A86020B0FBDB}">
      <dgm:prSet phldrT="[Text]" custT="1"/>
      <dgm:spPr/>
      <dgm:t>
        <a:bodyPr/>
        <a:lstStyle/>
        <a:p>
          <a:r>
            <a:rPr lang="en-US" sz="2400" dirty="0" smtClean="0"/>
            <a:t>Technical Assistance and Tool Development</a:t>
          </a:r>
          <a:endParaRPr lang="en-US" sz="2400" dirty="0"/>
        </a:p>
      </dgm:t>
    </dgm:pt>
    <dgm:pt modelId="{D97BF044-9EB6-4A7D-9D45-527925CD6871}" type="parTrans" cxnId="{ADEB7376-19C8-405B-A337-BEA536D21D1B}">
      <dgm:prSet/>
      <dgm:spPr/>
      <dgm:t>
        <a:bodyPr/>
        <a:lstStyle/>
        <a:p>
          <a:endParaRPr lang="en-US"/>
        </a:p>
      </dgm:t>
    </dgm:pt>
    <dgm:pt modelId="{4410A1D4-79DA-4403-85FF-0A7FC1AA0675}" type="sibTrans" cxnId="{ADEB7376-19C8-405B-A337-BEA536D21D1B}">
      <dgm:prSet/>
      <dgm:spPr/>
      <dgm:t>
        <a:bodyPr/>
        <a:lstStyle/>
        <a:p>
          <a:endParaRPr lang="en-US"/>
        </a:p>
      </dgm:t>
    </dgm:pt>
    <dgm:pt modelId="{83FD07E6-C64C-4C30-ADC9-5A1649B6FFD9}">
      <dgm:prSet phldrT="[Text]"/>
      <dgm:spPr/>
      <dgm:t>
        <a:bodyPr/>
        <a:lstStyle/>
        <a:p>
          <a:r>
            <a:rPr lang="en-US" dirty="0" smtClean="0"/>
            <a:t>Who’s role? </a:t>
          </a:r>
          <a:endParaRPr lang="en-US" dirty="0"/>
        </a:p>
      </dgm:t>
    </dgm:pt>
    <dgm:pt modelId="{1E788805-C9EC-4B89-8351-2810ABCD2421}" type="parTrans" cxnId="{A1B552C0-13F5-49D1-9BE5-24770D42ECE1}">
      <dgm:prSet/>
      <dgm:spPr/>
      <dgm:t>
        <a:bodyPr/>
        <a:lstStyle/>
        <a:p>
          <a:endParaRPr lang="en-US"/>
        </a:p>
      </dgm:t>
    </dgm:pt>
    <dgm:pt modelId="{3BA8423F-317A-4ABA-8033-1FD6E1392D50}" type="sibTrans" cxnId="{A1B552C0-13F5-49D1-9BE5-24770D42ECE1}">
      <dgm:prSet/>
      <dgm:spPr/>
      <dgm:t>
        <a:bodyPr/>
        <a:lstStyle/>
        <a:p>
          <a:endParaRPr lang="en-US"/>
        </a:p>
      </dgm:t>
    </dgm:pt>
    <dgm:pt modelId="{ECF9200B-18BF-42D0-8051-E526C53B3437}">
      <dgm:prSet phldrT="[Text]" custT="1"/>
      <dgm:spPr/>
      <dgm:t>
        <a:bodyPr/>
        <a:lstStyle/>
        <a:p>
          <a:r>
            <a:rPr lang="en-US" sz="1800" dirty="0" smtClean="0"/>
            <a:t>Tool Delivery and Refinement</a:t>
          </a:r>
          <a:endParaRPr lang="en-US" sz="1800" dirty="0"/>
        </a:p>
      </dgm:t>
    </dgm:pt>
    <dgm:pt modelId="{4DCBAF4C-76D8-42A7-ABA9-2646EDCE974A}" type="parTrans" cxnId="{E0795536-30D9-431B-881A-AE6A965D4599}">
      <dgm:prSet/>
      <dgm:spPr/>
      <dgm:t>
        <a:bodyPr/>
        <a:lstStyle/>
        <a:p>
          <a:endParaRPr lang="en-US"/>
        </a:p>
      </dgm:t>
    </dgm:pt>
    <dgm:pt modelId="{20886E63-C7AA-47E2-B2A0-2C56B6EE9E72}" type="sibTrans" cxnId="{E0795536-30D9-431B-881A-AE6A965D4599}">
      <dgm:prSet/>
      <dgm:spPr/>
      <dgm:t>
        <a:bodyPr/>
        <a:lstStyle/>
        <a:p>
          <a:endParaRPr lang="en-US"/>
        </a:p>
      </dgm:t>
    </dgm:pt>
    <dgm:pt modelId="{D37536A4-2BE7-405D-B885-9BB1C35D8EC6}">
      <dgm:prSet phldrT="[Text]"/>
      <dgm:spPr/>
      <dgm:t>
        <a:bodyPr/>
        <a:lstStyle/>
        <a:p>
          <a:r>
            <a:rPr lang="en-US" dirty="0" smtClean="0"/>
            <a:t>Who’s role?</a:t>
          </a:r>
          <a:endParaRPr lang="en-US" dirty="0"/>
        </a:p>
      </dgm:t>
    </dgm:pt>
    <dgm:pt modelId="{899A1E55-387D-46AE-BA1A-66C479E0C774}" type="parTrans" cxnId="{4526F3D8-02F7-449A-83F1-FBC40774D4D4}">
      <dgm:prSet/>
      <dgm:spPr/>
      <dgm:t>
        <a:bodyPr/>
        <a:lstStyle/>
        <a:p>
          <a:endParaRPr lang="en-US"/>
        </a:p>
      </dgm:t>
    </dgm:pt>
    <dgm:pt modelId="{58093F7D-0FA0-4A7E-9FE2-EE43EBD51A00}" type="sibTrans" cxnId="{4526F3D8-02F7-449A-83F1-FBC40774D4D4}">
      <dgm:prSet/>
      <dgm:spPr/>
      <dgm:t>
        <a:bodyPr/>
        <a:lstStyle/>
        <a:p>
          <a:endParaRPr lang="en-US"/>
        </a:p>
      </dgm:t>
    </dgm:pt>
    <dgm:pt modelId="{C762C40F-6BD0-45B6-8D6C-73B88EB1D031}" type="pres">
      <dgm:prSet presAssocID="{51F4B915-3BD2-4B2E-8176-86EA8D3A5E17}" presName="Name0" presStyleCnt="0">
        <dgm:presLayoutVars>
          <dgm:dir/>
          <dgm:animOne val="branch"/>
          <dgm:animLvl val="lvl"/>
        </dgm:presLayoutVars>
      </dgm:prSet>
      <dgm:spPr/>
      <dgm:t>
        <a:bodyPr/>
        <a:lstStyle/>
        <a:p>
          <a:endParaRPr lang="en-US"/>
        </a:p>
      </dgm:t>
    </dgm:pt>
    <dgm:pt modelId="{9C57F06D-3272-42DF-8A9D-3364D6297D09}" type="pres">
      <dgm:prSet presAssocID="{E6938964-807E-4865-B79A-DABC4CA0FFFD}" presName="chaos" presStyleCnt="0"/>
      <dgm:spPr/>
    </dgm:pt>
    <dgm:pt modelId="{8056EFBB-0A9D-49FB-A41F-DA74F888102D}" type="pres">
      <dgm:prSet presAssocID="{E6938964-807E-4865-B79A-DABC4CA0FFFD}" presName="parTx1" presStyleLbl="revTx" presStyleIdx="0" presStyleCnt="7"/>
      <dgm:spPr/>
      <dgm:t>
        <a:bodyPr/>
        <a:lstStyle/>
        <a:p>
          <a:endParaRPr lang="en-US"/>
        </a:p>
      </dgm:t>
    </dgm:pt>
    <dgm:pt modelId="{8F72B1C0-4594-4EEF-9CB4-688EF94EF93B}" type="pres">
      <dgm:prSet presAssocID="{E6938964-807E-4865-B79A-DABC4CA0FFFD}" presName="desTx1" presStyleLbl="revTx" presStyleIdx="1" presStyleCnt="7">
        <dgm:presLayoutVars>
          <dgm:bulletEnabled val="1"/>
        </dgm:presLayoutVars>
      </dgm:prSet>
      <dgm:spPr/>
      <dgm:t>
        <a:bodyPr/>
        <a:lstStyle/>
        <a:p>
          <a:endParaRPr lang="en-US"/>
        </a:p>
      </dgm:t>
    </dgm:pt>
    <dgm:pt modelId="{4BDB715F-CC31-44A4-939F-DAD14D8CC5E1}" type="pres">
      <dgm:prSet presAssocID="{E6938964-807E-4865-B79A-DABC4CA0FFFD}" presName="c1" presStyleLbl="node1" presStyleIdx="0" presStyleCnt="19"/>
      <dgm:spPr/>
    </dgm:pt>
    <dgm:pt modelId="{356C51A9-051C-4E31-A4F5-819C6974052B}" type="pres">
      <dgm:prSet presAssocID="{E6938964-807E-4865-B79A-DABC4CA0FFFD}" presName="c2" presStyleLbl="node1" presStyleIdx="1" presStyleCnt="19"/>
      <dgm:spPr/>
    </dgm:pt>
    <dgm:pt modelId="{AEA78D47-E7EE-4E10-A2A7-F648C6EE8227}" type="pres">
      <dgm:prSet presAssocID="{E6938964-807E-4865-B79A-DABC4CA0FFFD}" presName="c3" presStyleLbl="node1" presStyleIdx="2" presStyleCnt="19"/>
      <dgm:spPr/>
    </dgm:pt>
    <dgm:pt modelId="{7BFA98F0-A13A-481F-85DE-1C5C8DE2DDE9}" type="pres">
      <dgm:prSet presAssocID="{E6938964-807E-4865-B79A-DABC4CA0FFFD}" presName="c4" presStyleLbl="node1" presStyleIdx="3" presStyleCnt="19"/>
      <dgm:spPr/>
    </dgm:pt>
    <dgm:pt modelId="{322014D0-7040-4A6A-91EB-73D3BB2EF480}" type="pres">
      <dgm:prSet presAssocID="{E6938964-807E-4865-B79A-DABC4CA0FFFD}" presName="c5" presStyleLbl="node1" presStyleIdx="4" presStyleCnt="19"/>
      <dgm:spPr/>
    </dgm:pt>
    <dgm:pt modelId="{BF4647EE-D7AD-4A1B-8D98-3A1A4ADC8F88}" type="pres">
      <dgm:prSet presAssocID="{E6938964-807E-4865-B79A-DABC4CA0FFFD}" presName="c6" presStyleLbl="node1" presStyleIdx="5" presStyleCnt="19"/>
      <dgm:spPr/>
    </dgm:pt>
    <dgm:pt modelId="{3827AA0E-9C7E-47B5-9D6E-AB9CFE30460B}" type="pres">
      <dgm:prSet presAssocID="{E6938964-807E-4865-B79A-DABC4CA0FFFD}" presName="c7" presStyleLbl="node1" presStyleIdx="6" presStyleCnt="19"/>
      <dgm:spPr/>
    </dgm:pt>
    <dgm:pt modelId="{45697C25-B250-436C-B7C6-A11DC88109B7}" type="pres">
      <dgm:prSet presAssocID="{E6938964-807E-4865-B79A-DABC4CA0FFFD}" presName="c8" presStyleLbl="node1" presStyleIdx="7" presStyleCnt="19"/>
      <dgm:spPr/>
    </dgm:pt>
    <dgm:pt modelId="{B8CB8D04-82A7-4F65-BD7B-FEC74A2563D7}" type="pres">
      <dgm:prSet presAssocID="{E6938964-807E-4865-B79A-DABC4CA0FFFD}" presName="c9" presStyleLbl="node1" presStyleIdx="8" presStyleCnt="19"/>
      <dgm:spPr/>
    </dgm:pt>
    <dgm:pt modelId="{6BC42C05-516F-48E1-BCE0-F661B54B37FC}" type="pres">
      <dgm:prSet presAssocID="{E6938964-807E-4865-B79A-DABC4CA0FFFD}" presName="c10" presStyleLbl="node1" presStyleIdx="9" presStyleCnt="19"/>
      <dgm:spPr/>
    </dgm:pt>
    <dgm:pt modelId="{137E6A13-82A4-49E2-9CDF-A32E0DC2D44F}" type="pres">
      <dgm:prSet presAssocID="{E6938964-807E-4865-B79A-DABC4CA0FFFD}" presName="c11" presStyleLbl="node1" presStyleIdx="10" presStyleCnt="19"/>
      <dgm:spPr/>
    </dgm:pt>
    <dgm:pt modelId="{92D64ACE-45A2-43CC-8E85-D031131EC787}" type="pres">
      <dgm:prSet presAssocID="{E6938964-807E-4865-B79A-DABC4CA0FFFD}" presName="c12" presStyleLbl="node1" presStyleIdx="11" presStyleCnt="19"/>
      <dgm:spPr/>
    </dgm:pt>
    <dgm:pt modelId="{FAF2E65E-64AA-4DCF-96E0-70DFAE434D3D}" type="pres">
      <dgm:prSet presAssocID="{E6938964-807E-4865-B79A-DABC4CA0FFFD}" presName="c13" presStyleLbl="node1" presStyleIdx="12" presStyleCnt="19"/>
      <dgm:spPr/>
    </dgm:pt>
    <dgm:pt modelId="{B818F173-83CF-458C-9ED7-FFE8A4C3644D}" type="pres">
      <dgm:prSet presAssocID="{E6938964-807E-4865-B79A-DABC4CA0FFFD}" presName="c14" presStyleLbl="node1" presStyleIdx="13" presStyleCnt="19"/>
      <dgm:spPr/>
    </dgm:pt>
    <dgm:pt modelId="{771D7A84-9CC3-424F-A2CE-8978B168F5CD}" type="pres">
      <dgm:prSet presAssocID="{E6938964-807E-4865-B79A-DABC4CA0FFFD}" presName="c15" presStyleLbl="node1" presStyleIdx="14" presStyleCnt="19"/>
      <dgm:spPr/>
    </dgm:pt>
    <dgm:pt modelId="{122438E3-DFAE-42B5-82D9-D8E12BCB3D79}" type="pres">
      <dgm:prSet presAssocID="{E6938964-807E-4865-B79A-DABC4CA0FFFD}" presName="c16" presStyleLbl="node1" presStyleIdx="15" presStyleCnt="19"/>
      <dgm:spPr/>
    </dgm:pt>
    <dgm:pt modelId="{834E98F1-8A1F-4DC3-9FEA-737A4AEA8C46}" type="pres">
      <dgm:prSet presAssocID="{E6938964-807E-4865-B79A-DABC4CA0FFFD}" presName="c17" presStyleLbl="node1" presStyleIdx="16" presStyleCnt="19"/>
      <dgm:spPr/>
    </dgm:pt>
    <dgm:pt modelId="{B9887D8C-00D9-432D-949B-78282D67FFA1}" type="pres">
      <dgm:prSet presAssocID="{E6938964-807E-4865-B79A-DABC4CA0FFFD}" presName="c18" presStyleLbl="node1" presStyleIdx="17" presStyleCnt="19"/>
      <dgm:spPr/>
    </dgm:pt>
    <dgm:pt modelId="{54BF9A8A-B9C2-4BDE-83A5-D49072F1C44F}" type="pres">
      <dgm:prSet presAssocID="{22ABC12A-DDC0-4688-8EBE-8D880C02A8A9}" presName="chevronComposite1" presStyleCnt="0"/>
      <dgm:spPr/>
    </dgm:pt>
    <dgm:pt modelId="{EB9705BC-35C6-4AF0-B5F0-5813AB8A8948}" type="pres">
      <dgm:prSet presAssocID="{22ABC12A-DDC0-4688-8EBE-8D880C02A8A9}" presName="chevron1" presStyleLbl="sibTrans2D1" presStyleIdx="0" presStyleCnt="3"/>
      <dgm:spPr/>
    </dgm:pt>
    <dgm:pt modelId="{F9DD2C27-1866-43C4-87FE-3D8BF2787DE3}" type="pres">
      <dgm:prSet presAssocID="{22ABC12A-DDC0-4688-8EBE-8D880C02A8A9}" presName="spChevron1" presStyleCnt="0"/>
      <dgm:spPr/>
    </dgm:pt>
    <dgm:pt modelId="{7F131D55-DDC2-400F-AAE1-77C0C52B6D1E}" type="pres">
      <dgm:prSet presAssocID="{B28AA588-BD33-4E10-B11D-936FF833625D}" presName="middle" presStyleCnt="0"/>
      <dgm:spPr/>
    </dgm:pt>
    <dgm:pt modelId="{57833620-E566-4CE0-BC5B-4C058A08EF49}" type="pres">
      <dgm:prSet presAssocID="{B28AA588-BD33-4E10-B11D-936FF833625D}" presName="parTxMid" presStyleLbl="revTx" presStyleIdx="2" presStyleCnt="7"/>
      <dgm:spPr/>
      <dgm:t>
        <a:bodyPr/>
        <a:lstStyle/>
        <a:p>
          <a:endParaRPr lang="en-US"/>
        </a:p>
      </dgm:t>
    </dgm:pt>
    <dgm:pt modelId="{EDA71301-0A7A-469B-A441-6931EE0D0274}" type="pres">
      <dgm:prSet presAssocID="{B28AA588-BD33-4E10-B11D-936FF833625D}" presName="desTxMid" presStyleLbl="revTx" presStyleIdx="3" presStyleCnt="7">
        <dgm:presLayoutVars>
          <dgm:bulletEnabled val="1"/>
        </dgm:presLayoutVars>
      </dgm:prSet>
      <dgm:spPr/>
      <dgm:t>
        <a:bodyPr/>
        <a:lstStyle/>
        <a:p>
          <a:endParaRPr lang="en-US"/>
        </a:p>
      </dgm:t>
    </dgm:pt>
    <dgm:pt modelId="{6565674E-7BE6-47CB-8936-338095D0C7E5}" type="pres">
      <dgm:prSet presAssocID="{B28AA588-BD33-4E10-B11D-936FF833625D}" presName="spMid" presStyleCnt="0"/>
      <dgm:spPr/>
    </dgm:pt>
    <dgm:pt modelId="{9E609C83-293A-4B46-BE55-22D8464397E8}" type="pres">
      <dgm:prSet presAssocID="{23F252AA-87EF-48D3-BB91-F3F4033F232C}" presName="chevronComposite1" presStyleCnt="0"/>
      <dgm:spPr/>
    </dgm:pt>
    <dgm:pt modelId="{6012F275-ADAE-439C-9B60-4157FF7CA3A5}" type="pres">
      <dgm:prSet presAssocID="{23F252AA-87EF-48D3-BB91-F3F4033F232C}" presName="chevron1" presStyleLbl="sibTrans2D1" presStyleIdx="1" presStyleCnt="3"/>
      <dgm:spPr/>
    </dgm:pt>
    <dgm:pt modelId="{9474CF7B-95FB-4936-ADD8-CA437120823D}" type="pres">
      <dgm:prSet presAssocID="{23F252AA-87EF-48D3-BB91-F3F4033F232C}" presName="spChevron1" presStyleCnt="0"/>
      <dgm:spPr/>
    </dgm:pt>
    <dgm:pt modelId="{2F03CB78-2A7E-4CAD-BF73-03EBE9D74320}" type="pres">
      <dgm:prSet presAssocID="{278BF048-15A3-4D45-96A8-A86020B0FBDB}" presName="middle" presStyleCnt="0"/>
      <dgm:spPr/>
    </dgm:pt>
    <dgm:pt modelId="{F7F1465C-FA4D-41B6-98B3-922B50048712}" type="pres">
      <dgm:prSet presAssocID="{278BF048-15A3-4D45-96A8-A86020B0FBDB}" presName="parTxMid" presStyleLbl="revTx" presStyleIdx="4" presStyleCnt="7" custLinFactNeighborX="-8060" custLinFactNeighborY="-2646"/>
      <dgm:spPr/>
      <dgm:t>
        <a:bodyPr/>
        <a:lstStyle/>
        <a:p>
          <a:endParaRPr lang="en-US"/>
        </a:p>
      </dgm:t>
    </dgm:pt>
    <dgm:pt modelId="{49277EB1-1021-44AD-BC6C-B479457EC7E6}" type="pres">
      <dgm:prSet presAssocID="{278BF048-15A3-4D45-96A8-A86020B0FBDB}" presName="desTxMid" presStyleLbl="revTx" presStyleIdx="5" presStyleCnt="7">
        <dgm:presLayoutVars>
          <dgm:bulletEnabled val="1"/>
        </dgm:presLayoutVars>
      </dgm:prSet>
      <dgm:spPr/>
      <dgm:t>
        <a:bodyPr/>
        <a:lstStyle/>
        <a:p>
          <a:endParaRPr lang="en-US"/>
        </a:p>
      </dgm:t>
    </dgm:pt>
    <dgm:pt modelId="{F9FAA06B-AB10-4BCD-9857-C39422507EEA}" type="pres">
      <dgm:prSet presAssocID="{278BF048-15A3-4D45-96A8-A86020B0FBDB}" presName="spMid" presStyleCnt="0"/>
      <dgm:spPr/>
    </dgm:pt>
    <dgm:pt modelId="{FD3BADA5-6FE9-428F-9C32-60E5944A1790}" type="pres">
      <dgm:prSet presAssocID="{4410A1D4-79DA-4403-85FF-0A7FC1AA0675}" presName="chevronComposite1" presStyleCnt="0"/>
      <dgm:spPr/>
    </dgm:pt>
    <dgm:pt modelId="{24CA2DED-AC78-4B00-A88D-6C7FE6DCDD05}" type="pres">
      <dgm:prSet presAssocID="{4410A1D4-79DA-4403-85FF-0A7FC1AA0675}" presName="chevron1" presStyleLbl="sibTrans2D1" presStyleIdx="2" presStyleCnt="3"/>
      <dgm:spPr/>
    </dgm:pt>
    <dgm:pt modelId="{BB4DE6FC-8C4A-4CD0-A4EF-FB66BDCB1B71}" type="pres">
      <dgm:prSet presAssocID="{4410A1D4-79DA-4403-85FF-0A7FC1AA0675}" presName="spChevron1" presStyleCnt="0"/>
      <dgm:spPr/>
    </dgm:pt>
    <dgm:pt modelId="{BDF913FA-A166-4F43-9F67-DCC826B68B8F}" type="pres">
      <dgm:prSet presAssocID="{ECF9200B-18BF-42D0-8051-E526C53B3437}" presName="last" presStyleCnt="0"/>
      <dgm:spPr/>
    </dgm:pt>
    <dgm:pt modelId="{1BEC2AE9-F4C4-4331-9A6F-D72699539634}" type="pres">
      <dgm:prSet presAssocID="{ECF9200B-18BF-42D0-8051-E526C53B3437}" presName="circleTx" presStyleLbl="node1" presStyleIdx="18" presStyleCnt="19" custScaleX="123236"/>
      <dgm:spPr/>
      <dgm:t>
        <a:bodyPr/>
        <a:lstStyle/>
        <a:p>
          <a:endParaRPr lang="en-US"/>
        </a:p>
      </dgm:t>
    </dgm:pt>
    <dgm:pt modelId="{12ABD81F-6FA4-4999-9E63-90D45F761B4F}" type="pres">
      <dgm:prSet presAssocID="{ECF9200B-18BF-42D0-8051-E526C53B3437}" presName="desTxN" presStyleLbl="revTx" presStyleIdx="6" presStyleCnt="7">
        <dgm:presLayoutVars>
          <dgm:bulletEnabled val="1"/>
        </dgm:presLayoutVars>
      </dgm:prSet>
      <dgm:spPr/>
      <dgm:t>
        <a:bodyPr/>
        <a:lstStyle/>
        <a:p>
          <a:endParaRPr lang="en-US"/>
        </a:p>
      </dgm:t>
    </dgm:pt>
    <dgm:pt modelId="{C80933D6-6AD0-4B61-BF6B-15D317779696}" type="pres">
      <dgm:prSet presAssocID="{ECF9200B-18BF-42D0-8051-E526C53B3437}" presName="spN" presStyleCnt="0"/>
      <dgm:spPr/>
    </dgm:pt>
  </dgm:ptLst>
  <dgm:cxnLst>
    <dgm:cxn modelId="{8EBA9D08-E04F-47F0-88FB-1307F7726D12}" type="presOf" srcId="{B28AA588-BD33-4E10-B11D-936FF833625D}" destId="{57833620-E566-4CE0-BC5B-4C058A08EF49}" srcOrd="0" destOrd="0" presId="urn:microsoft.com/office/officeart/2009/3/layout/RandomtoResultProcess"/>
    <dgm:cxn modelId="{64C6C10D-4EC8-40CB-BF37-9600B88920EC}" type="presOf" srcId="{A95D3A37-6E48-44FE-91B7-0B4E5A2ABFB6}" destId="{EDA71301-0A7A-469B-A441-6931EE0D0274}" srcOrd="0" destOrd="0" presId="urn:microsoft.com/office/officeart/2009/3/layout/RandomtoResultProcess"/>
    <dgm:cxn modelId="{489FA695-4BCE-4447-82DE-E81C1044C8E4}" type="presOf" srcId="{83FD07E6-C64C-4C30-ADC9-5A1649B6FFD9}" destId="{49277EB1-1021-44AD-BC6C-B479457EC7E6}" srcOrd="0" destOrd="0" presId="urn:microsoft.com/office/officeart/2009/3/layout/RandomtoResultProcess"/>
    <dgm:cxn modelId="{984EE5D7-C8C5-4DEA-A3CA-30460381427B}" type="presOf" srcId="{278BF048-15A3-4D45-96A8-A86020B0FBDB}" destId="{F7F1465C-FA4D-41B6-98B3-922B50048712}" srcOrd="0" destOrd="0" presId="urn:microsoft.com/office/officeart/2009/3/layout/RandomtoResultProcess"/>
    <dgm:cxn modelId="{4526F3D8-02F7-449A-83F1-FBC40774D4D4}" srcId="{ECF9200B-18BF-42D0-8051-E526C53B3437}" destId="{D37536A4-2BE7-405D-B885-9BB1C35D8EC6}" srcOrd="0" destOrd="0" parTransId="{899A1E55-387D-46AE-BA1A-66C479E0C774}" sibTransId="{58093F7D-0FA0-4A7E-9FE2-EE43EBD51A00}"/>
    <dgm:cxn modelId="{4D419403-BA75-4ED5-86E0-F65D093D48C3}" type="presOf" srcId="{E6938964-807E-4865-B79A-DABC4CA0FFFD}" destId="{8056EFBB-0A9D-49FB-A41F-DA74F888102D}" srcOrd="0" destOrd="0" presId="urn:microsoft.com/office/officeart/2009/3/layout/RandomtoResultProcess"/>
    <dgm:cxn modelId="{E0795536-30D9-431B-881A-AE6A965D4599}" srcId="{51F4B915-3BD2-4B2E-8176-86EA8D3A5E17}" destId="{ECF9200B-18BF-42D0-8051-E526C53B3437}" srcOrd="3" destOrd="0" parTransId="{4DCBAF4C-76D8-42A7-ABA9-2646EDCE974A}" sibTransId="{20886E63-C7AA-47E2-B2A0-2C56B6EE9E72}"/>
    <dgm:cxn modelId="{E45DE3C5-A05A-409C-974C-A4566D253CDE}" srcId="{E6938964-807E-4865-B79A-DABC4CA0FFFD}" destId="{DAC8ED98-EA2B-4B7D-A064-D10B43FCE776}" srcOrd="0" destOrd="0" parTransId="{2DDDF9AF-3CD0-439D-8627-7173AA0C3CDE}" sibTransId="{62CF7C08-9AAD-4102-8836-CAB2C1A14C5B}"/>
    <dgm:cxn modelId="{E57D7C06-32D5-4C62-8475-DE28EB639367}" type="presOf" srcId="{D37536A4-2BE7-405D-B885-9BB1C35D8EC6}" destId="{12ABD81F-6FA4-4999-9E63-90D45F761B4F}" srcOrd="0" destOrd="0" presId="urn:microsoft.com/office/officeart/2009/3/layout/RandomtoResultProcess"/>
    <dgm:cxn modelId="{A1B552C0-13F5-49D1-9BE5-24770D42ECE1}" srcId="{278BF048-15A3-4D45-96A8-A86020B0FBDB}" destId="{83FD07E6-C64C-4C30-ADC9-5A1649B6FFD9}" srcOrd="0" destOrd="0" parTransId="{1E788805-C9EC-4B89-8351-2810ABCD2421}" sibTransId="{3BA8423F-317A-4ABA-8033-1FD6E1392D50}"/>
    <dgm:cxn modelId="{ADEB7376-19C8-405B-A337-BEA536D21D1B}" srcId="{51F4B915-3BD2-4B2E-8176-86EA8D3A5E17}" destId="{278BF048-15A3-4D45-96A8-A86020B0FBDB}" srcOrd="2" destOrd="0" parTransId="{D97BF044-9EB6-4A7D-9D45-527925CD6871}" sibTransId="{4410A1D4-79DA-4403-85FF-0A7FC1AA0675}"/>
    <dgm:cxn modelId="{61852371-BEFE-453F-A9E2-6647AFA46FF0}" type="presOf" srcId="{ECF9200B-18BF-42D0-8051-E526C53B3437}" destId="{1BEC2AE9-F4C4-4331-9A6F-D72699539634}" srcOrd="0" destOrd="0" presId="urn:microsoft.com/office/officeart/2009/3/layout/RandomtoResultProcess"/>
    <dgm:cxn modelId="{C957225D-7F20-454F-BFF9-845B3F669215}" srcId="{51F4B915-3BD2-4B2E-8176-86EA8D3A5E17}" destId="{E6938964-807E-4865-B79A-DABC4CA0FFFD}" srcOrd="0" destOrd="0" parTransId="{F79313CC-47F9-4E14-8098-8D5E57F09773}" sibTransId="{22ABC12A-DDC0-4688-8EBE-8D880C02A8A9}"/>
    <dgm:cxn modelId="{85EB1187-8D3F-487E-BB56-23718B1E9E04}" srcId="{51F4B915-3BD2-4B2E-8176-86EA8D3A5E17}" destId="{B28AA588-BD33-4E10-B11D-936FF833625D}" srcOrd="1" destOrd="0" parTransId="{8AFA0D57-1133-40DB-9F30-69D42EAA68E7}" sibTransId="{23F252AA-87EF-48D3-BB91-F3F4033F232C}"/>
    <dgm:cxn modelId="{B446A970-702A-46B3-BF0D-27BBEEFC0BB6}" type="presOf" srcId="{51F4B915-3BD2-4B2E-8176-86EA8D3A5E17}" destId="{C762C40F-6BD0-45B6-8D6C-73B88EB1D031}" srcOrd="0" destOrd="0" presId="urn:microsoft.com/office/officeart/2009/3/layout/RandomtoResultProcess"/>
    <dgm:cxn modelId="{26ABA9A7-B984-4982-B500-328FFD13E8CA}" srcId="{B28AA588-BD33-4E10-B11D-936FF833625D}" destId="{A95D3A37-6E48-44FE-91B7-0B4E5A2ABFB6}" srcOrd="0" destOrd="0" parTransId="{40AF4E48-A636-403B-ADA4-D0DCA9BBB63D}" sibTransId="{2EF48F27-FB29-4132-87B5-0584308DE5F7}"/>
    <dgm:cxn modelId="{A22F719E-230B-40BA-897B-686095EDB4FF}" type="presOf" srcId="{DAC8ED98-EA2B-4B7D-A064-D10B43FCE776}" destId="{8F72B1C0-4594-4EEF-9CB4-688EF94EF93B}" srcOrd="0" destOrd="0" presId="urn:microsoft.com/office/officeart/2009/3/layout/RandomtoResultProcess"/>
    <dgm:cxn modelId="{72D942DA-F86B-46D5-AFE6-22442160D01D}" type="presParOf" srcId="{C762C40F-6BD0-45B6-8D6C-73B88EB1D031}" destId="{9C57F06D-3272-42DF-8A9D-3364D6297D09}" srcOrd="0" destOrd="0" presId="urn:microsoft.com/office/officeart/2009/3/layout/RandomtoResultProcess"/>
    <dgm:cxn modelId="{D4545CCF-3C36-44CE-98E5-D2F7C4B9F8E9}" type="presParOf" srcId="{9C57F06D-3272-42DF-8A9D-3364D6297D09}" destId="{8056EFBB-0A9D-49FB-A41F-DA74F888102D}" srcOrd="0" destOrd="0" presId="urn:microsoft.com/office/officeart/2009/3/layout/RandomtoResultProcess"/>
    <dgm:cxn modelId="{7F026A5C-9E1E-4CDC-8334-639AB6E1CD47}" type="presParOf" srcId="{9C57F06D-3272-42DF-8A9D-3364D6297D09}" destId="{8F72B1C0-4594-4EEF-9CB4-688EF94EF93B}" srcOrd="1" destOrd="0" presId="urn:microsoft.com/office/officeart/2009/3/layout/RandomtoResultProcess"/>
    <dgm:cxn modelId="{A8B1DCEB-5EAC-47DA-A751-EE0175B27576}" type="presParOf" srcId="{9C57F06D-3272-42DF-8A9D-3364D6297D09}" destId="{4BDB715F-CC31-44A4-939F-DAD14D8CC5E1}" srcOrd="2" destOrd="0" presId="urn:microsoft.com/office/officeart/2009/3/layout/RandomtoResultProcess"/>
    <dgm:cxn modelId="{1215B297-9446-4828-91EA-A48BE19C0743}" type="presParOf" srcId="{9C57F06D-3272-42DF-8A9D-3364D6297D09}" destId="{356C51A9-051C-4E31-A4F5-819C6974052B}" srcOrd="3" destOrd="0" presId="urn:microsoft.com/office/officeart/2009/3/layout/RandomtoResultProcess"/>
    <dgm:cxn modelId="{3A888419-B32B-4E1A-893A-34928886A1AF}" type="presParOf" srcId="{9C57F06D-3272-42DF-8A9D-3364D6297D09}" destId="{AEA78D47-E7EE-4E10-A2A7-F648C6EE8227}" srcOrd="4" destOrd="0" presId="urn:microsoft.com/office/officeart/2009/3/layout/RandomtoResultProcess"/>
    <dgm:cxn modelId="{6E193304-ED34-4E65-93D0-B8541CFC9AA7}" type="presParOf" srcId="{9C57F06D-3272-42DF-8A9D-3364D6297D09}" destId="{7BFA98F0-A13A-481F-85DE-1C5C8DE2DDE9}" srcOrd="5" destOrd="0" presId="urn:microsoft.com/office/officeart/2009/3/layout/RandomtoResultProcess"/>
    <dgm:cxn modelId="{D882DAC4-B0A2-438E-9E10-C277CBC7E472}" type="presParOf" srcId="{9C57F06D-3272-42DF-8A9D-3364D6297D09}" destId="{322014D0-7040-4A6A-91EB-73D3BB2EF480}" srcOrd="6" destOrd="0" presId="urn:microsoft.com/office/officeart/2009/3/layout/RandomtoResultProcess"/>
    <dgm:cxn modelId="{4DA267A1-0362-4554-94D2-B786001F4254}" type="presParOf" srcId="{9C57F06D-3272-42DF-8A9D-3364D6297D09}" destId="{BF4647EE-D7AD-4A1B-8D98-3A1A4ADC8F88}" srcOrd="7" destOrd="0" presId="urn:microsoft.com/office/officeart/2009/3/layout/RandomtoResultProcess"/>
    <dgm:cxn modelId="{796765E5-DCE4-4EB4-A946-FA38988E5197}" type="presParOf" srcId="{9C57F06D-3272-42DF-8A9D-3364D6297D09}" destId="{3827AA0E-9C7E-47B5-9D6E-AB9CFE30460B}" srcOrd="8" destOrd="0" presId="urn:microsoft.com/office/officeart/2009/3/layout/RandomtoResultProcess"/>
    <dgm:cxn modelId="{97EDE622-15AE-4143-A919-69520817A488}" type="presParOf" srcId="{9C57F06D-3272-42DF-8A9D-3364D6297D09}" destId="{45697C25-B250-436C-B7C6-A11DC88109B7}" srcOrd="9" destOrd="0" presId="urn:microsoft.com/office/officeart/2009/3/layout/RandomtoResultProcess"/>
    <dgm:cxn modelId="{3E36C406-2B14-484C-ABB1-5B3EBFF71549}" type="presParOf" srcId="{9C57F06D-3272-42DF-8A9D-3364D6297D09}" destId="{B8CB8D04-82A7-4F65-BD7B-FEC74A2563D7}" srcOrd="10" destOrd="0" presId="urn:microsoft.com/office/officeart/2009/3/layout/RandomtoResultProcess"/>
    <dgm:cxn modelId="{0526A4CA-943F-4DBF-8477-E54F8319ECF0}" type="presParOf" srcId="{9C57F06D-3272-42DF-8A9D-3364D6297D09}" destId="{6BC42C05-516F-48E1-BCE0-F661B54B37FC}" srcOrd="11" destOrd="0" presId="urn:microsoft.com/office/officeart/2009/3/layout/RandomtoResultProcess"/>
    <dgm:cxn modelId="{D95F8E92-81B2-4701-823B-926CC7438692}" type="presParOf" srcId="{9C57F06D-3272-42DF-8A9D-3364D6297D09}" destId="{137E6A13-82A4-49E2-9CDF-A32E0DC2D44F}" srcOrd="12" destOrd="0" presId="urn:microsoft.com/office/officeart/2009/3/layout/RandomtoResultProcess"/>
    <dgm:cxn modelId="{9CF96405-72E1-4F03-AF36-DE842315B391}" type="presParOf" srcId="{9C57F06D-3272-42DF-8A9D-3364D6297D09}" destId="{92D64ACE-45A2-43CC-8E85-D031131EC787}" srcOrd="13" destOrd="0" presId="urn:microsoft.com/office/officeart/2009/3/layout/RandomtoResultProcess"/>
    <dgm:cxn modelId="{CC68727C-768E-43B9-8D86-EE32059773EC}" type="presParOf" srcId="{9C57F06D-3272-42DF-8A9D-3364D6297D09}" destId="{FAF2E65E-64AA-4DCF-96E0-70DFAE434D3D}" srcOrd="14" destOrd="0" presId="urn:microsoft.com/office/officeart/2009/3/layout/RandomtoResultProcess"/>
    <dgm:cxn modelId="{B02987A4-7BE4-4CE9-98FF-6EFB6EB50AAB}" type="presParOf" srcId="{9C57F06D-3272-42DF-8A9D-3364D6297D09}" destId="{B818F173-83CF-458C-9ED7-FFE8A4C3644D}" srcOrd="15" destOrd="0" presId="urn:microsoft.com/office/officeart/2009/3/layout/RandomtoResultProcess"/>
    <dgm:cxn modelId="{7C49CB3F-425F-4AEE-979F-33F1B4BFE4DB}" type="presParOf" srcId="{9C57F06D-3272-42DF-8A9D-3364D6297D09}" destId="{771D7A84-9CC3-424F-A2CE-8978B168F5CD}" srcOrd="16" destOrd="0" presId="urn:microsoft.com/office/officeart/2009/3/layout/RandomtoResultProcess"/>
    <dgm:cxn modelId="{40661209-6FB1-44D5-A853-B08C6EFCC963}" type="presParOf" srcId="{9C57F06D-3272-42DF-8A9D-3364D6297D09}" destId="{122438E3-DFAE-42B5-82D9-D8E12BCB3D79}" srcOrd="17" destOrd="0" presId="urn:microsoft.com/office/officeart/2009/3/layout/RandomtoResultProcess"/>
    <dgm:cxn modelId="{9C1DC119-1419-412C-A9C9-F95CB7A46873}" type="presParOf" srcId="{9C57F06D-3272-42DF-8A9D-3364D6297D09}" destId="{834E98F1-8A1F-4DC3-9FEA-737A4AEA8C46}" srcOrd="18" destOrd="0" presId="urn:microsoft.com/office/officeart/2009/3/layout/RandomtoResultProcess"/>
    <dgm:cxn modelId="{28BE5A68-6120-4E41-8D82-19A35E27FB6A}" type="presParOf" srcId="{9C57F06D-3272-42DF-8A9D-3364D6297D09}" destId="{B9887D8C-00D9-432D-949B-78282D67FFA1}" srcOrd="19" destOrd="0" presId="urn:microsoft.com/office/officeart/2009/3/layout/RandomtoResultProcess"/>
    <dgm:cxn modelId="{FDAA872C-7407-4781-B340-905A73E1D1DA}" type="presParOf" srcId="{C762C40F-6BD0-45B6-8D6C-73B88EB1D031}" destId="{54BF9A8A-B9C2-4BDE-83A5-D49072F1C44F}" srcOrd="1" destOrd="0" presId="urn:microsoft.com/office/officeart/2009/3/layout/RandomtoResultProcess"/>
    <dgm:cxn modelId="{603E2BBD-A104-4B93-8EBC-65F7FA2009DE}" type="presParOf" srcId="{54BF9A8A-B9C2-4BDE-83A5-D49072F1C44F}" destId="{EB9705BC-35C6-4AF0-B5F0-5813AB8A8948}" srcOrd="0" destOrd="0" presId="urn:microsoft.com/office/officeart/2009/3/layout/RandomtoResultProcess"/>
    <dgm:cxn modelId="{0B297870-CEE2-4A87-A6A9-468B4D2E5B33}" type="presParOf" srcId="{54BF9A8A-B9C2-4BDE-83A5-D49072F1C44F}" destId="{F9DD2C27-1866-43C4-87FE-3D8BF2787DE3}" srcOrd="1" destOrd="0" presId="urn:microsoft.com/office/officeart/2009/3/layout/RandomtoResultProcess"/>
    <dgm:cxn modelId="{87AC5CF5-2AEF-4272-8D38-353E8768B1F9}" type="presParOf" srcId="{C762C40F-6BD0-45B6-8D6C-73B88EB1D031}" destId="{7F131D55-DDC2-400F-AAE1-77C0C52B6D1E}" srcOrd="2" destOrd="0" presId="urn:microsoft.com/office/officeart/2009/3/layout/RandomtoResultProcess"/>
    <dgm:cxn modelId="{177BB1A8-03A9-4719-BC8C-301139BB55FC}" type="presParOf" srcId="{7F131D55-DDC2-400F-AAE1-77C0C52B6D1E}" destId="{57833620-E566-4CE0-BC5B-4C058A08EF49}" srcOrd="0" destOrd="0" presId="urn:microsoft.com/office/officeart/2009/3/layout/RandomtoResultProcess"/>
    <dgm:cxn modelId="{738D09D3-61FE-4207-830D-D4FBE4DBBF7A}" type="presParOf" srcId="{7F131D55-DDC2-400F-AAE1-77C0C52B6D1E}" destId="{EDA71301-0A7A-469B-A441-6931EE0D0274}" srcOrd="1" destOrd="0" presId="urn:microsoft.com/office/officeart/2009/3/layout/RandomtoResultProcess"/>
    <dgm:cxn modelId="{BFFC264B-3359-4896-B2BE-9CA4DD8646BF}" type="presParOf" srcId="{7F131D55-DDC2-400F-AAE1-77C0C52B6D1E}" destId="{6565674E-7BE6-47CB-8936-338095D0C7E5}" srcOrd="2" destOrd="0" presId="urn:microsoft.com/office/officeart/2009/3/layout/RandomtoResultProcess"/>
    <dgm:cxn modelId="{2721D7D6-020E-438A-B7D9-BCBABB7BD3E5}" type="presParOf" srcId="{C762C40F-6BD0-45B6-8D6C-73B88EB1D031}" destId="{9E609C83-293A-4B46-BE55-22D8464397E8}" srcOrd="3" destOrd="0" presId="urn:microsoft.com/office/officeart/2009/3/layout/RandomtoResultProcess"/>
    <dgm:cxn modelId="{C27F11C3-C8FF-4473-9CCC-298F87A36378}" type="presParOf" srcId="{9E609C83-293A-4B46-BE55-22D8464397E8}" destId="{6012F275-ADAE-439C-9B60-4157FF7CA3A5}" srcOrd="0" destOrd="0" presId="urn:microsoft.com/office/officeart/2009/3/layout/RandomtoResultProcess"/>
    <dgm:cxn modelId="{97D325DF-CEAA-4532-B471-45D61BEE72D1}" type="presParOf" srcId="{9E609C83-293A-4B46-BE55-22D8464397E8}" destId="{9474CF7B-95FB-4936-ADD8-CA437120823D}" srcOrd="1" destOrd="0" presId="urn:microsoft.com/office/officeart/2009/3/layout/RandomtoResultProcess"/>
    <dgm:cxn modelId="{9E606E31-ED60-4EBD-B526-7AAAA76119E9}" type="presParOf" srcId="{C762C40F-6BD0-45B6-8D6C-73B88EB1D031}" destId="{2F03CB78-2A7E-4CAD-BF73-03EBE9D74320}" srcOrd="4" destOrd="0" presId="urn:microsoft.com/office/officeart/2009/3/layout/RandomtoResultProcess"/>
    <dgm:cxn modelId="{F44215F4-C497-4769-976A-8667D60D3305}" type="presParOf" srcId="{2F03CB78-2A7E-4CAD-BF73-03EBE9D74320}" destId="{F7F1465C-FA4D-41B6-98B3-922B50048712}" srcOrd="0" destOrd="0" presId="urn:microsoft.com/office/officeart/2009/3/layout/RandomtoResultProcess"/>
    <dgm:cxn modelId="{7D328982-1670-46AA-9C2F-C5A7506788D5}" type="presParOf" srcId="{2F03CB78-2A7E-4CAD-BF73-03EBE9D74320}" destId="{49277EB1-1021-44AD-BC6C-B479457EC7E6}" srcOrd="1" destOrd="0" presId="urn:microsoft.com/office/officeart/2009/3/layout/RandomtoResultProcess"/>
    <dgm:cxn modelId="{D90F8574-894B-4B1D-A4BB-1AFF1497144C}" type="presParOf" srcId="{2F03CB78-2A7E-4CAD-BF73-03EBE9D74320}" destId="{F9FAA06B-AB10-4BCD-9857-C39422507EEA}" srcOrd="2" destOrd="0" presId="urn:microsoft.com/office/officeart/2009/3/layout/RandomtoResultProcess"/>
    <dgm:cxn modelId="{DC4B4D05-8CE9-4F16-B798-DA05184D78F5}" type="presParOf" srcId="{C762C40F-6BD0-45B6-8D6C-73B88EB1D031}" destId="{FD3BADA5-6FE9-428F-9C32-60E5944A1790}" srcOrd="5" destOrd="0" presId="urn:microsoft.com/office/officeart/2009/3/layout/RandomtoResultProcess"/>
    <dgm:cxn modelId="{F2640F9F-DD93-4186-B091-5F607A245A35}" type="presParOf" srcId="{FD3BADA5-6FE9-428F-9C32-60E5944A1790}" destId="{24CA2DED-AC78-4B00-A88D-6C7FE6DCDD05}" srcOrd="0" destOrd="0" presId="urn:microsoft.com/office/officeart/2009/3/layout/RandomtoResultProcess"/>
    <dgm:cxn modelId="{0579274D-40F1-46E2-BE63-B2756E6A5AFD}" type="presParOf" srcId="{FD3BADA5-6FE9-428F-9C32-60E5944A1790}" destId="{BB4DE6FC-8C4A-4CD0-A4EF-FB66BDCB1B71}" srcOrd="1" destOrd="0" presId="urn:microsoft.com/office/officeart/2009/3/layout/RandomtoResultProcess"/>
    <dgm:cxn modelId="{FA82D39D-69E5-43FF-80C4-6109F7799467}" type="presParOf" srcId="{C762C40F-6BD0-45B6-8D6C-73B88EB1D031}" destId="{BDF913FA-A166-4F43-9F67-DCC826B68B8F}" srcOrd="6" destOrd="0" presId="urn:microsoft.com/office/officeart/2009/3/layout/RandomtoResultProcess"/>
    <dgm:cxn modelId="{3260E60F-4805-4915-88D1-5BD257D680C4}" type="presParOf" srcId="{BDF913FA-A166-4F43-9F67-DCC826B68B8F}" destId="{1BEC2AE9-F4C4-4331-9A6F-D72699539634}" srcOrd="0" destOrd="0" presId="urn:microsoft.com/office/officeart/2009/3/layout/RandomtoResultProcess"/>
    <dgm:cxn modelId="{9AC53674-1FFC-42BB-A7E1-E42965EFCDFE}" type="presParOf" srcId="{BDF913FA-A166-4F43-9F67-DCC826B68B8F}" destId="{12ABD81F-6FA4-4999-9E63-90D45F761B4F}" srcOrd="1" destOrd="0" presId="urn:microsoft.com/office/officeart/2009/3/layout/RandomtoResultProcess"/>
    <dgm:cxn modelId="{276D3F04-933E-42A9-B644-07C5B7778A39}" type="presParOf" srcId="{BDF913FA-A166-4F43-9F67-DCC826B68B8F}" destId="{C80933D6-6AD0-4B61-BF6B-15D317779696}"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6EFBB-0A9D-49FB-A41F-DA74F888102D}">
      <dsp:nvSpPr>
        <dsp:cNvPr id="0" name=""/>
        <dsp:cNvSpPr/>
      </dsp:nvSpPr>
      <dsp:spPr>
        <a:xfrm>
          <a:off x="116190" y="935743"/>
          <a:ext cx="1731784" cy="570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Information Needs, by sector</a:t>
          </a:r>
          <a:endParaRPr lang="en-US" sz="1800" kern="1200" dirty="0"/>
        </a:p>
      </dsp:txBody>
      <dsp:txXfrm>
        <a:off x="116190" y="935743"/>
        <a:ext cx="1731784" cy="570701"/>
      </dsp:txXfrm>
    </dsp:sp>
    <dsp:sp modelId="{8F72B1C0-4594-4EEF-9CB4-688EF94EF93B}">
      <dsp:nvSpPr>
        <dsp:cNvPr id="0" name=""/>
        <dsp:cNvSpPr/>
      </dsp:nvSpPr>
      <dsp:spPr>
        <a:xfrm>
          <a:off x="116190" y="2139157"/>
          <a:ext cx="1731784" cy="106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RCSD, others</a:t>
          </a:r>
          <a:endParaRPr lang="en-US" sz="2400" kern="1200" dirty="0"/>
        </a:p>
      </dsp:txBody>
      <dsp:txXfrm>
        <a:off x="116190" y="2139157"/>
        <a:ext cx="1731784" cy="1069217"/>
      </dsp:txXfrm>
    </dsp:sp>
    <dsp:sp modelId="{4BDB715F-CC31-44A4-939F-DAD14D8CC5E1}">
      <dsp:nvSpPr>
        <dsp:cNvPr id="0" name=""/>
        <dsp:cNvSpPr/>
      </dsp:nvSpPr>
      <dsp:spPr>
        <a:xfrm>
          <a:off x="114222" y="762171"/>
          <a:ext cx="137755" cy="1377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6C51A9-051C-4E31-A4F5-819C6974052B}">
      <dsp:nvSpPr>
        <dsp:cNvPr id="0" name=""/>
        <dsp:cNvSpPr/>
      </dsp:nvSpPr>
      <dsp:spPr>
        <a:xfrm>
          <a:off x="210650" y="569313"/>
          <a:ext cx="137755" cy="1377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A78D47-E7EE-4E10-A2A7-F648C6EE8227}">
      <dsp:nvSpPr>
        <dsp:cNvPr id="0" name=""/>
        <dsp:cNvSpPr/>
      </dsp:nvSpPr>
      <dsp:spPr>
        <a:xfrm>
          <a:off x="442080" y="607885"/>
          <a:ext cx="216473" cy="2164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FA98F0-A13A-481F-85DE-1C5C8DE2DDE9}">
      <dsp:nvSpPr>
        <dsp:cNvPr id="0" name=""/>
        <dsp:cNvSpPr/>
      </dsp:nvSpPr>
      <dsp:spPr>
        <a:xfrm>
          <a:off x="634938" y="395741"/>
          <a:ext cx="137755" cy="1377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2014D0-7040-4A6A-91EB-73D3BB2EF480}">
      <dsp:nvSpPr>
        <dsp:cNvPr id="0" name=""/>
        <dsp:cNvSpPr/>
      </dsp:nvSpPr>
      <dsp:spPr>
        <a:xfrm>
          <a:off x="885653" y="318598"/>
          <a:ext cx="137755" cy="1377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4647EE-D7AD-4A1B-8D98-3A1A4ADC8F88}">
      <dsp:nvSpPr>
        <dsp:cNvPr id="0" name=""/>
        <dsp:cNvSpPr/>
      </dsp:nvSpPr>
      <dsp:spPr>
        <a:xfrm>
          <a:off x="1194226" y="453599"/>
          <a:ext cx="137755" cy="1377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27AA0E-9C7E-47B5-9D6E-AB9CFE30460B}">
      <dsp:nvSpPr>
        <dsp:cNvPr id="0" name=""/>
        <dsp:cNvSpPr/>
      </dsp:nvSpPr>
      <dsp:spPr>
        <a:xfrm>
          <a:off x="1387083" y="550028"/>
          <a:ext cx="216473" cy="2164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697C25-B250-436C-B7C6-A11DC88109B7}">
      <dsp:nvSpPr>
        <dsp:cNvPr id="0" name=""/>
        <dsp:cNvSpPr/>
      </dsp:nvSpPr>
      <dsp:spPr>
        <a:xfrm>
          <a:off x="1657084" y="762171"/>
          <a:ext cx="137755" cy="1377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CB8D04-82A7-4F65-BD7B-FEC74A2563D7}">
      <dsp:nvSpPr>
        <dsp:cNvPr id="0" name=""/>
        <dsp:cNvSpPr/>
      </dsp:nvSpPr>
      <dsp:spPr>
        <a:xfrm>
          <a:off x="1772799" y="974315"/>
          <a:ext cx="137755" cy="1377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C42C05-516F-48E1-BCE0-F661B54B37FC}">
      <dsp:nvSpPr>
        <dsp:cNvPr id="0" name=""/>
        <dsp:cNvSpPr/>
      </dsp:nvSpPr>
      <dsp:spPr>
        <a:xfrm>
          <a:off x="769938" y="569313"/>
          <a:ext cx="354228" cy="3542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7E6A13-82A4-49E2-9CDF-A32E0DC2D44F}">
      <dsp:nvSpPr>
        <dsp:cNvPr id="0" name=""/>
        <dsp:cNvSpPr/>
      </dsp:nvSpPr>
      <dsp:spPr>
        <a:xfrm>
          <a:off x="17793" y="1302173"/>
          <a:ext cx="137755" cy="1377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D64ACE-45A2-43CC-8E85-D031131EC787}">
      <dsp:nvSpPr>
        <dsp:cNvPr id="0" name=""/>
        <dsp:cNvSpPr/>
      </dsp:nvSpPr>
      <dsp:spPr>
        <a:xfrm>
          <a:off x="133507" y="1475745"/>
          <a:ext cx="216473" cy="2164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F2E65E-64AA-4DCF-96E0-70DFAE434D3D}">
      <dsp:nvSpPr>
        <dsp:cNvPr id="0" name=""/>
        <dsp:cNvSpPr/>
      </dsp:nvSpPr>
      <dsp:spPr>
        <a:xfrm>
          <a:off x="422794" y="1630032"/>
          <a:ext cx="314869" cy="3148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18F173-83CF-458C-9ED7-FFE8A4C3644D}">
      <dsp:nvSpPr>
        <dsp:cNvPr id="0" name=""/>
        <dsp:cNvSpPr/>
      </dsp:nvSpPr>
      <dsp:spPr>
        <a:xfrm>
          <a:off x="827796" y="1880747"/>
          <a:ext cx="137755" cy="1377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1D7A84-9CC3-424F-A2CE-8978B168F5CD}">
      <dsp:nvSpPr>
        <dsp:cNvPr id="0" name=""/>
        <dsp:cNvSpPr/>
      </dsp:nvSpPr>
      <dsp:spPr>
        <a:xfrm>
          <a:off x="904939" y="1630032"/>
          <a:ext cx="216473" cy="2164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2438E3-DFAE-42B5-82D9-D8E12BCB3D79}">
      <dsp:nvSpPr>
        <dsp:cNvPr id="0" name=""/>
        <dsp:cNvSpPr/>
      </dsp:nvSpPr>
      <dsp:spPr>
        <a:xfrm>
          <a:off x="1097797" y="1900033"/>
          <a:ext cx="137755" cy="1377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4E98F1-8A1F-4DC3-9FEA-737A4AEA8C46}">
      <dsp:nvSpPr>
        <dsp:cNvPr id="0" name=""/>
        <dsp:cNvSpPr/>
      </dsp:nvSpPr>
      <dsp:spPr>
        <a:xfrm>
          <a:off x="1271369" y="1591460"/>
          <a:ext cx="314869" cy="3148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887D8C-00D9-432D-949B-78282D67FFA1}">
      <dsp:nvSpPr>
        <dsp:cNvPr id="0" name=""/>
        <dsp:cNvSpPr/>
      </dsp:nvSpPr>
      <dsp:spPr>
        <a:xfrm>
          <a:off x="1695656" y="1514317"/>
          <a:ext cx="216473" cy="2164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9705BC-35C6-4AF0-B5F0-5813AB8A8948}">
      <dsp:nvSpPr>
        <dsp:cNvPr id="0" name=""/>
        <dsp:cNvSpPr/>
      </dsp:nvSpPr>
      <dsp:spPr>
        <a:xfrm>
          <a:off x="1912129" y="607564"/>
          <a:ext cx="635750" cy="1213717"/>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833620-E566-4CE0-BC5B-4C058A08EF49}">
      <dsp:nvSpPr>
        <dsp:cNvPr id="0" name=""/>
        <dsp:cNvSpPr/>
      </dsp:nvSpPr>
      <dsp:spPr>
        <a:xfrm>
          <a:off x="2547880" y="608154"/>
          <a:ext cx="1733865" cy="1213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 Information Provider</a:t>
          </a:r>
          <a:endParaRPr lang="en-US" sz="2400" kern="1200" dirty="0"/>
        </a:p>
      </dsp:txBody>
      <dsp:txXfrm>
        <a:off x="2547880" y="608154"/>
        <a:ext cx="1733865" cy="1213705"/>
      </dsp:txXfrm>
    </dsp:sp>
    <dsp:sp modelId="{EDA71301-0A7A-469B-A441-6931EE0D0274}">
      <dsp:nvSpPr>
        <dsp:cNvPr id="0" name=""/>
        <dsp:cNvSpPr/>
      </dsp:nvSpPr>
      <dsp:spPr>
        <a:xfrm>
          <a:off x="2547880" y="2139157"/>
          <a:ext cx="1733865" cy="106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NOAA, Core Partners, Academia</a:t>
          </a:r>
          <a:endParaRPr lang="en-US" sz="2400" kern="1200" dirty="0"/>
        </a:p>
      </dsp:txBody>
      <dsp:txXfrm>
        <a:off x="2547880" y="2139157"/>
        <a:ext cx="1733865" cy="1069217"/>
      </dsp:txXfrm>
    </dsp:sp>
    <dsp:sp modelId="{6012F275-ADAE-439C-9B60-4157FF7CA3A5}">
      <dsp:nvSpPr>
        <dsp:cNvPr id="0" name=""/>
        <dsp:cNvSpPr/>
      </dsp:nvSpPr>
      <dsp:spPr>
        <a:xfrm>
          <a:off x="4281745" y="607564"/>
          <a:ext cx="635750" cy="1213717"/>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F1465C-FA4D-41B6-98B3-922B50048712}">
      <dsp:nvSpPr>
        <dsp:cNvPr id="0" name=""/>
        <dsp:cNvSpPr/>
      </dsp:nvSpPr>
      <dsp:spPr>
        <a:xfrm>
          <a:off x="4777746" y="576039"/>
          <a:ext cx="1733865" cy="1213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Technical Assistance and Tool Development</a:t>
          </a:r>
          <a:endParaRPr lang="en-US" sz="2400" kern="1200" dirty="0"/>
        </a:p>
      </dsp:txBody>
      <dsp:txXfrm>
        <a:off x="4777746" y="576039"/>
        <a:ext cx="1733865" cy="1213705"/>
      </dsp:txXfrm>
    </dsp:sp>
    <dsp:sp modelId="{49277EB1-1021-44AD-BC6C-B479457EC7E6}">
      <dsp:nvSpPr>
        <dsp:cNvPr id="0" name=""/>
        <dsp:cNvSpPr/>
      </dsp:nvSpPr>
      <dsp:spPr>
        <a:xfrm>
          <a:off x="4917496" y="2139157"/>
          <a:ext cx="1733865" cy="106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Who’s role? </a:t>
          </a:r>
          <a:endParaRPr lang="en-US" sz="2400" kern="1200" dirty="0"/>
        </a:p>
      </dsp:txBody>
      <dsp:txXfrm>
        <a:off x="4917496" y="2139157"/>
        <a:ext cx="1733865" cy="1069217"/>
      </dsp:txXfrm>
    </dsp:sp>
    <dsp:sp modelId="{24CA2DED-AC78-4B00-A88D-6C7FE6DCDD05}">
      <dsp:nvSpPr>
        <dsp:cNvPr id="0" name=""/>
        <dsp:cNvSpPr/>
      </dsp:nvSpPr>
      <dsp:spPr>
        <a:xfrm>
          <a:off x="6651361" y="607564"/>
          <a:ext cx="635750" cy="1213717"/>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EC2AE9-F4C4-4331-9A6F-D72699539634}">
      <dsp:nvSpPr>
        <dsp:cNvPr id="0" name=""/>
        <dsp:cNvSpPr/>
      </dsp:nvSpPr>
      <dsp:spPr>
        <a:xfrm>
          <a:off x="7287112" y="521460"/>
          <a:ext cx="1816234" cy="14737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Tool Delivery and Refinement</a:t>
          </a:r>
          <a:endParaRPr lang="en-US" sz="1800" kern="1200" dirty="0"/>
        </a:p>
      </dsp:txBody>
      <dsp:txXfrm>
        <a:off x="7553093" y="737291"/>
        <a:ext cx="1284272" cy="1042123"/>
      </dsp:txXfrm>
    </dsp:sp>
    <dsp:sp modelId="{12ABD81F-6FA4-4999-9E63-90D45F761B4F}">
      <dsp:nvSpPr>
        <dsp:cNvPr id="0" name=""/>
        <dsp:cNvSpPr/>
      </dsp:nvSpPr>
      <dsp:spPr>
        <a:xfrm>
          <a:off x="7328296" y="2139157"/>
          <a:ext cx="1733865" cy="106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Who’s role?</a:t>
          </a:r>
          <a:endParaRPr lang="en-US" sz="2400" kern="1200" dirty="0"/>
        </a:p>
      </dsp:txBody>
      <dsp:txXfrm>
        <a:off x="7328296" y="2139157"/>
        <a:ext cx="1733865" cy="1069217"/>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356306-4B52-2D47-836C-315BBB04BE7A}" type="datetimeFigureOut">
              <a:rPr lang="en-US" smtClean="0"/>
              <a:t>2/14/2020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14BFD3-ED93-EB41-A6FD-CC614B88A8BE}" type="slidenum">
              <a:rPr lang="en-US" smtClean="0"/>
              <a:t>‹#›</a:t>
            </a:fld>
            <a:endParaRPr lang="en-US"/>
          </a:p>
        </p:txBody>
      </p:sp>
    </p:spTree>
    <p:extLst>
      <p:ext uri="{BB962C8B-B14F-4D97-AF65-F5344CB8AC3E}">
        <p14:creationId xmlns:p14="http://schemas.microsoft.com/office/powerpoint/2010/main" val="2736267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gfdl.noaa.gov/e-media-produced-by-gfdl-ccv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93" name="Shape 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92774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2" name="Shape 312"/>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13" name="Shape 313"/>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2820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4935" eaLnBrk="0" hangingPunct="0">
              <a:defRPr>
                <a:solidFill>
                  <a:schemeClr val="tx1"/>
                </a:solidFill>
                <a:latin typeface="Arial" pitchFamily="34" charset="0"/>
              </a:defRPr>
            </a:lvl1pPr>
            <a:lvl2pPr marL="785372" indent="-302066" defTabSz="964935" eaLnBrk="0" hangingPunct="0">
              <a:defRPr>
                <a:solidFill>
                  <a:schemeClr val="tx1"/>
                </a:solidFill>
                <a:latin typeface="Arial" pitchFamily="34" charset="0"/>
              </a:defRPr>
            </a:lvl2pPr>
            <a:lvl3pPr marL="1208265" indent="-241653" defTabSz="964935" eaLnBrk="0" hangingPunct="0">
              <a:defRPr>
                <a:solidFill>
                  <a:schemeClr val="tx1"/>
                </a:solidFill>
                <a:latin typeface="Arial" pitchFamily="34" charset="0"/>
              </a:defRPr>
            </a:lvl3pPr>
            <a:lvl4pPr marL="1691571" indent="-241653" defTabSz="964935" eaLnBrk="0" hangingPunct="0">
              <a:defRPr>
                <a:solidFill>
                  <a:schemeClr val="tx1"/>
                </a:solidFill>
                <a:latin typeface="Arial" pitchFamily="34" charset="0"/>
              </a:defRPr>
            </a:lvl4pPr>
            <a:lvl5pPr marL="2174878" indent="-241653" defTabSz="964935" eaLnBrk="0" hangingPunct="0">
              <a:defRPr>
                <a:solidFill>
                  <a:schemeClr val="tx1"/>
                </a:solidFill>
                <a:latin typeface="Arial" pitchFamily="34" charset="0"/>
              </a:defRPr>
            </a:lvl5pPr>
            <a:lvl6pPr marL="2658184" indent="-241653" defTabSz="964935" eaLnBrk="0" fontAlgn="base" hangingPunct="0">
              <a:spcBef>
                <a:spcPct val="0"/>
              </a:spcBef>
              <a:spcAft>
                <a:spcPct val="0"/>
              </a:spcAft>
              <a:defRPr>
                <a:solidFill>
                  <a:schemeClr val="tx1"/>
                </a:solidFill>
                <a:latin typeface="Arial" pitchFamily="34" charset="0"/>
              </a:defRPr>
            </a:lvl6pPr>
            <a:lvl7pPr marL="3141490" indent="-241653" defTabSz="964935" eaLnBrk="0" fontAlgn="base" hangingPunct="0">
              <a:spcBef>
                <a:spcPct val="0"/>
              </a:spcBef>
              <a:spcAft>
                <a:spcPct val="0"/>
              </a:spcAft>
              <a:defRPr>
                <a:solidFill>
                  <a:schemeClr val="tx1"/>
                </a:solidFill>
                <a:latin typeface="Arial" pitchFamily="34" charset="0"/>
              </a:defRPr>
            </a:lvl7pPr>
            <a:lvl8pPr marL="3624796" indent="-241653" defTabSz="964935" eaLnBrk="0" fontAlgn="base" hangingPunct="0">
              <a:spcBef>
                <a:spcPct val="0"/>
              </a:spcBef>
              <a:spcAft>
                <a:spcPct val="0"/>
              </a:spcAft>
              <a:defRPr>
                <a:solidFill>
                  <a:schemeClr val="tx1"/>
                </a:solidFill>
                <a:latin typeface="Arial" pitchFamily="34" charset="0"/>
              </a:defRPr>
            </a:lvl8pPr>
            <a:lvl9pPr marL="4108102" indent="-241653" defTabSz="964935"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0E3B0B89-4AF0-48F7-B891-DC69C4AE33CF}" type="slidenum">
              <a:rPr lang="en-US" altLang="en-US" smtClean="0">
                <a:latin typeface="Calibri" pitchFamily="34" charset="0"/>
              </a:rPr>
              <a:pPr eaLnBrk="1" fontAlgn="base" hangingPunct="1">
                <a:spcBef>
                  <a:spcPct val="0"/>
                </a:spcBef>
                <a:spcAft>
                  <a:spcPct val="0"/>
                </a:spcAft>
              </a:pPr>
              <a:t>17</a:t>
            </a:fld>
            <a:endParaRPr lang="en-US" altLang="en-US" smtClean="0">
              <a:latin typeface="Calibri" pitchFamily="34" charset="0"/>
            </a:endParaRPr>
          </a:p>
        </p:txBody>
      </p:sp>
      <p:sp>
        <p:nvSpPr>
          <p:cNvPr id="81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Climate and weather</a:t>
            </a:r>
          </a:p>
          <a:p>
            <a:pPr eaLnBrk="1" hangingPunct="1">
              <a:spcBef>
                <a:spcPct val="0"/>
              </a:spcBef>
            </a:pPr>
            <a:r>
              <a:rPr lang="en-US" altLang="en-US" dirty="0" smtClean="0"/>
              <a:t>There</a:t>
            </a:r>
            <a:r>
              <a:rPr lang="en-US" altLang="en-US" baseline="0" dirty="0" smtClean="0"/>
              <a:t> are additional activities within each of these that are clearly in the climate timescale– planning, infrastructure vulnerability assessments, </a:t>
            </a:r>
            <a:r>
              <a:rPr lang="en-US" altLang="en-US" baseline="0" dirty="0" err="1" smtClean="0"/>
              <a:t>etc</a:t>
            </a:r>
            <a:endParaRPr lang="en-US" altLang="en-US" dirty="0" smtClean="0"/>
          </a:p>
        </p:txBody>
      </p:sp>
    </p:spTree>
    <p:extLst>
      <p:ext uri="{BB962C8B-B14F-4D97-AF65-F5344CB8AC3E}">
        <p14:creationId xmlns:p14="http://schemas.microsoft.com/office/powerpoint/2010/main" val="2131163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458788" y="720725"/>
            <a:ext cx="6397625" cy="3598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62" name="Shape 262"/>
          <p:cNvSpPr txBox="1">
            <a:spLocks noGrp="1"/>
          </p:cNvSpPr>
          <p:nvPr>
            <p:ph type="body" idx="1"/>
          </p:nvPr>
        </p:nvSpPr>
        <p:spPr>
          <a:xfrm>
            <a:off x="731519" y="4560569"/>
            <a:ext cx="5852159" cy="4320539"/>
          </a:xfrm>
          <a:prstGeom prst="rect">
            <a:avLst/>
          </a:prstGeom>
          <a:noFill/>
          <a:ln>
            <a:noFill/>
          </a:ln>
        </p:spPr>
        <p:txBody>
          <a:bodyPr lIns="96650" tIns="48312" rIns="96650" bIns="48312" anchor="t" anchorCtr="0">
            <a:noAutofit/>
          </a:bodyPr>
          <a:lstStyle/>
          <a:p>
            <a:pPr>
              <a:spcBef>
                <a:spcPts val="0"/>
              </a:spcBef>
              <a:buSzPct val="25000"/>
            </a:pPr>
            <a:endParaRPr>
              <a:solidFill>
                <a:schemeClr val="dk1"/>
              </a:solidFill>
              <a:latin typeface="Calibri"/>
              <a:ea typeface="Calibri"/>
              <a:cs typeface="Calibri"/>
              <a:sym typeface="Calibri"/>
            </a:endParaRPr>
          </a:p>
        </p:txBody>
      </p:sp>
      <p:sp>
        <p:nvSpPr>
          <p:cNvPr id="263" name="Shape 263"/>
          <p:cNvSpPr txBox="1">
            <a:spLocks noGrp="1"/>
          </p:cNvSpPr>
          <p:nvPr>
            <p:ph type="sldNum" idx="12"/>
          </p:nvPr>
        </p:nvSpPr>
        <p:spPr>
          <a:xfrm>
            <a:off x="4143587" y="9119475"/>
            <a:ext cx="3169919" cy="480059"/>
          </a:xfrm>
          <a:prstGeom prst="rect">
            <a:avLst/>
          </a:prstGeom>
          <a:noFill/>
          <a:ln>
            <a:noFill/>
          </a:ln>
        </p:spPr>
        <p:txBody>
          <a:bodyPr lIns="96650" tIns="48312" rIns="96650" bIns="48312" anchor="b" anchorCtr="0">
            <a:noAutofit/>
          </a:bodyPr>
          <a:lstStyle/>
          <a:p>
            <a:pPr>
              <a:buSzPct val="25000"/>
            </a:pPr>
            <a:fld id="{00000000-1234-1234-1234-123412341234}" type="slidenum">
              <a:rPr lang="en-US">
                <a:solidFill>
                  <a:srgbClr val="000000"/>
                </a:solidFill>
                <a:latin typeface="Calibri"/>
                <a:ea typeface="Calibri"/>
                <a:cs typeface="Calibri"/>
                <a:sym typeface="Calibri"/>
              </a:rPr>
              <a:pPr>
                <a:buSzPct val="25000"/>
              </a:pPr>
              <a:t>2</a:t>
            </a:fld>
            <a:endParaRPr lang="en-US">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82073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(Top) Visual representation of service delivery model highlighting user-focused, iterative, interconnected process. Dotted lines represent porous two-way  communication.</a:t>
            </a:r>
          </a:p>
          <a:p>
            <a:endParaRPr lang="en-US" dirty="0"/>
          </a:p>
        </p:txBody>
      </p:sp>
      <p:sp>
        <p:nvSpPr>
          <p:cNvPr id="4" name="Slide Number Placeholder 3"/>
          <p:cNvSpPr>
            <a:spLocks noGrp="1"/>
          </p:cNvSpPr>
          <p:nvPr>
            <p:ph type="sldNum" sz="quarter" idx="10"/>
          </p:nvPr>
        </p:nvSpPr>
        <p:spPr/>
        <p:txBody>
          <a:bodyPr/>
          <a:lstStyle/>
          <a:p>
            <a:fld id="{6414BFD3-ED93-EB41-A6FD-CC614B88A8BE}" type="slidenum">
              <a:rPr lang="en-US" smtClean="0"/>
              <a:t>4</a:t>
            </a:fld>
            <a:endParaRPr lang="en-US"/>
          </a:p>
        </p:txBody>
      </p:sp>
    </p:spTree>
    <p:extLst>
      <p:ext uri="{BB962C8B-B14F-4D97-AF65-F5344CB8AC3E}">
        <p14:creationId xmlns:p14="http://schemas.microsoft.com/office/powerpoint/2010/main" val="3876321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bwMode="auto">
          <a:xfrm>
            <a:off x="382588" y="682625"/>
            <a:ext cx="6094412" cy="3429000"/>
          </a:xfrm>
          <a:prstGeom prst="rect">
            <a:avLst/>
          </a:prstGeom>
          <a:noFill/>
          <a:ln>
            <a:miter lim="800000"/>
            <a:headEnd/>
            <a:tailEnd/>
          </a:ln>
        </p:spPr>
      </p:sp>
      <p:sp>
        <p:nvSpPr>
          <p:cNvPr id="51203" name="Notes Placeholder 2"/>
          <p:cNvSpPr>
            <a:spLocks noGrp="1"/>
          </p:cNvSpPr>
          <p:nvPr>
            <p:ph type="body" idx="1"/>
          </p:nvPr>
        </p:nvSpPr>
        <p:spPr bwMode="auto">
          <a:noFill/>
        </p:spPr>
        <p:txBody>
          <a:bodyPr>
            <a:normAutofit fontScale="55000" lnSpcReduction="20000"/>
          </a:bodyPr>
          <a:lstStyle/>
          <a:p>
            <a:r>
              <a:rPr lang="en-US" dirty="0" smtClean="0">
                <a:ea typeface="ＭＳ Ｐゴシック" pitchFamily="-106" charset="-128"/>
              </a:rPr>
              <a:t>No discussion of climate</a:t>
            </a:r>
            <a:r>
              <a:rPr lang="en-US" baseline="0" dirty="0" smtClean="0">
                <a:ea typeface="ＭＳ Ｐゴシック" pitchFamily="-106" charset="-128"/>
              </a:rPr>
              <a:t> services is complete without addressing the regional component.  NOAA has a long standing history of regional climate science and service, as well as extensive service delivery capacity. </a:t>
            </a:r>
            <a:endParaRPr lang="en-US" dirty="0" smtClean="0">
              <a:ea typeface="ＭＳ Ｐゴシック" pitchFamily="-106" charset="-128"/>
            </a:endParaRPr>
          </a:p>
          <a:p>
            <a:endParaRPr lang="en-US" dirty="0" smtClean="0">
              <a:ea typeface="ＭＳ Ｐゴシック" pitchFamily="-106" charset="-128"/>
            </a:endParaRPr>
          </a:p>
          <a:p>
            <a:r>
              <a:rPr lang="en-US" dirty="0" smtClean="0">
                <a:ea typeface="ＭＳ Ｐゴシック" pitchFamily="-106" charset="-128"/>
              </a:rPr>
              <a:t>Not on this slide</a:t>
            </a:r>
            <a:r>
              <a:rPr lang="en-US" baseline="0" dirty="0" smtClean="0">
                <a:ea typeface="ＭＳ Ｐゴシック" pitchFamily="-106" charset="-128"/>
              </a:rPr>
              <a:t>, but important to mention, is that </a:t>
            </a:r>
            <a:r>
              <a:rPr lang="en-US" dirty="0" smtClean="0">
                <a:ea typeface="ＭＳ Ｐゴシック" pitchFamily="-106" charset="-128"/>
              </a:rPr>
              <a:t>NOAA also has a history of supporting the use of our science, information and services in the private sector.  For example, there is a robust private sector based around NOAA’s weather services.  We recognize that in order to make climate information accessible to the nation, the private sector will play a critical role in providing services and delivering information.  To fully realize the opportunities for private sector growth in delivery of climate services, NOAA will leverage existing DOC capacity to support U.S. business nationally and internationally.  DOC’s Commerce Connect efforts will be a valuable tool to ensure the private sector and the American public can fully utilize NOAA’s investments in climate science and service.  </a:t>
            </a:r>
          </a:p>
          <a:p>
            <a:endParaRPr lang="en-US" dirty="0" smtClean="0">
              <a:ea typeface="ＭＳ Ｐゴシック" pitchFamily="-106" charset="-128"/>
            </a:endParaRPr>
          </a:p>
          <a:p>
            <a:r>
              <a:rPr lang="en-US" dirty="0" smtClean="0">
                <a:ea typeface="ＭＳ Ｐゴシック" pitchFamily="-106" charset="-128"/>
              </a:rPr>
              <a:t>NOAA is also in the process of developing a climate MOU between DOC and DOI,</a:t>
            </a:r>
            <a:r>
              <a:rPr lang="en-US" baseline="0" dirty="0" smtClean="0">
                <a:ea typeface="ＭＳ Ｐゴシック" pitchFamily="-106" charset="-128"/>
              </a:rPr>
              <a:t> and establishing our interagency regional operations is an important purpose of this MOU.</a:t>
            </a:r>
            <a:endParaRPr lang="en-US" dirty="0" smtClean="0">
              <a:ea typeface="ＭＳ Ｐゴシック" pitchFamily="-106" charset="-128"/>
            </a:endParaRPr>
          </a:p>
          <a:p>
            <a:endParaRPr lang="en-US" dirty="0" smtClean="0">
              <a:ea typeface="ＭＳ Ｐゴシック" pitchFamily="-106" charset="-128"/>
            </a:endParaRPr>
          </a:p>
          <a:p>
            <a:r>
              <a:rPr lang="en-US" dirty="0" smtClean="0">
                <a:ea typeface="ＭＳ Ｐゴシック" pitchFamily="-106" charset="-128"/>
              </a:rPr>
              <a:t>Part of the Secretary’s announcement</a:t>
            </a:r>
            <a:r>
              <a:rPr lang="en-US" baseline="0" dirty="0" smtClean="0">
                <a:ea typeface="ＭＳ Ｐゴシック" pitchFamily="-106" charset="-128"/>
              </a:rPr>
              <a:t> included </a:t>
            </a:r>
            <a:r>
              <a:rPr lang="en-US" sz="2400" dirty="0"/>
              <a:t>the creation of 6 new Regional Climate Service Director positions.  Announcements are posted on USAJOBs as of today.</a:t>
            </a:r>
          </a:p>
          <a:p>
            <a:endParaRPr lang="en-US" sz="2400" dirty="0"/>
          </a:p>
          <a:p>
            <a:r>
              <a:rPr lang="en-US" sz="2400" dirty="0"/>
              <a:t>The primary functions will include:</a:t>
            </a:r>
          </a:p>
          <a:p>
            <a:pPr lvl="1"/>
            <a:r>
              <a:rPr lang="en-US" sz="2000" dirty="0">
                <a:ea typeface="ＭＳ Ｐゴシック" pitchFamily="-106" charset="-128"/>
              </a:rPr>
              <a:t>Responsibility for providing leadership in the development of an integrated NOAA program of climate services on a regional scale that responds to the needs of stakeholders and draws upon agency-wide assets and capabilities.  </a:t>
            </a:r>
          </a:p>
          <a:p>
            <a:pPr lvl="1"/>
            <a:r>
              <a:rPr lang="en-US" sz="2000" dirty="0">
                <a:ea typeface="ＭＳ Ｐゴシック" pitchFamily="-106" charset="-128"/>
              </a:rPr>
              <a:t>Management of the development and execution of a Regional Climate Services Strategic Plan that combines the unique assets and special capabilities of NOAA programs working with regional partners in other Federal agencies, state, local and tribal governments, universities, the private sector and NGOs.  </a:t>
            </a:r>
            <a:r>
              <a:rPr lang="en-US" dirty="0" smtClean="0">
                <a:ea typeface="ＭＳ Ｐゴシック" pitchFamily="-106" charset="-128"/>
              </a:rPr>
              <a:t/>
            </a:r>
            <a:br>
              <a:rPr lang="en-US" dirty="0" smtClean="0">
                <a:ea typeface="ＭＳ Ｐゴシック" pitchFamily="-106" charset="-128"/>
              </a:rPr>
            </a:br>
            <a:endParaRPr lang="en-US" dirty="0" smtClean="0">
              <a:ea typeface="ＭＳ Ｐゴシック" pitchFamily="-106" charset="-128"/>
            </a:endParaRPr>
          </a:p>
          <a:p>
            <a:endParaRPr lang="en-US" dirty="0" smtClean="0">
              <a:ea typeface="ＭＳ Ｐゴシック" pitchFamily="-106" charset="-128"/>
            </a:endParaRPr>
          </a:p>
        </p:txBody>
      </p:sp>
      <p:sp>
        <p:nvSpPr>
          <p:cNvPr id="51204" name="Slide Number Placeholder 3"/>
          <p:cNvSpPr>
            <a:spLocks noGrp="1"/>
          </p:cNvSpPr>
          <p:nvPr>
            <p:ph type="sldNum" sz="quarter" idx="5"/>
          </p:nvPr>
        </p:nvSpPr>
        <p:spPr bwMode="auto">
          <a:noFill/>
          <a:ln>
            <a:miter lim="800000"/>
            <a:headEnd/>
            <a:tailEnd/>
          </a:ln>
        </p:spPr>
        <p:txBody>
          <a:bodyPr/>
          <a:lstStyle/>
          <a:p>
            <a:fld id="{AE5B4900-6EBB-4FD9-82C6-3DEA560267F9}" type="slidenum">
              <a:rPr lang="en-US" smtClean="0"/>
              <a:pPr/>
              <a:t>5</a:t>
            </a:fld>
            <a:endParaRPr lang="en-US" smtClean="0"/>
          </a:p>
        </p:txBody>
      </p:sp>
    </p:spTree>
    <p:extLst>
      <p:ext uri="{BB962C8B-B14F-4D97-AF65-F5344CB8AC3E}">
        <p14:creationId xmlns:p14="http://schemas.microsoft.com/office/powerpoint/2010/main" val="3927424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a:noFill/>
        </p:spPr>
        <p:txBody>
          <a:bodyPr>
            <a:normAutofit fontScale="85000" lnSpcReduction="20000"/>
          </a:bodyPr>
          <a:lstStyle/>
          <a:p>
            <a:pPr eaLnBrk="1" hangingPunct="1"/>
            <a:r>
              <a:rPr lang="en-US" altLang="en-US" smtClean="0">
                <a:latin typeface="Arial" pitchFamily="34" charset="0"/>
                <a:cs typeface="Arial" pitchFamily="34" charset="0"/>
              </a:rPr>
              <a:t>----------</a:t>
            </a:r>
          </a:p>
          <a:p>
            <a:pPr eaLnBrk="1" hangingPunct="1"/>
            <a:r>
              <a:rPr lang="en-US" altLang="en-US" smtClean="0">
                <a:latin typeface="Arial" pitchFamily="34" charset="0"/>
                <a:cs typeface="Arial" pitchFamily="34" charset="0"/>
              </a:rPr>
              <a:t>Image: Modeled sea surface temperatures simulated by NOAA GFDL CM2.4 climate model. </a:t>
            </a:r>
          </a:p>
          <a:p>
            <a:pPr eaLnBrk="1" hangingPunct="1"/>
            <a:r>
              <a:rPr lang="en-US" altLang="en-US" smtClean="0">
                <a:latin typeface="Arial" pitchFamily="34" charset="0"/>
                <a:cs typeface="Arial" pitchFamily="34" charset="0"/>
              </a:rPr>
              <a:t>Source: NOAA GFDL Climate Change, Variability &amp; Prediction Group (</a:t>
            </a:r>
            <a:r>
              <a:rPr lang="en-US" altLang="en-US" u="sng" smtClean="0">
                <a:solidFill>
                  <a:srgbClr val="0070C0"/>
                </a:solidFill>
                <a:latin typeface="Arial" pitchFamily="34" charset="0"/>
                <a:cs typeface="Arial" pitchFamily="34" charset="0"/>
              </a:rPr>
              <a:t>http://www.gfdl.noaa.gov/ccvp</a:t>
            </a:r>
            <a:r>
              <a:rPr lang="en-US" altLang="en-US" smtClean="0">
                <a:latin typeface="Arial" pitchFamily="34" charset="0"/>
                <a:cs typeface="Arial" pitchFamily="34" charset="0"/>
              </a:rPr>
              <a:t>)</a:t>
            </a:r>
            <a:br>
              <a:rPr lang="en-US" altLang="en-US" smtClean="0">
                <a:latin typeface="Arial" pitchFamily="34" charset="0"/>
                <a:cs typeface="Arial" pitchFamily="34" charset="0"/>
              </a:rPr>
            </a:br>
            <a:r>
              <a:rPr lang="en-US" altLang="en-US" smtClean="0">
                <a:latin typeface="Arial" pitchFamily="34" charset="0"/>
                <a:cs typeface="Arial" pitchFamily="34" charset="0"/>
              </a:rPr>
              <a:t>Related content: </a:t>
            </a:r>
            <a:br>
              <a:rPr lang="en-US" altLang="en-US" smtClean="0">
                <a:latin typeface="Arial" pitchFamily="34" charset="0"/>
                <a:cs typeface="Arial" pitchFamily="34" charset="0"/>
              </a:rPr>
            </a:br>
            <a:r>
              <a:rPr lang="en-US" altLang="en-US" u="sng" smtClean="0">
                <a:latin typeface="Arial" pitchFamily="34" charset="0"/>
                <a:cs typeface="Arial" pitchFamily="34" charset="0"/>
                <a:hlinkClick r:id="rId3"/>
              </a:rPr>
              <a:t>http://www.gfdl.noaa.gov/e-media-produced-by-gfdl-ccvp#oceancurr</a:t>
            </a:r>
            <a:endParaRPr lang="en-US" altLang="en-US" smtClean="0">
              <a:latin typeface="Arial" pitchFamily="34" charset="0"/>
              <a:cs typeface="Arial" pitchFamily="34" charset="0"/>
            </a:endParaRPr>
          </a:p>
          <a:p>
            <a:pPr eaLnBrk="1" hangingPunct="1"/>
            <a:endParaRPr lang="en-US" altLang="en-US" smtClean="0"/>
          </a:p>
          <a:p>
            <a:pPr eaLnBrk="1" hangingPunct="1"/>
            <a:r>
              <a:rPr lang="en-US" altLang="en-US" sz="2400"/>
              <a:t>Common themes across New England and Maine:</a:t>
            </a:r>
          </a:p>
          <a:p>
            <a:pPr lvl="1" eaLnBrk="1" hangingPunct="1"/>
            <a:r>
              <a:rPr lang="en-US" altLang="en-US" sz="2000"/>
              <a:t>Increasing annual precipitation</a:t>
            </a:r>
          </a:p>
          <a:p>
            <a:pPr lvl="1" eaLnBrk="1" hangingPunct="1"/>
            <a:r>
              <a:rPr lang="en-US" altLang="en-US" sz="2000"/>
              <a:t>Increasing frequency of heavy rains</a:t>
            </a:r>
          </a:p>
          <a:p>
            <a:pPr lvl="1" eaLnBrk="1" hangingPunct="1"/>
            <a:r>
              <a:rPr lang="en-US" altLang="en-US" sz="2000"/>
              <a:t>Warming annual temperatures</a:t>
            </a:r>
          </a:p>
          <a:p>
            <a:pPr lvl="1" eaLnBrk="1" hangingPunct="1"/>
            <a:r>
              <a:rPr lang="en-US" altLang="en-US" sz="2000"/>
              <a:t>Earlier “ice out” and peak spring flows</a:t>
            </a:r>
          </a:p>
          <a:p>
            <a:pPr lvl="1" eaLnBrk="1" hangingPunct="1"/>
            <a:r>
              <a:rPr lang="en-US" altLang="en-US" sz="2200"/>
              <a:t>Shift in precipitation frequency</a:t>
            </a:r>
          </a:p>
          <a:p>
            <a:pPr eaLnBrk="1" hangingPunct="1"/>
            <a:r>
              <a:rPr lang="en-US" altLang="en-US" sz="2400"/>
              <a:t>For smaller (&lt;800 sq. mi) basins in southern and western Maine	</a:t>
            </a:r>
          </a:p>
          <a:p>
            <a:pPr lvl="1" eaLnBrk="1" hangingPunct="1"/>
            <a:r>
              <a:rPr lang="en-US" altLang="en-US" sz="2200"/>
              <a:t>Trend toward increased flood magnitude and/or frequency</a:t>
            </a:r>
          </a:p>
          <a:p>
            <a:pPr lvl="2" eaLnBrk="1" hangingPunct="1"/>
            <a:r>
              <a:rPr lang="en-US" altLang="en-US" sz="1700"/>
              <a:t>Most pronounced where significant land use change and/or urbanization has occurred</a:t>
            </a:r>
          </a:p>
          <a:p>
            <a:pPr eaLnBrk="1" hangingPunct="1"/>
            <a:endParaRPr lang="en-US" altLang="en-US" smtClean="0"/>
          </a:p>
        </p:txBody>
      </p:sp>
      <p:sp>
        <p:nvSpPr>
          <p:cNvPr id="110596" name="Slide Number Placeholder 3"/>
          <p:cNvSpPr>
            <a:spLocks noGrp="1"/>
          </p:cNvSpPr>
          <p:nvPr>
            <p:ph type="sldNum" sz="quarter" idx="5"/>
          </p:nvPr>
        </p:nvSpPr>
        <p:spPr>
          <a:noFill/>
        </p:spPr>
        <p:txBody>
          <a:bodyPr/>
          <a:lstStyle>
            <a:lvl1pPr defTabSz="913927" eaLnBrk="0" hangingPunct="0">
              <a:defRPr>
                <a:solidFill>
                  <a:schemeClr val="tx1"/>
                </a:solidFill>
                <a:latin typeface="Arial" pitchFamily="34" charset="0"/>
              </a:defRPr>
            </a:lvl1pPr>
            <a:lvl2pPr marL="770662" indent="-296408" defTabSz="913927" eaLnBrk="0" hangingPunct="0">
              <a:defRPr>
                <a:solidFill>
                  <a:schemeClr val="tx1"/>
                </a:solidFill>
                <a:latin typeface="Arial" pitchFamily="34" charset="0"/>
              </a:defRPr>
            </a:lvl2pPr>
            <a:lvl3pPr marL="1185634" indent="-237127" defTabSz="913927" eaLnBrk="0" hangingPunct="0">
              <a:defRPr>
                <a:solidFill>
                  <a:schemeClr val="tx1"/>
                </a:solidFill>
                <a:latin typeface="Arial" pitchFamily="34" charset="0"/>
              </a:defRPr>
            </a:lvl3pPr>
            <a:lvl4pPr marL="1659887" indent="-237127" defTabSz="913927" eaLnBrk="0" hangingPunct="0">
              <a:defRPr>
                <a:solidFill>
                  <a:schemeClr val="tx1"/>
                </a:solidFill>
                <a:latin typeface="Arial" pitchFamily="34" charset="0"/>
              </a:defRPr>
            </a:lvl4pPr>
            <a:lvl5pPr marL="2134141" indent="-237127" defTabSz="913927" eaLnBrk="0" hangingPunct="0">
              <a:defRPr>
                <a:solidFill>
                  <a:schemeClr val="tx1"/>
                </a:solidFill>
                <a:latin typeface="Arial" pitchFamily="34" charset="0"/>
              </a:defRPr>
            </a:lvl5pPr>
            <a:lvl6pPr marL="2608395" indent="-237127" defTabSz="913927" eaLnBrk="0" fontAlgn="base" hangingPunct="0">
              <a:spcBef>
                <a:spcPct val="0"/>
              </a:spcBef>
              <a:spcAft>
                <a:spcPct val="0"/>
              </a:spcAft>
              <a:defRPr>
                <a:solidFill>
                  <a:schemeClr val="tx1"/>
                </a:solidFill>
                <a:latin typeface="Arial" pitchFamily="34" charset="0"/>
              </a:defRPr>
            </a:lvl6pPr>
            <a:lvl7pPr marL="3082648" indent="-237127" defTabSz="913927" eaLnBrk="0" fontAlgn="base" hangingPunct="0">
              <a:spcBef>
                <a:spcPct val="0"/>
              </a:spcBef>
              <a:spcAft>
                <a:spcPct val="0"/>
              </a:spcAft>
              <a:defRPr>
                <a:solidFill>
                  <a:schemeClr val="tx1"/>
                </a:solidFill>
                <a:latin typeface="Arial" pitchFamily="34" charset="0"/>
              </a:defRPr>
            </a:lvl7pPr>
            <a:lvl8pPr marL="3556902" indent="-237127" defTabSz="913927" eaLnBrk="0" fontAlgn="base" hangingPunct="0">
              <a:spcBef>
                <a:spcPct val="0"/>
              </a:spcBef>
              <a:spcAft>
                <a:spcPct val="0"/>
              </a:spcAft>
              <a:defRPr>
                <a:solidFill>
                  <a:schemeClr val="tx1"/>
                </a:solidFill>
                <a:latin typeface="Arial" pitchFamily="34" charset="0"/>
              </a:defRPr>
            </a:lvl8pPr>
            <a:lvl9pPr marL="4031155" indent="-237127" defTabSz="913927" eaLnBrk="0" fontAlgn="base" hangingPunct="0">
              <a:spcBef>
                <a:spcPct val="0"/>
              </a:spcBef>
              <a:spcAft>
                <a:spcPct val="0"/>
              </a:spcAft>
              <a:defRPr>
                <a:solidFill>
                  <a:schemeClr val="tx1"/>
                </a:solidFill>
                <a:latin typeface="Arial" pitchFamily="34" charset="0"/>
              </a:defRPr>
            </a:lvl9pPr>
          </a:lstStyle>
          <a:p>
            <a:pPr eaLnBrk="1" hangingPunct="1"/>
            <a:fld id="{D01F71C3-0655-4211-A107-9E492551A8F8}" type="slidenum">
              <a:rPr lang="en-US" altLang="en-US" smtClean="0">
                <a:latin typeface="Calibri" pitchFamily="34" charset="0"/>
              </a:rPr>
              <a:pPr eaLnBrk="1" hangingPunct="1"/>
              <a:t>7</a:t>
            </a:fld>
            <a:endParaRPr lang="en-US" altLang="en-US" smtClean="0">
              <a:latin typeface="Calibri" pitchFamily="34" charset="0"/>
            </a:endParaRPr>
          </a:p>
        </p:txBody>
      </p:sp>
    </p:spTree>
    <p:extLst>
      <p:ext uri="{BB962C8B-B14F-4D97-AF65-F5344CB8AC3E}">
        <p14:creationId xmlns:p14="http://schemas.microsoft.com/office/powerpoint/2010/main" val="2675601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hape 8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Shape 87"/>
          <p:cNvSpPr>
            <a:spLocks noGrp="1"/>
          </p:cNvSpPr>
          <p:nvPr>
            <p:ph type="body" sz="quarter" idx="1"/>
          </p:nvPr>
        </p:nvSpPr>
        <p:spPr>
          <a:noFill/>
        </p:spPr>
        <p:txBody>
          <a:bodyPr/>
          <a:lstStyle/>
          <a:p>
            <a:r>
              <a:rPr lang="en-US" altLang="en-US" sz="1300">
                <a:latin typeface="Times Roman"/>
                <a:ea typeface="Times Roman"/>
                <a:cs typeface="Times Roman"/>
                <a:sym typeface="Times Roman"/>
              </a:rPr>
              <a:t>True color MODIS composite image of Earth by Reto Stockli (under subcontract to SSAI working for NASA).  City lights image on night side of terminator from DMSP OLS data, courtesy Chris Elvidge, NOAA.</a:t>
            </a:r>
          </a:p>
        </p:txBody>
      </p:sp>
    </p:spTree>
    <p:extLst>
      <p:ext uri="{BB962C8B-B14F-4D97-AF65-F5344CB8AC3E}">
        <p14:creationId xmlns:p14="http://schemas.microsoft.com/office/powerpoint/2010/main" val="3674405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5e5d8f473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5e5d8f47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050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75e5d8f47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75e5d8f47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8459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During 2018, the U.S. experienced an active year of billion-dollar disaster events including the 4th highest total number of events, only behind the years 2017, 2011 and 2016. In 2018, the U.S. also experienced the 4th highest total costs ($91 billion) only behind the years 2017, 2005 and 2012.</a:t>
            </a:r>
            <a:endParaRPr lang="en-US" dirty="0"/>
          </a:p>
        </p:txBody>
      </p:sp>
      <p:sp>
        <p:nvSpPr>
          <p:cNvPr id="4" name="Slide Number Placeholder 3"/>
          <p:cNvSpPr>
            <a:spLocks noGrp="1"/>
          </p:cNvSpPr>
          <p:nvPr>
            <p:ph type="sldNum" sz="quarter" idx="10"/>
          </p:nvPr>
        </p:nvSpPr>
        <p:spPr/>
        <p:txBody>
          <a:bodyPr/>
          <a:lstStyle/>
          <a:p>
            <a:fld id="{6414BFD3-ED93-EB41-A6FD-CC614B88A8BE}" type="slidenum">
              <a:rPr lang="en-US" smtClean="0"/>
              <a:t>15</a:t>
            </a:fld>
            <a:endParaRPr lang="en-US"/>
          </a:p>
        </p:txBody>
      </p:sp>
    </p:spTree>
    <p:extLst>
      <p:ext uri="{BB962C8B-B14F-4D97-AF65-F5344CB8AC3E}">
        <p14:creationId xmlns:p14="http://schemas.microsoft.com/office/powerpoint/2010/main" val="2564582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82CA-D20C-1A41-A105-BF2749661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AB063C-5E5D-D341-B031-037BAB5DE7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D406DD94-E085-574F-868A-D0CF17A31433}"/>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7" name="Shape 18">
            <a:extLst>
              <a:ext uri="{FF2B5EF4-FFF2-40B4-BE49-F238E27FC236}">
                <a16:creationId xmlns:a16="http://schemas.microsoft.com/office/drawing/2014/main" id="{C4F42218-E8A5-9243-B09D-BB3AB67B9587}"/>
              </a:ext>
            </a:extLst>
          </p:cNvPr>
          <p:cNvPicPr preferRelativeResize="0"/>
          <p:nvPr userDrawn="1"/>
        </p:nvPicPr>
        <p:blipFill rotWithShape="1">
          <a:blip r:embed="rId2">
            <a:alphaModFix/>
          </a:blip>
          <a:srcRect l="6584" t="10269" r="6586" b="79462"/>
          <a:stretch/>
        </p:blipFill>
        <p:spPr>
          <a:xfrm>
            <a:off x="-11113" y="14577"/>
            <a:ext cx="12203113" cy="355600"/>
          </a:xfrm>
          <a:prstGeom prst="rect">
            <a:avLst/>
          </a:prstGeom>
          <a:noFill/>
          <a:ln>
            <a:noFill/>
          </a:ln>
        </p:spPr>
      </p:pic>
      <p:sp>
        <p:nvSpPr>
          <p:cNvPr id="8" name="Shape 19">
            <a:extLst>
              <a:ext uri="{FF2B5EF4-FFF2-40B4-BE49-F238E27FC236}">
                <a16:creationId xmlns:a16="http://schemas.microsoft.com/office/drawing/2014/main" id="{2F308B88-4820-B040-BAA5-D9745EEE472C}"/>
              </a:ext>
            </a:extLst>
          </p:cNvPr>
          <p:cNvSpPr/>
          <p:nvPr userDrawn="1"/>
        </p:nvSpPr>
        <p:spPr>
          <a:xfrm>
            <a:off x="0" y="422275"/>
            <a:ext cx="12192000" cy="1050924"/>
          </a:xfrm>
          <a:prstGeom prst="rect">
            <a:avLst/>
          </a:prstGeom>
          <a:solidFill>
            <a:srgbClr val="266F8B">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281138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6ADCF-536C-2244-96CF-8FDD8F7D33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A56A41-8CB1-EC45-8927-695C227DD7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D4F22-6B96-2344-AA03-7F4C20F7839F}"/>
              </a:ext>
            </a:extLst>
          </p:cNvPr>
          <p:cNvSpPr>
            <a:spLocks noGrp="1"/>
          </p:cNvSpPr>
          <p:nvPr>
            <p:ph type="dt" sz="half" idx="10"/>
          </p:nvPr>
        </p:nvSpPr>
        <p:spPr>
          <a:xfrm>
            <a:off x="838200" y="6356350"/>
            <a:ext cx="2743200" cy="365125"/>
          </a:xfrm>
          <a:prstGeom prst="rect">
            <a:avLst/>
          </a:prstGeom>
        </p:spPr>
        <p:txBody>
          <a:bodyPr/>
          <a:lstStyle/>
          <a:p>
            <a:fld id="{B020C2B5-A1B1-F140-A6A5-32FD73C960D3}" type="datetimeFigureOut">
              <a:rPr lang="en-US" smtClean="0"/>
              <a:t>2/14/2020</a:t>
            </a:fld>
            <a:endParaRPr lang="en-US"/>
          </a:p>
        </p:txBody>
      </p:sp>
      <p:sp>
        <p:nvSpPr>
          <p:cNvPr id="5" name="Footer Placeholder 4">
            <a:extLst>
              <a:ext uri="{FF2B5EF4-FFF2-40B4-BE49-F238E27FC236}">
                <a16:creationId xmlns:a16="http://schemas.microsoft.com/office/drawing/2014/main" id="{E5464D5A-1E55-DE41-8D97-B90BC81CE6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22B9CA-294F-4042-A28B-31DAB47204FE}"/>
              </a:ext>
            </a:extLst>
          </p:cNvPr>
          <p:cNvSpPr>
            <a:spLocks noGrp="1"/>
          </p:cNvSpPr>
          <p:nvPr>
            <p:ph type="sldNum" sz="quarter" idx="12"/>
          </p:nvPr>
        </p:nvSpPr>
        <p:spPr>
          <a:xfrm>
            <a:off x="8610600" y="6356350"/>
            <a:ext cx="2743200" cy="365125"/>
          </a:xfrm>
          <a:prstGeom prst="rect">
            <a:avLst/>
          </a:prstGeom>
        </p:spPr>
        <p:txBody>
          <a:bodyPr/>
          <a:lstStyle/>
          <a:p>
            <a:fld id="{21ECB8CA-24AB-D246-859A-4714F830C2FE}" type="slidenum">
              <a:rPr lang="en-US" smtClean="0"/>
              <a:t>‹#›</a:t>
            </a:fld>
            <a:endParaRPr lang="en-US"/>
          </a:p>
        </p:txBody>
      </p:sp>
    </p:spTree>
    <p:extLst>
      <p:ext uri="{BB962C8B-B14F-4D97-AF65-F5344CB8AC3E}">
        <p14:creationId xmlns:p14="http://schemas.microsoft.com/office/powerpoint/2010/main" val="2703869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CE491-64FB-6A44-8416-09B0EB590B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E99D5D-40E2-D14E-B4ED-53C7FABEAE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383F2-1E93-DD44-804A-B92ABBD8D75F}"/>
              </a:ext>
            </a:extLst>
          </p:cNvPr>
          <p:cNvSpPr>
            <a:spLocks noGrp="1"/>
          </p:cNvSpPr>
          <p:nvPr>
            <p:ph type="dt" sz="half" idx="10"/>
          </p:nvPr>
        </p:nvSpPr>
        <p:spPr>
          <a:xfrm>
            <a:off x="838200" y="6356350"/>
            <a:ext cx="2743200" cy="365125"/>
          </a:xfrm>
          <a:prstGeom prst="rect">
            <a:avLst/>
          </a:prstGeom>
        </p:spPr>
        <p:txBody>
          <a:bodyPr/>
          <a:lstStyle/>
          <a:p>
            <a:fld id="{B020C2B5-A1B1-F140-A6A5-32FD73C960D3}" type="datetimeFigureOut">
              <a:rPr lang="en-US" smtClean="0"/>
              <a:t>2/14/2020</a:t>
            </a:fld>
            <a:endParaRPr lang="en-US"/>
          </a:p>
        </p:txBody>
      </p:sp>
      <p:sp>
        <p:nvSpPr>
          <p:cNvPr id="5" name="Footer Placeholder 4">
            <a:extLst>
              <a:ext uri="{FF2B5EF4-FFF2-40B4-BE49-F238E27FC236}">
                <a16:creationId xmlns:a16="http://schemas.microsoft.com/office/drawing/2014/main" id="{614C89E7-FEBE-B448-91AF-3EA5E75B4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1433D5-7C5C-EF4A-9060-9106A0C7A388}"/>
              </a:ext>
            </a:extLst>
          </p:cNvPr>
          <p:cNvSpPr>
            <a:spLocks noGrp="1"/>
          </p:cNvSpPr>
          <p:nvPr>
            <p:ph type="sldNum" sz="quarter" idx="12"/>
          </p:nvPr>
        </p:nvSpPr>
        <p:spPr>
          <a:xfrm>
            <a:off x="8610600" y="6356350"/>
            <a:ext cx="2743200" cy="365125"/>
          </a:xfrm>
          <a:prstGeom prst="rect">
            <a:avLst/>
          </a:prstGeom>
        </p:spPr>
        <p:txBody>
          <a:bodyPr/>
          <a:lstStyle/>
          <a:p>
            <a:fld id="{21ECB8CA-24AB-D246-859A-4714F830C2FE}" type="slidenum">
              <a:rPr lang="en-US" smtClean="0"/>
              <a:t>‹#›</a:t>
            </a:fld>
            <a:endParaRPr lang="en-US"/>
          </a:p>
        </p:txBody>
      </p:sp>
    </p:spTree>
    <p:extLst>
      <p:ext uri="{BB962C8B-B14F-4D97-AF65-F5344CB8AC3E}">
        <p14:creationId xmlns:p14="http://schemas.microsoft.com/office/powerpoint/2010/main" val="691240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4"/>
          <p:cNvSpPr>
            <a:spLocks noGrp="1"/>
          </p:cNvSpPr>
          <p:nvPr>
            <p:ph type="sldNum" sz="quarter" idx="10"/>
          </p:nvPr>
        </p:nvSpPr>
        <p:spPr>
          <a:xfrm>
            <a:off x="10566400" y="6356351"/>
            <a:ext cx="1016000" cy="365125"/>
          </a:xfrm>
        </p:spPr>
        <p:txBody>
          <a:bodyPr/>
          <a:lstStyle>
            <a:lvl1pPr>
              <a:defRPr/>
            </a:lvl1pPr>
          </a:lstStyle>
          <a:p>
            <a:pPr>
              <a:defRPr/>
            </a:pPr>
            <a:fld id="{BB6F656F-673F-4AC0-8A92-652802226EE7}" type="slidenum">
              <a:rPr/>
              <a:pPr>
                <a:defRPr/>
              </a:pPr>
              <a:t>‹#›</a:t>
            </a:fld>
            <a:endParaRPr/>
          </a:p>
        </p:txBody>
      </p:sp>
    </p:spTree>
    <p:extLst>
      <p:ext uri="{BB962C8B-B14F-4D97-AF65-F5344CB8AC3E}">
        <p14:creationId xmlns:p14="http://schemas.microsoft.com/office/powerpoint/2010/main" val="62149147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26CF-DC4A-9945-9E4C-3F7D7DB757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5B7D35-3C6A-584F-9D35-102D590C36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F641672-56AD-E344-8632-394B66EE5D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8856889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47509-7536-2A4A-8561-8B25B9F63E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B69258-48FB-6C42-9958-D7F70DAB59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AE0D218-CDA5-1543-9E26-9B6A85FCF1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7261096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E0D5-2AA4-2949-9FE6-10C0182365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E9E8F4-6D14-8D40-8692-2D753B0EBF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04E7DE-A06B-714E-A6AE-4A3D2E44E0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8736058-B271-9141-94D3-D123BD3680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6573227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F8146-F5D5-E849-8CA8-DCE97C345D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F97FCB-BCCA-1044-AF5E-4075445EDE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A99C3F-91C0-C54F-A112-25B6E289B0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CA6202-4618-E640-81A0-7C07D82BDD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F3271C-9B67-8E4C-8D34-73454DD00D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1C65D92-FF32-B74D-ADAF-CA2B8A6185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9406822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4C295-720E-7F44-9260-D2D7B369E56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C32D4C1-A5F2-A245-AE4E-BE169915F1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8845617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70BBF-3232-6A4F-9963-D1C931977F57}"/>
              </a:ext>
            </a:extLst>
          </p:cNvPr>
          <p:cNvSpPr>
            <a:spLocks noGrp="1"/>
          </p:cNvSpPr>
          <p:nvPr>
            <p:ph type="dt" sz="half" idx="10"/>
          </p:nvPr>
        </p:nvSpPr>
        <p:spPr>
          <a:xfrm>
            <a:off x="838200" y="6356350"/>
            <a:ext cx="2743200" cy="365125"/>
          </a:xfrm>
          <a:prstGeom prst="rect">
            <a:avLst/>
          </a:prstGeom>
        </p:spPr>
        <p:txBody>
          <a:bodyPr/>
          <a:lstStyle/>
          <a:p>
            <a:fld id="{B020C2B5-A1B1-F140-A6A5-32FD73C960D3}" type="datetimeFigureOut">
              <a:rPr lang="en-US" smtClean="0"/>
              <a:t>2/14/2020</a:t>
            </a:fld>
            <a:endParaRPr lang="en-US"/>
          </a:p>
        </p:txBody>
      </p:sp>
      <p:sp>
        <p:nvSpPr>
          <p:cNvPr id="3" name="Footer Placeholder 2">
            <a:extLst>
              <a:ext uri="{FF2B5EF4-FFF2-40B4-BE49-F238E27FC236}">
                <a16:creationId xmlns:a16="http://schemas.microsoft.com/office/drawing/2014/main" id="{DCF1E089-BAD4-3E4A-ABA8-1E1A784713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493F96-0521-CE48-B559-367E80FA54E7}"/>
              </a:ext>
            </a:extLst>
          </p:cNvPr>
          <p:cNvSpPr>
            <a:spLocks noGrp="1"/>
          </p:cNvSpPr>
          <p:nvPr>
            <p:ph type="sldNum" sz="quarter" idx="12"/>
          </p:nvPr>
        </p:nvSpPr>
        <p:spPr>
          <a:xfrm>
            <a:off x="8610600" y="6356350"/>
            <a:ext cx="2743200" cy="365125"/>
          </a:xfrm>
          <a:prstGeom prst="rect">
            <a:avLst/>
          </a:prstGeom>
        </p:spPr>
        <p:txBody>
          <a:bodyPr/>
          <a:lstStyle/>
          <a:p>
            <a:fld id="{21ECB8CA-24AB-D246-859A-4714F830C2FE}" type="slidenum">
              <a:rPr lang="en-US" smtClean="0"/>
              <a:t>‹#›</a:t>
            </a:fld>
            <a:endParaRPr lang="en-US"/>
          </a:p>
        </p:txBody>
      </p:sp>
    </p:spTree>
    <p:extLst>
      <p:ext uri="{BB962C8B-B14F-4D97-AF65-F5344CB8AC3E}">
        <p14:creationId xmlns:p14="http://schemas.microsoft.com/office/powerpoint/2010/main" val="12121194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E76E-2374-784C-9064-96AAD1EAF8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EE74B2-04B2-BA4D-818D-B549762641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0C63CB-06A2-234A-B23E-C3F647E27F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50F046-C6B0-6E45-B50D-59B5E7FACFF3}"/>
              </a:ext>
            </a:extLst>
          </p:cNvPr>
          <p:cNvSpPr>
            <a:spLocks noGrp="1"/>
          </p:cNvSpPr>
          <p:nvPr>
            <p:ph type="dt" sz="half" idx="10"/>
          </p:nvPr>
        </p:nvSpPr>
        <p:spPr>
          <a:xfrm>
            <a:off x="838200" y="6356350"/>
            <a:ext cx="2743200" cy="365125"/>
          </a:xfrm>
          <a:prstGeom prst="rect">
            <a:avLst/>
          </a:prstGeom>
        </p:spPr>
        <p:txBody>
          <a:bodyPr/>
          <a:lstStyle/>
          <a:p>
            <a:fld id="{B020C2B5-A1B1-F140-A6A5-32FD73C960D3}" type="datetimeFigureOut">
              <a:rPr lang="en-US" smtClean="0"/>
              <a:t>2/14/2020</a:t>
            </a:fld>
            <a:endParaRPr lang="en-US"/>
          </a:p>
        </p:txBody>
      </p:sp>
      <p:sp>
        <p:nvSpPr>
          <p:cNvPr id="6" name="Footer Placeholder 5">
            <a:extLst>
              <a:ext uri="{FF2B5EF4-FFF2-40B4-BE49-F238E27FC236}">
                <a16:creationId xmlns:a16="http://schemas.microsoft.com/office/drawing/2014/main" id="{E1A4DDB7-0F9A-774E-AFCA-AAE92AF3CB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1C6F8F-148A-2649-AE5E-0E7A0E2CFBDF}"/>
              </a:ext>
            </a:extLst>
          </p:cNvPr>
          <p:cNvSpPr>
            <a:spLocks noGrp="1"/>
          </p:cNvSpPr>
          <p:nvPr>
            <p:ph type="sldNum" sz="quarter" idx="12"/>
          </p:nvPr>
        </p:nvSpPr>
        <p:spPr>
          <a:xfrm>
            <a:off x="8610600" y="6356350"/>
            <a:ext cx="2743200" cy="365125"/>
          </a:xfrm>
          <a:prstGeom prst="rect">
            <a:avLst/>
          </a:prstGeom>
        </p:spPr>
        <p:txBody>
          <a:bodyPr/>
          <a:lstStyle/>
          <a:p>
            <a:fld id="{21ECB8CA-24AB-D246-859A-4714F830C2FE}" type="slidenum">
              <a:rPr lang="en-US" smtClean="0"/>
              <a:t>‹#›</a:t>
            </a:fld>
            <a:endParaRPr lang="en-US"/>
          </a:p>
        </p:txBody>
      </p:sp>
    </p:spTree>
    <p:extLst>
      <p:ext uri="{BB962C8B-B14F-4D97-AF65-F5344CB8AC3E}">
        <p14:creationId xmlns:p14="http://schemas.microsoft.com/office/powerpoint/2010/main" val="1710453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8CFD-26E5-314A-AA12-424207EDD9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6187F2-CB34-9E4C-9527-BA718BDDA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698822-CB3F-1940-81C2-9BC2EB899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23D8D-61C5-C848-BB3F-1B96A3991FF0}"/>
              </a:ext>
            </a:extLst>
          </p:cNvPr>
          <p:cNvSpPr>
            <a:spLocks noGrp="1"/>
          </p:cNvSpPr>
          <p:nvPr>
            <p:ph type="dt" sz="half" idx="10"/>
          </p:nvPr>
        </p:nvSpPr>
        <p:spPr>
          <a:xfrm>
            <a:off x="838200" y="6356350"/>
            <a:ext cx="2743200" cy="365125"/>
          </a:xfrm>
          <a:prstGeom prst="rect">
            <a:avLst/>
          </a:prstGeom>
        </p:spPr>
        <p:txBody>
          <a:bodyPr/>
          <a:lstStyle/>
          <a:p>
            <a:fld id="{B020C2B5-A1B1-F140-A6A5-32FD73C960D3}" type="datetimeFigureOut">
              <a:rPr lang="en-US" smtClean="0"/>
              <a:t>2/14/2020</a:t>
            </a:fld>
            <a:endParaRPr lang="en-US"/>
          </a:p>
        </p:txBody>
      </p:sp>
      <p:sp>
        <p:nvSpPr>
          <p:cNvPr id="6" name="Footer Placeholder 5">
            <a:extLst>
              <a:ext uri="{FF2B5EF4-FFF2-40B4-BE49-F238E27FC236}">
                <a16:creationId xmlns:a16="http://schemas.microsoft.com/office/drawing/2014/main" id="{8D52E041-7792-6243-80DC-5FDFCB7F1F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FBF164-54F6-0B47-BECA-0B9EBBE1B6BC}"/>
              </a:ext>
            </a:extLst>
          </p:cNvPr>
          <p:cNvSpPr>
            <a:spLocks noGrp="1"/>
          </p:cNvSpPr>
          <p:nvPr>
            <p:ph type="sldNum" sz="quarter" idx="12"/>
          </p:nvPr>
        </p:nvSpPr>
        <p:spPr>
          <a:xfrm>
            <a:off x="8610600" y="6356350"/>
            <a:ext cx="2743200" cy="365125"/>
          </a:xfrm>
          <a:prstGeom prst="rect">
            <a:avLst/>
          </a:prstGeom>
        </p:spPr>
        <p:txBody>
          <a:bodyPr/>
          <a:lstStyle/>
          <a:p>
            <a:fld id="{21ECB8CA-24AB-D246-859A-4714F830C2FE}" type="slidenum">
              <a:rPr lang="en-US" smtClean="0"/>
              <a:t>‹#›</a:t>
            </a:fld>
            <a:endParaRPr lang="en-US"/>
          </a:p>
        </p:txBody>
      </p:sp>
    </p:spTree>
    <p:extLst>
      <p:ext uri="{BB962C8B-B14F-4D97-AF65-F5344CB8AC3E}">
        <p14:creationId xmlns:p14="http://schemas.microsoft.com/office/powerpoint/2010/main" val="3618471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DC1774-DCE4-FE4C-ABBC-3F721D0AD1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09BBAB-0B82-9644-B626-A35EFD441E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8">
            <a:extLst>
              <a:ext uri="{FF2B5EF4-FFF2-40B4-BE49-F238E27FC236}">
                <a16:creationId xmlns:a16="http://schemas.microsoft.com/office/drawing/2014/main" id="{B447DC51-E521-AD42-8001-2E05E77EAED4}"/>
              </a:ext>
            </a:extLst>
          </p:cNvPr>
          <p:cNvPicPr preferRelativeResize="0"/>
          <p:nvPr userDrawn="1"/>
        </p:nvPicPr>
        <p:blipFill rotWithShape="1">
          <a:blip r:embed="rId14">
            <a:alphaModFix/>
          </a:blip>
          <a:srcRect l="6584" t="10269" r="6586" b="79462"/>
          <a:stretch/>
        </p:blipFill>
        <p:spPr>
          <a:xfrm>
            <a:off x="-11113" y="14577"/>
            <a:ext cx="12203113" cy="355600"/>
          </a:xfrm>
          <a:prstGeom prst="rect">
            <a:avLst/>
          </a:prstGeom>
          <a:noFill/>
          <a:ln>
            <a:noFill/>
          </a:ln>
        </p:spPr>
      </p:pic>
      <p:sp>
        <p:nvSpPr>
          <p:cNvPr id="8" name="Shape 19">
            <a:extLst>
              <a:ext uri="{FF2B5EF4-FFF2-40B4-BE49-F238E27FC236}">
                <a16:creationId xmlns:a16="http://schemas.microsoft.com/office/drawing/2014/main" id="{D303C736-0317-A445-9239-43571E6A1E1B}"/>
              </a:ext>
            </a:extLst>
          </p:cNvPr>
          <p:cNvSpPr/>
          <p:nvPr userDrawn="1"/>
        </p:nvSpPr>
        <p:spPr>
          <a:xfrm>
            <a:off x="0" y="422275"/>
            <a:ext cx="12192000" cy="1050924"/>
          </a:xfrm>
          <a:prstGeom prst="rect">
            <a:avLst/>
          </a:prstGeom>
          <a:solidFill>
            <a:srgbClr val="266F8B">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endParaRPr sz="1800" b="0" i="0" u="none" strike="noStrike" cap="none">
              <a:solidFill>
                <a:schemeClr val="lt1"/>
              </a:solidFill>
              <a:latin typeface="Calibri"/>
              <a:ea typeface="Calibri"/>
              <a:cs typeface="Calibri"/>
              <a:sym typeface="Calibri"/>
            </a:endParaRPr>
          </a:p>
        </p:txBody>
      </p:sp>
      <p:sp>
        <p:nvSpPr>
          <p:cNvPr id="9" name="Shape 20">
            <a:extLst>
              <a:ext uri="{FF2B5EF4-FFF2-40B4-BE49-F238E27FC236}">
                <a16:creationId xmlns:a16="http://schemas.microsoft.com/office/drawing/2014/main" id="{ACC9B5EF-1976-D445-9BDD-8E729DCB80E0}"/>
              </a:ext>
            </a:extLst>
          </p:cNvPr>
          <p:cNvSpPr txBox="1"/>
          <p:nvPr userDrawn="1"/>
        </p:nvSpPr>
        <p:spPr>
          <a:xfrm>
            <a:off x="422988" y="6499224"/>
            <a:ext cx="8099425" cy="2301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5E4"/>
              </a:buClr>
              <a:buFont typeface="Calibri"/>
              <a:buNone/>
            </a:pPr>
            <a:r>
              <a:rPr lang="en-US" sz="900" b="0" i="0" u="none" strike="noStrike" cap="none" dirty="0">
                <a:solidFill>
                  <a:srgbClr val="73B5E4"/>
                </a:solidFill>
                <a:latin typeface="Calibri"/>
                <a:ea typeface="Calibri"/>
                <a:cs typeface="Calibri"/>
                <a:sym typeface="Calibri"/>
              </a:rPr>
              <a:t>NATIONAL CENTERS FOR ENVIRONMENTAL INFORMATION</a:t>
            </a:r>
            <a:endParaRPr dirty="0"/>
          </a:p>
        </p:txBody>
      </p:sp>
      <p:pic>
        <p:nvPicPr>
          <p:cNvPr id="10" name="Shape 21">
            <a:extLst>
              <a:ext uri="{FF2B5EF4-FFF2-40B4-BE49-F238E27FC236}">
                <a16:creationId xmlns:a16="http://schemas.microsoft.com/office/drawing/2014/main" id="{9408F19D-469A-4B47-B664-CCB7E4D80781}"/>
              </a:ext>
            </a:extLst>
          </p:cNvPr>
          <p:cNvPicPr preferRelativeResize="0"/>
          <p:nvPr userDrawn="1"/>
        </p:nvPicPr>
        <p:blipFill rotWithShape="1">
          <a:blip r:embed="rId15">
            <a:alphaModFix/>
          </a:blip>
          <a:srcRect/>
          <a:stretch/>
        </p:blipFill>
        <p:spPr>
          <a:xfrm>
            <a:off x="58024" y="6417467"/>
            <a:ext cx="393700" cy="393700"/>
          </a:xfrm>
          <a:prstGeom prst="rect">
            <a:avLst/>
          </a:prstGeom>
          <a:noFill/>
          <a:ln>
            <a:noFill/>
          </a:ln>
        </p:spPr>
      </p:pic>
    </p:spTree>
    <p:extLst>
      <p:ext uri="{BB962C8B-B14F-4D97-AF65-F5344CB8AC3E}">
        <p14:creationId xmlns:p14="http://schemas.microsoft.com/office/powerpoint/2010/main" val="1869933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www.ncdc.noaa.gov/billion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hyperlink" Target="http://www.nws.noaa.gov/oh/hdsc/" TargetMode="External"/><Relationship Id="rId5" Type="http://schemas.openxmlformats.org/officeDocument/2006/relationships/hyperlink" Target="https://www.nohrsc.noaa.gov/" TargetMode="External"/><Relationship Id="rId4" Type="http://schemas.openxmlformats.org/officeDocument/2006/relationships/hyperlink" Target="https://water.weather.gov/ahp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Rectangle 1"/>
          <p:cNvSpPr/>
          <p:nvPr/>
        </p:nvSpPr>
        <p:spPr>
          <a:xfrm>
            <a:off x="-2" y="-2273"/>
            <a:ext cx="12192000" cy="237922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Shape 95"/>
          <p:cNvSpPr/>
          <p:nvPr/>
        </p:nvSpPr>
        <p:spPr>
          <a:xfrm>
            <a:off x="0" y="4247332"/>
            <a:ext cx="12192000" cy="2610668"/>
          </a:xfrm>
          <a:prstGeom prst="rect">
            <a:avLst/>
          </a:prstGeom>
          <a:solidFill>
            <a:srgbClr val="7891B2"/>
          </a:solidFill>
          <a:ln>
            <a:noFill/>
          </a:ln>
        </p:spPr>
        <p:txBody>
          <a:bodyPr spcFirstLastPara="1" wrap="square" lIns="91425" tIns="45700" rIns="91425" bIns="45700" anchor="ctr" anchorCtr="0">
            <a:noAutofit/>
          </a:bodyPr>
          <a:lstStyle/>
          <a:p>
            <a:pPr algn="ctr">
              <a:buClr>
                <a:srgbClr val="000000"/>
              </a:buClr>
            </a:pPr>
            <a:endParaRPr>
              <a:solidFill>
                <a:schemeClr val="lt1"/>
              </a:solidFill>
              <a:latin typeface="Calibri"/>
              <a:ea typeface="Calibri"/>
              <a:cs typeface="Calibri"/>
              <a:sym typeface="Calibri"/>
            </a:endParaRPr>
          </a:p>
        </p:txBody>
      </p:sp>
      <p:sp>
        <p:nvSpPr>
          <p:cNvPr id="97" name="Shape 97"/>
          <p:cNvSpPr txBox="1"/>
          <p:nvPr/>
        </p:nvSpPr>
        <p:spPr>
          <a:xfrm>
            <a:off x="0" y="6356567"/>
            <a:ext cx="12191998" cy="261938"/>
          </a:xfrm>
          <a:prstGeom prst="rect">
            <a:avLst/>
          </a:prstGeom>
          <a:noFill/>
          <a:ln>
            <a:noFill/>
          </a:ln>
        </p:spPr>
        <p:txBody>
          <a:bodyPr spcFirstLastPara="1" wrap="square" lIns="91425" tIns="45700" rIns="91425" bIns="45700" anchor="t" anchorCtr="0">
            <a:noAutofit/>
          </a:bodyPr>
          <a:lstStyle/>
          <a:p>
            <a:pPr algn="ctr">
              <a:buClr>
                <a:schemeClr val="lt1"/>
              </a:buClr>
            </a:pPr>
            <a:r>
              <a:rPr lang="en-US" sz="1100">
                <a:solidFill>
                  <a:schemeClr val="lt1"/>
                </a:solidFill>
                <a:latin typeface="Arial Narrow"/>
                <a:ea typeface="Arial Narrow"/>
                <a:cs typeface="Arial Narrow"/>
                <a:sym typeface="Arial Narrow"/>
              </a:rPr>
              <a:t>NOAA Satellite and Information Service  |  National Centers for Environmental Information</a:t>
            </a:r>
            <a:endParaRPr/>
          </a:p>
        </p:txBody>
      </p:sp>
      <p:sp>
        <p:nvSpPr>
          <p:cNvPr id="98" name="Shape 98"/>
          <p:cNvSpPr txBox="1"/>
          <p:nvPr/>
        </p:nvSpPr>
        <p:spPr>
          <a:xfrm>
            <a:off x="0" y="4534038"/>
            <a:ext cx="12192000" cy="1747645"/>
          </a:xfrm>
          <a:prstGeom prst="rect">
            <a:avLst/>
          </a:prstGeom>
          <a:noFill/>
          <a:ln>
            <a:noFill/>
          </a:ln>
        </p:spPr>
        <p:txBody>
          <a:bodyPr spcFirstLastPara="1" wrap="square" lIns="91425" tIns="45700" rIns="91425" bIns="45700" anchor="t" anchorCtr="0">
            <a:noAutofit/>
          </a:bodyPr>
          <a:lstStyle/>
          <a:p>
            <a:pPr algn="ctr">
              <a:buClr>
                <a:schemeClr val="lt1"/>
              </a:buClr>
            </a:pPr>
            <a:r>
              <a:rPr lang="en-US" sz="2800" dirty="0">
                <a:solidFill>
                  <a:schemeClr val="lt1"/>
                </a:solidFill>
                <a:latin typeface="Calibri"/>
                <a:ea typeface="Calibri"/>
                <a:cs typeface="Calibri"/>
                <a:sym typeface="Calibri"/>
              </a:rPr>
              <a:t>Ellen Mecray, </a:t>
            </a:r>
            <a:r>
              <a:rPr lang="en-US" sz="2000" dirty="0">
                <a:solidFill>
                  <a:schemeClr val="lt1"/>
                </a:solidFill>
                <a:latin typeface="Calibri"/>
                <a:ea typeface="Calibri"/>
                <a:cs typeface="Calibri"/>
                <a:sym typeface="Calibri"/>
              </a:rPr>
              <a:t>NOAA Regional Climate Services </a:t>
            </a:r>
            <a:r>
              <a:rPr lang="en-US" sz="2000" dirty="0" smtClean="0">
                <a:solidFill>
                  <a:schemeClr val="lt1"/>
                </a:solidFill>
                <a:latin typeface="Calibri"/>
                <a:ea typeface="Calibri"/>
                <a:cs typeface="Calibri"/>
                <a:sym typeface="Calibri"/>
              </a:rPr>
              <a:t>Director- Eastern Region</a:t>
            </a:r>
            <a:endParaRPr dirty="0"/>
          </a:p>
          <a:p>
            <a:pPr algn="ctr">
              <a:buClr>
                <a:schemeClr val="lt1"/>
              </a:buClr>
            </a:pPr>
            <a:r>
              <a:rPr lang="en-US" sz="2000" i="1" dirty="0" smtClean="0">
                <a:solidFill>
                  <a:schemeClr val="lt1"/>
                </a:solidFill>
                <a:latin typeface="Calibri"/>
                <a:ea typeface="Calibri"/>
                <a:cs typeface="Calibri"/>
                <a:sym typeface="Calibri"/>
              </a:rPr>
              <a:t>NOAA/NESDIS/NCEI </a:t>
            </a:r>
            <a:r>
              <a:rPr lang="en-US" sz="2000" i="1" dirty="0">
                <a:solidFill>
                  <a:schemeClr val="lt1"/>
                </a:solidFill>
                <a:latin typeface="Calibri"/>
                <a:ea typeface="Calibri"/>
                <a:cs typeface="Calibri"/>
                <a:sym typeface="Calibri"/>
              </a:rPr>
              <a:t>Regional Climate </a:t>
            </a:r>
            <a:r>
              <a:rPr lang="en-US" sz="2000" i="1" dirty="0" smtClean="0">
                <a:solidFill>
                  <a:schemeClr val="lt1"/>
                </a:solidFill>
                <a:latin typeface="Calibri"/>
                <a:ea typeface="Calibri"/>
                <a:cs typeface="Calibri"/>
                <a:sym typeface="Calibri"/>
              </a:rPr>
              <a:t>Services</a:t>
            </a:r>
            <a:endParaRPr sz="2000" i="1" dirty="0">
              <a:solidFill>
                <a:schemeClr val="lt1"/>
              </a:solidFill>
              <a:latin typeface="Calibri"/>
              <a:ea typeface="Calibri"/>
              <a:cs typeface="Calibri"/>
              <a:sym typeface="Calibri"/>
            </a:endParaRPr>
          </a:p>
        </p:txBody>
      </p:sp>
      <p:sp>
        <p:nvSpPr>
          <p:cNvPr id="99" name="Shape 99"/>
          <p:cNvSpPr txBox="1"/>
          <p:nvPr/>
        </p:nvSpPr>
        <p:spPr>
          <a:xfrm>
            <a:off x="0" y="235849"/>
            <a:ext cx="12191998" cy="2215991"/>
          </a:xfrm>
          <a:prstGeom prst="rect">
            <a:avLst/>
          </a:prstGeom>
          <a:noFill/>
          <a:ln>
            <a:noFill/>
          </a:ln>
        </p:spPr>
        <p:txBody>
          <a:bodyPr spcFirstLastPara="1" wrap="square" lIns="91425" tIns="45700" rIns="91425" bIns="45700" anchor="t" anchorCtr="0">
            <a:noAutofit/>
          </a:bodyPr>
          <a:lstStyle/>
          <a:p>
            <a:pPr algn="ctr"/>
            <a:r>
              <a:rPr lang="en-US" sz="4000" dirty="0">
                <a:solidFill>
                  <a:schemeClr val="bg1"/>
                </a:solidFill>
              </a:rPr>
              <a:t>Decision Support at Regional Scales: </a:t>
            </a:r>
            <a:endParaRPr lang="en-US" sz="4000" dirty="0" smtClean="0">
              <a:solidFill>
                <a:schemeClr val="bg1"/>
              </a:solidFill>
            </a:endParaRPr>
          </a:p>
          <a:p>
            <a:pPr algn="ctr"/>
            <a:r>
              <a:rPr lang="en-US" sz="4000" dirty="0" smtClean="0">
                <a:solidFill>
                  <a:schemeClr val="bg1"/>
                </a:solidFill>
              </a:rPr>
              <a:t>Connecting Products and </a:t>
            </a:r>
            <a:r>
              <a:rPr lang="en-US" sz="4000" dirty="0">
                <a:solidFill>
                  <a:schemeClr val="bg1"/>
                </a:solidFill>
              </a:rPr>
              <a:t>Technologies to User </a:t>
            </a:r>
          </a:p>
          <a:p>
            <a:pPr algn="ctr"/>
            <a:r>
              <a:rPr lang="en-US" sz="4000" dirty="0">
                <a:solidFill>
                  <a:schemeClr val="bg1"/>
                </a:solidFill>
              </a:rPr>
              <a:t>Needs in a NOAA Services </a:t>
            </a:r>
            <a:r>
              <a:rPr lang="en-US" sz="4000" dirty="0" smtClean="0">
                <a:solidFill>
                  <a:schemeClr val="bg1"/>
                </a:solidFill>
              </a:rPr>
              <a:t>Framework</a:t>
            </a:r>
            <a:endParaRPr lang="en-US" sz="4000" dirty="0">
              <a:solidFill>
                <a:schemeClr val="bg1"/>
              </a:solidFill>
            </a:endParaRPr>
          </a:p>
        </p:txBody>
      </p:sp>
      <p:pic>
        <p:nvPicPr>
          <p:cNvPr id="100" name="Shape 100"/>
          <p:cNvPicPr preferRelativeResize="0"/>
          <p:nvPr/>
        </p:nvPicPr>
        <p:blipFill rotWithShape="1">
          <a:blip r:embed="rId3">
            <a:alphaModFix/>
          </a:blip>
          <a:srcRect t="6430" b="7834"/>
          <a:stretch/>
        </p:blipFill>
        <p:spPr>
          <a:xfrm>
            <a:off x="0" y="2376957"/>
            <a:ext cx="12191998" cy="1795463"/>
          </a:xfrm>
          <a:prstGeom prst="rect">
            <a:avLst/>
          </a:prstGeom>
          <a:noFill/>
          <a:ln>
            <a:noFill/>
          </a:ln>
        </p:spPr>
      </p:pic>
      <p:pic>
        <p:nvPicPr>
          <p:cNvPr id="101" name="Shape 101"/>
          <p:cNvPicPr preferRelativeResize="0"/>
          <p:nvPr/>
        </p:nvPicPr>
        <p:blipFill rotWithShape="1">
          <a:blip r:embed="rId4">
            <a:alphaModFix/>
          </a:blip>
          <a:srcRect/>
          <a:stretch/>
        </p:blipFill>
        <p:spPr>
          <a:xfrm>
            <a:off x="3111446" y="6228732"/>
            <a:ext cx="690000" cy="517500"/>
          </a:xfrm>
          <a:prstGeom prst="rect">
            <a:avLst/>
          </a:prstGeom>
          <a:noFill/>
          <a:ln>
            <a:noFill/>
          </a:ln>
        </p:spPr>
      </p:pic>
    </p:spTree>
    <p:extLst>
      <p:ext uri="{BB962C8B-B14F-4D97-AF65-F5344CB8AC3E}">
        <p14:creationId xmlns:p14="http://schemas.microsoft.com/office/powerpoint/2010/main" val="2260364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675"/>
            <a:ext cx="12192000" cy="1325563"/>
          </a:xfrm>
        </p:spPr>
        <p:txBody>
          <a:bodyPr/>
          <a:lstStyle/>
          <a:p>
            <a:pPr algn="ctr"/>
            <a:r>
              <a:rPr lang="en-US" dirty="0" smtClean="0">
                <a:solidFill>
                  <a:schemeClr val="bg1"/>
                </a:solidFill>
                <a:latin typeface="Arial" panose="020B0604020202020204" pitchFamily="34" charset="0"/>
                <a:cs typeface="Arial" panose="020B0604020202020204" pitchFamily="34" charset="0"/>
              </a:rPr>
              <a:t>Readiness Levels</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662" r="795" b="15308"/>
          <a:stretch/>
        </p:blipFill>
        <p:spPr>
          <a:xfrm>
            <a:off x="3662459" y="1417320"/>
            <a:ext cx="4624291" cy="5634990"/>
          </a:xfrm>
          <a:prstGeom prst="rect">
            <a:avLst/>
          </a:prstGeom>
        </p:spPr>
      </p:pic>
      <p:sp>
        <p:nvSpPr>
          <p:cNvPr id="7" name="TextBox 6"/>
          <p:cNvSpPr txBox="1"/>
          <p:nvPr/>
        </p:nvSpPr>
        <p:spPr>
          <a:xfrm>
            <a:off x="8675370" y="2000250"/>
            <a:ext cx="3394710" cy="3693319"/>
          </a:xfrm>
          <a:prstGeom prst="rect">
            <a:avLst/>
          </a:prstGeom>
          <a:noFill/>
        </p:spPr>
        <p:txBody>
          <a:bodyPr wrap="square" rtlCol="0">
            <a:spAutoFit/>
          </a:bodyPr>
          <a:lstStyle/>
          <a:p>
            <a:pPr marL="285750" indent="-285750">
              <a:buFontTx/>
              <a:buChar char="-"/>
            </a:pPr>
            <a:r>
              <a:rPr lang="en-US" dirty="0" smtClean="0"/>
              <a:t>Include user engagement as the impetus for the idea</a:t>
            </a:r>
          </a:p>
          <a:p>
            <a:pPr marL="285750" indent="-285750">
              <a:buFontTx/>
              <a:buChar char="-"/>
            </a:pPr>
            <a:r>
              <a:rPr lang="en-US" dirty="0" smtClean="0"/>
              <a:t>Ensure co-production with the user community through each phase:</a:t>
            </a:r>
          </a:p>
          <a:p>
            <a:pPr marL="285750" indent="-285750">
              <a:buFontTx/>
              <a:buChar char="-"/>
            </a:pPr>
            <a:r>
              <a:rPr lang="en-US" dirty="0" smtClean="0"/>
              <a:t>Does it do what you need it to do? Do you need different features?</a:t>
            </a:r>
            <a:r>
              <a:rPr lang="en-US" dirty="0"/>
              <a:t> </a:t>
            </a:r>
            <a:r>
              <a:rPr lang="en-US" dirty="0" smtClean="0"/>
              <a:t>Can you work it, or can we offer training? </a:t>
            </a:r>
          </a:p>
          <a:p>
            <a:endParaRPr lang="en-US" dirty="0" smtClean="0"/>
          </a:p>
          <a:p>
            <a:pPr marL="285750" indent="-285750">
              <a:buFontTx/>
              <a:buChar char="-"/>
            </a:pPr>
            <a:r>
              <a:rPr lang="en-US" dirty="0" smtClean="0"/>
              <a:t>Is it USEFUL?</a:t>
            </a:r>
          </a:p>
          <a:p>
            <a:pPr marL="285750" indent="-285750">
              <a:buFontTx/>
              <a:buChar char="-"/>
            </a:pPr>
            <a:r>
              <a:rPr lang="en-US" dirty="0" smtClean="0"/>
              <a:t>Is it USABLE?</a:t>
            </a:r>
          </a:p>
          <a:p>
            <a:pPr marL="285750" indent="-285750">
              <a:buFontTx/>
              <a:buChar char="-"/>
            </a:pPr>
            <a:r>
              <a:rPr lang="en-US" dirty="0" smtClean="0"/>
              <a:t>Will it be USED? </a:t>
            </a:r>
          </a:p>
        </p:txBody>
      </p:sp>
      <p:sp>
        <p:nvSpPr>
          <p:cNvPr id="5" name="TextBox 4"/>
          <p:cNvSpPr txBox="1"/>
          <p:nvPr/>
        </p:nvSpPr>
        <p:spPr>
          <a:xfrm>
            <a:off x="480060" y="1519238"/>
            <a:ext cx="2594610" cy="5078313"/>
          </a:xfrm>
          <a:prstGeom prst="rect">
            <a:avLst/>
          </a:prstGeom>
          <a:noFill/>
        </p:spPr>
        <p:txBody>
          <a:bodyPr wrap="square" rtlCol="0">
            <a:spAutoFit/>
          </a:bodyPr>
          <a:lstStyle/>
          <a:p>
            <a:r>
              <a:rPr lang="en-US" b="1" dirty="0" smtClean="0"/>
              <a:t>User Engagement as the Foundation</a:t>
            </a:r>
            <a:r>
              <a:rPr lang="en-US" dirty="0" smtClean="0"/>
              <a:t>—</a:t>
            </a:r>
          </a:p>
          <a:p>
            <a:endParaRPr lang="en-US" dirty="0"/>
          </a:p>
          <a:p>
            <a:r>
              <a:rPr lang="en-US" dirty="0" smtClean="0"/>
              <a:t>Nurtured </a:t>
            </a:r>
            <a:r>
              <a:rPr lang="en-US" dirty="0" smtClean="0"/>
              <a:t>relationships based on a foundation of trust and mutual respect</a:t>
            </a:r>
          </a:p>
          <a:p>
            <a:endParaRPr lang="en-US" dirty="0"/>
          </a:p>
          <a:p>
            <a:r>
              <a:rPr lang="en-US" dirty="0" smtClean="0"/>
              <a:t>User requirements are derived from an understanding of their decision challenges</a:t>
            </a:r>
          </a:p>
          <a:p>
            <a:endParaRPr lang="en-US" dirty="0"/>
          </a:p>
          <a:p>
            <a:r>
              <a:rPr lang="en-US" dirty="0" smtClean="0"/>
              <a:t>Timely response to their requirements form the basis of ongoing engagement and use-inspired product improvement</a:t>
            </a:r>
            <a:endParaRPr lang="en-US" dirty="0"/>
          </a:p>
        </p:txBody>
      </p:sp>
    </p:spTree>
    <p:extLst>
      <p:ext uri="{BB962C8B-B14F-4D97-AF65-F5344CB8AC3E}">
        <p14:creationId xmlns:p14="http://schemas.microsoft.com/office/powerpoint/2010/main" val="3332910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0" y="1474469"/>
            <a:ext cx="12192000" cy="5383531"/>
          </a:xfrm>
          <a:prstGeom prst="rect">
            <a:avLst/>
          </a:prstGeom>
          <a:solidFill/>
          <a:ln>
            <a:solidFill>
              <a:srgbClr val="4A7EBB"/>
            </a:solidFill>
            <a:round/>
          </a:ln>
          <a:effectLst>
            <a:outerShdw blurRad="38100" dist="23000" dir="5400000" rotWithShape="0">
              <a:srgbClr val="000000">
                <a:alpha val="35000"/>
              </a:srgbClr>
            </a:outerShdw>
          </a:effectLst>
        </p:spPr>
        <p:txBody>
          <a:bodyPr lIns="0" tIns="0" rIns="0" bIns="0" anchor="ctr"/>
          <a:lstStyle/>
          <a:p>
            <a:pPr algn="ctr">
              <a:defRPr>
                <a:solidFill>
                  <a:srgbClr val="FFFFFF"/>
                </a:solidFill>
                <a:uFill>
                  <a:solidFill>
                    <a:srgbClr val="FFFFFF"/>
                  </a:solidFill>
                </a:uFill>
                <a:latin typeface="Arial"/>
                <a:ea typeface="Arial"/>
                <a:cs typeface="Arial"/>
                <a:sym typeface="Arial"/>
              </a:defRPr>
            </a:pPr>
            <a:endParaRPr>
              <a:solidFill>
                <a:srgbClr val="FFFFFF"/>
              </a:solidFill>
              <a:uFill>
                <a:solidFill>
                  <a:srgbClr val="FFFFFF"/>
                </a:solidFill>
              </a:uFill>
              <a:latin typeface="Arial"/>
              <a:ea typeface="Arial"/>
              <a:cs typeface="Arial"/>
              <a:sym typeface="Arial"/>
            </a:endParaRPr>
          </a:p>
        </p:txBody>
      </p:sp>
      <p:pic>
        <p:nvPicPr>
          <p:cNvPr id="90115" name="image1.png" descr="Dept of Commerce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791200"/>
            <a:ext cx="1073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0116" name="image2.png" descr="NOA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5791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0117" name="image3.jpg" descr="ipcc_bluemarble_west_lr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209800"/>
            <a:ext cx="6781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4" name="Shape 84"/>
          <p:cNvSpPr/>
          <p:nvPr/>
        </p:nvSpPr>
        <p:spPr>
          <a:xfrm>
            <a:off x="431007" y="591548"/>
            <a:ext cx="8763000" cy="677108"/>
          </a:xfrm>
          <a:prstGeom prst="rect">
            <a:avLst/>
          </a:prstGeom>
          <a:ln w="12700">
            <a:miter lim="400000"/>
          </a:ln>
          <a:effectLst>
            <a:outerShdw blurRad="50800" dist="38100" dir="2700000" rotWithShape="0">
              <a:srgbClr val="7F7F7F">
                <a:alpha val="42998"/>
              </a:srgbClr>
            </a:outerShdw>
          </a:effectLst>
          <a:extLst>
            <a:ext uri="{C572A759-6A51-4108-AA02-DFA0A04FC94B}"/>
          </a:extLst>
        </p:spPr>
        <p:txBody>
          <a:bodyPr lIns="0" tIns="0" rIns="0" bIns="0">
            <a:spAutoFit/>
          </a:bodyPr>
          <a:lstStyle>
            <a:lvl1pPr>
              <a:defRPr sz="4800">
                <a:solidFill>
                  <a:srgbClr val="A7C0DE"/>
                </a:solidFill>
                <a:uFill>
                  <a:solidFill>
                    <a:srgbClr val="F0D170"/>
                  </a:solidFill>
                </a:uFill>
                <a:latin typeface="Arial"/>
                <a:ea typeface="Arial"/>
                <a:cs typeface="Arial"/>
                <a:sym typeface="Arial"/>
              </a:defRPr>
            </a:lvl1pPr>
          </a:lstStyle>
          <a:p>
            <a:pPr>
              <a:defRPr sz="1800">
                <a:solidFill>
                  <a:srgbClr val="000000"/>
                </a:solidFill>
                <a:uFillTx/>
              </a:defRPr>
            </a:pPr>
            <a:r>
              <a:rPr lang="en-US" sz="4400" dirty="0">
                <a:solidFill>
                  <a:schemeClr val="bg1"/>
                </a:solidFill>
              </a:rPr>
              <a:t>Questions?</a:t>
            </a:r>
            <a:endParaRPr sz="4400" dirty="0">
              <a:solidFill>
                <a:schemeClr val="bg1"/>
              </a:solidFill>
            </a:endParaRPr>
          </a:p>
        </p:txBody>
      </p:sp>
      <p:sp>
        <p:nvSpPr>
          <p:cNvPr id="9" name="Shape 83"/>
          <p:cNvSpPr/>
          <p:nvPr/>
        </p:nvSpPr>
        <p:spPr>
          <a:xfrm>
            <a:off x="431007" y="1964574"/>
            <a:ext cx="8434387" cy="3370153"/>
          </a:xfrm>
          <a:prstGeom prst="rect">
            <a:avLst/>
          </a:prstGeom>
          <a:ln w="12700">
            <a:miter lim="400000"/>
          </a:ln>
          <a:extLst>
            <a:ext uri="{C572A759-6A51-4108-AA02-DFA0A04FC94B}"/>
          </a:extLst>
        </p:spPr>
        <p:txBody>
          <a:bodyPr wrap="square" lIns="45719" rIns="45719">
            <a:spAutoFit/>
          </a:bodyPr>
          <a:lstStyle/>
          <a:p>
            <a:pPr>
              <a:defRPr>
                <a:uFillTx/>
              </a:defRPr>
            </a:pPr>
            <a:r>
              <a:rPr lang="en-US" sz="2200" dirty="0">
                <a:solidFill>
                  <a:srgbClr val="FFFF00"/>
                </a:solidFill>
                <a:uFill>
                  <a:solidFill>
                    <a:srgbClr val="F0D170"/>
                  </a:solidFill>
                </a:uFill>
                <a:latin typeface="Arial"/>
                <a:ea typeface="Arial"/>
                <a:cs typeface="Arial"/>
                <a:sym typeface="Arial"/>
              </a:rPr>
              <a:t>Ellen L. </a:t>
            </a:r>
            <a:r>
              <a:rPr lang="en-US" sz="2200" dirty="0" err="1">
                <a:solidFill>
                  <a:srgbClr val="FFFF00"/>
                </a:solidFill>
                <a:uFill>
                  <a:solidFill>
                    <a:srgbClr val="F0D170"/>
                  </a:solidFill>
                </a:uFill>
                <a:latin typeface="Arial"/>
                <a:ea typeface="Arial"/>
                <a:cs typeface="Arial"/>
                <a:sym typeface="Arial"/>
              </a:rPr>
              <a:t>Mecray</a:t>
            </a:r>
            <a:endParaRPr sz="2200" dirty="0">
              <a:solidFill>
                <a:srgbClr val="FFFF00"/>
              </a:solidFill>
              <a:uFill>
                <a:solidFill>
                  <a:srgbClr val="FFFFFF"/>
                </a:solidFill>
              </a:uFill>
              <a:latin typeface="Arial" charset="0"/>
            </a:endParaRPr>
          </a:p>
          <a:p>
            <a:pPr>
              <a:defRPr>
                <a:uFillTx/>
              </a:defRPr>
            </a:pPr>
            <a:r>
              <a:rPr sz="2200" dirty="0">
                <a:solidFill>
                  <a:schemeClr val="accent1">
                    <a:lumMod val="60000"/>
                    <a:lumOff val="40000"/>
                  </a:schemeClr>
                </a:solidFill>
                <a:uFill>
                  <a:solidFill>
                    <a:srgbClr val="F0D170"/>
                  </a:solidFill>
                </a:uFill>
                <a:latin typeface="Arial"/>
                <a:ea typeface="Arial"/>
                <a:cs typeface="Arial"/>
                <a:sym typeface="Arial"/>
              </a:rPr>
              <a:t>NOAA </a:t>
            </a:r>
            <a:r>
              <a:rPr lang="en-US" sz="2200" dirty="0">
                <a:solidFill>
                  <a:schemeClr val="accent1">
                    <a:lumMod val="60000"/>
                    <a:lumOff val="40000"/>
                  </a:schemeClr>
                </a:solidFill>
                <a:uFill>
                  <a:solidFill>
                    <a:srgbClr val="F0D170"/>
                  </a:solidFill>
                </a:uFill>
                <a:latin typeface="Arial"/>
                <a:ea typeface="Arial"/>
                <a:cs typeface="Arial"/>
                <a:sym typeface="Arial"/>
              </a:rPr>
              <a:t>National Centers for Environmental Information</a:t>
            </a:r>
            <a:endParaRPr sz="2200" dirty="0">
              <a:solidFill>
                <a:schemeClr val="accent1">
                  <a:lumMod val="60000"/>
                  <a:lumOff val="40000"/>
                </a:schemeClr>
              </a:solidFill>
              <a:uFill>
                <a:solidFill>
                  <a:srgbClr val="FFFFFF"/>
                </a:solidFill>
              </a:uFill>
              <a:latin typeface="Arial" charset="0"/>
            </a:endParaRPr>
          </a:p>
          <a:p>
            <a:pPr>
              <a:defRPr>
                <a:uFillTx/>
              </a:defRPr>
            </a:pPr>
            <a:r>
              <a:rPr lang="en-US" sz="2200" dirty="0">
                <a:solidFill>
                  <a:schemeClr val="accent1">
                    <a:lumMod val="60000"/>
                    <a:lumOff val="40000"/>
                  </a:schemeClr>
                </a:solidFill>
                <a:uFill>
                  <a:solidFill>
                    <a:srgbClr val="F0D170"/>
                  </a:solidFill>
                </a:uFill>
                <a:latin typeface="Arial"/>
                <a:ea typeface="Arial"/>
                <a:cs typeface="Arial"/>
                <a:sym typeface="Arial"/>
              </a:rPr>
              <a:t>Eastern Region Climate Services Director</a:t>
            </a:r>
            <a:endParaRPr dirty="0">
              <a:solidFill>
                <a:schemeClr val="accent1">
                  <a:lumMod val="60000"/>
                  <a:lumOff val="40000"/>
                </a:schemeClr>
              </a:solidFill>
              <a:uFill>
                <a:solidFill>
                  <a:srgbClr val="F0D170"/>
                </a:solidFill>
              </a:uFill>
              <a:latin typeface="Arial"/>
              <a:ea typeface="Arial"/>
              <a:cs typeface="Arial"/>
              <a:sym typeface="Arial"/>
            </a:endParaRPr>
          </a:p>
          <a:p>
            <a:pPr>
              <a:defRPr>
                <a:uFillTx/>
              </a:defRPr>
            </a:pPr>
            <a:r>
              <a:rPr lang="en-US" sz="2100" dirty="0">
                <a:solidFill>
                  <a:schemeClr val="accent1">
                    <a:lumMod val="60000"/>
                    <a:lumOff val="40000"/>
                  </a:schemeClr>
                </a:solidFill>
                <a:uFill>
                  <a:solidFill>
                    <a:srgbClr val="F0D170"/>
                  </a:solidFill>
                </a:uFill>
                <a:latin typeface="Arial"/>
                <a:ea typeface="Arial"/>
                <a:cs typeface="Arial"/>
                <a:sym typeface="Arial"/>
              </a:rPr>
              <a:t>Ellen.L.Mecray</a:t>
            </a:r>
            <a:r>
              <a:rPr sz="2100" dirty="0">
                <a:solidFill>
                  <a:schemeClr val="accent1">
                    <a:lumMod val="60000"/>
                    <a:lumOff val="40000"/>
                  </a:schemeClr>
                </a:solidFill>
                <a:uFill>
                  <a:solidFill>
                    <a:srgbClr val="F0D170"/>
                  </a:solidFill>
                </a:uFill>
                <a:latin typeface="Arial"/>
                <a:ea typeface="Arial"/>
                <a:cs typeface="Arial"/>
                <a:sym typeface="Arial"/>
              </a:rPr>
              <a:t>@noaa.gov</a:t>
            </a:r>
          </a:p>
          <a:p>
            <a:pPr>
              <a:defRPr>
                <a:uFillTx/>
              </a:defRPr>
            </a:pPr>
            <a:endParaRPr sz="2100" dirty="0">
              <a:solidFill>
                <a:schemeClr val="accent1">
                  <a:lumMod val="60000"/>
                  <a:lumOff val="40000"/>
                </a:schemeClr>
              </a:solidFill>
              <a:uFill>
                <a:solidFill>
                  <a:srgbClr val="FFFFFF"/>
                </a:solidFill>
              </a:uFill>
              <a:latin typeface="Arial"/>
              <a:ea typeface="Arial"/>
              <a:cs typeface="Arial"/>
              <a:sym typeface="Arial"/>
            </a:endParaRPr>
          </a:p>
          <a:p>
            <a:pPr>
              <a:defRPr>
                <a:uFillTx/>
              </a:defRPr>
            </a:pPr>
            <a:r>
              <a:rPr lang="en-US" sz="2100" dirty="0">
                <a:solidFill>
                  <a:srgbClr val="FFFF00"/>
                </a:solidFill>
                <a:uFill>
                  <a:solidFill>
                    <a:srgbClr val="FFFFFF"/>
                  </a:solidFill>
                </a:uFill>
                <a:latin typeface="Arial"/>
                <a:ea typeface="Arial"/>
                <a:cs typeface="Arial"/>
                <a:sym typeface="Arial"/>
              </a:rPr>
              <a:t>http://www.ncdc.noaa.gov/rcsd/eastern</a:t>
            </a:r>
            <a:endParaRPr sz="2100" dirty="0">
              <a:solidFill>
                <a:srgbClr val="FFFF00"/>
              </a:solidFill>
              <a:uFill>
                <a:solidFill>
                  <a:srgbClr val="FFFFFF"/>
                </a:solidFill>
              </a:uFill>
              <a:latin typeface="Arial"/>
              <a:ea typeface="Arial"/>
              <a:cs typeface="Arial"/>
              <a:sym typeface="Arial"/>
            </a:endParaRPr>
          </a:p>
          <a:p>
            <a:pPr>
              <a:defRPr>
                <a:uFillTx/>
              </a:defRPr>
            </a:pPr>
            <a:endParaRPr lang="en-US" sz="2100" dirty="0">
              <a:solidFill>
                <a:schemeClr val="accent1">
                  <a:lumMod val="60000"/>
                  <a:lumOff val="40000"/>
                </a:schemeClr>
              </a:solidFill>
              <a:uFill>
                <a:solidFill>
                  <a:srgbClr val="BFBFBF"/>
                </a:solidFill>
              </a:uFill>
              <a:latin typeface="Arial"/>
              <a:ea typeface="Arial"/>
              <a:cs typeface="Arial"/>
              <a:sym typeface="Arial"/>
            </a:endParaRPr>
          </a:p>
          <a:p>
            <a:pPr>
              <a:defRPr>
                <a:uFillTx/>
              </a:defRPr>
            </a:pPr>
            <a:r>
              <a:rPr lang="en-US" sz="2100" dirty="0" smtClean="0">
                <a:solidFill>
                  <a:schemeClr val="accent1">
                    <a:lumMod val="60000"/>
                    <a:lumOff val="40000"/>
                  </a:schemeClr>
                </a:solidFill>
                <a:uFill>
                  <a:solidFill>
                    <a:srgbClr val="BFBFBF"/>
                  </a:solidFill>
                </a:uFill>
                <a:latin typeface="Arial"/>
                <a:ea typeface="Arial"/>
                <a:cs typeface="Arial"/>
                <a:sym typeface="Arial"/>
              </a:rPr>
              <a:t>February 24</a:t>
            </a:r>
            <a:r>
              <a:rPr lang="en-US" sz="2100" dirty="0" smtClean="0">
                <a:solidFill>
                  <a:schemeClr val="accent1">
                    <a:lumMod val="60000"/>
                    <a:lumOff val="40000"/>
                  </a:schemeClr>
                </a:solidFill>
                <a:uFill>
                  <a:solidFill>
                    <a:srgbClr val="BFBFBF"/>
                  </a:solidFill>
                </a:uFill>
                <a:latin typeface="Arial"/>
                <a:ea typeface="Arial"/>
                <a:cs typeface="Arial"/>
                <a:sym typeface="Arial"/>
              </a:rPr>
              <a:t>, </a:t>
            </a:r>
            <a:r>
              <a:rPr lang="en-US" sz="2100" dirty="0" smtClean="0">
                <a:solidFill>
                  <a:schemeClr val="accent1">
                    <a:lumMod val="60000"/>
                    <a:lumOff val="40000"/>
                  </a:schemeClr>
                </a:solidFill>
                <a:uFill>
                  <a:solidFill>
                    <a:srgbClr val="BFBFBF"/>
                  </a:solidFill>
                </a:uFill>
                <a:latin typeface="Arial"/>
                <a:ea typeface="Arial"/>
                <a:cs typeface="Arial"/>
                <a:sym typeface="Arial"/>
              </a:rPr>
              <a:t>2020</a:t>
            </a:r>
            <a:endParaRPr lang="en-US" sz="2100" dirty="0">
              <a:solidFill>
                <a:schemeClr val="accent1">
                  <a:lumMod val="60000"/>
                  <a:lumOff val="40000"/>
                </a:schemeClr>
              </a:solidFill>
              <a:uFill>
                <a:solidFill>
                  <a:srgbClr val="BFBFBF"/>
                </a:solidFill>
              </a:uFill>
              <a:latin typeface="Arial"/>
              <a:ea typeface="Arial"/>
              <a:cs typeface="Arial"/>
              <a:sym typeface="Arial"/>
            </a:endParaRPr>
          </a:p>
          <a:p>
            <a:pPr>
              <a:defRPr>
                <a:uFillTx/>
              </a:defRPr>
            </a:pPr>
            <a:r>
              <a:rPr lang="en-US" sz="2100" dirty="0" smtClean="0">
                <a:solidFill>
                  <a:schemeClr val="accent1">
                    <a:lumMod val="60000"/>
                    <a:lumOff val="40000"/>
                  </a:schemeClr>
                </a:solidFill>
                <a:uFill>
                  <a:solidFill>
                    <a:srgbClr val="BFBFBF"/>
                  </a:solidFill>
                </a:uFill>
                <a:latin typeface="Arial"/>
                <a:ea typeface="Arial"/>
                <a:cs typeface="Arial"/>
                <a:sym typeface="Arial"/>
              </a:rPr>
              <a:t>JPSS Proving Ground </a:t>
            </a:r>
            <a:r>
              <a:rPr lang="en-US" sz="2100" dirty="0" smtClean="0">
                <a:solidFill>
                  <a:schemeClr val="accent1">
                    <a:lumMod val="60000"/>
                    <a:lumOff val="40000"/>
                  </a:schemeClr>
                </a:solidFill>
                <a:uFill>
                  <a:solidFill>
                    <a:srgbClr val="BFBFBF"/>
                  </a:solidFill>
                </a:uFill>
                <a:latin typeface="Arial"/>
                <a:ea typeface="Arial"/>
                <a:cs typeface="Arial"/>
                <a:sym typeface="Arial"/>
              </a:rPr>
              <a:t>Meeting, </a:t>
            </a:r>
            <a:r>
              <a:rPr lang="en-US" sz="2100" dirty="0" smtClean="0">
                <a:solidFill>
                  <a:schemeClr val="accent1">
                    <a:lumMod val="60000"/>
                    <a:lumOff val="40000"/>
                  </a:schemeClr>
                </a:solidFill>
                <a:uFill>
                  <a:solidFill>
                    <a:srgbClr val="BFBFBF"/>
                  </a:solidFill>
                </a:uFill>
                <a:latin typeface="Arial"/>
                <a:ea typeface="Arial"/>
                <a:cs typeface="Arial"/>
                <a:sym typeface="Arial"/>
              </a:rPr>
              <a:t>College Park, MD</a:t>
            </a:r>
            <a:endParaRPr lang="en-US" sz="2100" dirty="0" smtClean="0">
              <a:solidFill>
                <a:schemeClr val="accent1">
                  <a:lumMod val="60000"/>
                  <a:lumOff val="40000"/>
                </a:schemeClr>
              </a:solidFill>
              <a:uFill>
                <a:solidFill>
                  <a:srgbClr val="BFBFBF"/>
                </a:solidFill>
              </a:uFill>
              <a:latin typeface="Arial"/>
              <a:ea typeface="Arial"/>
              <a:cs typeface="Arial"/>
              <a:sym typeface="Arial"/>
            </a:endParaRPr>
          </a:p>
          <a:p>
            <a:pPr>
              <a:defRPr>
                <a:uFillTx/>
              </a:defRPr>
            </a:pPr>
            <a:r>
              <a:rPr lang="en-US" sz="2100" dirty="0" smtClean="0">
                <a:solidFill>
                  <a:schemeClr val="accent1">
                    <a:lumMod val="60000"/>
                    <a:lumOff val="40000"/>
                  </a:schemeClr>
                </a:solidFill>
                <a:uFill>
                  <a:solidFill>
                    <a:srgbClr val="BFBFBF"/>
                  </a:solidFill>
                </a:uFill>
                <a:latin typeface="Arial"/>
                <a:ea typeface="Arial"/>
                <a:cs typeface="Arial"/>
                <a:sym typeface="Arial"/>
              </a:rPr>
              <a:t>Invited </a:t>
            </a:r>
            <a:r>
              <a:rPr lang="en-US" sz="2100" dirty="0" smtClean="0">
                <a:solidFill>
                  <a:schemeClr val="accent1">
                    <a:lumMod val="60000"/>
                    <a:lumOff val="40000"/>
                  </a:schemeClr>
                </a:solidFill>
                <a:uFill>
                  <a:solidFill>
                    <a:srgbClr val="BFBFBF"/>
                  </a:solidFill>
                </a:uFill>
                <a:latin typeface="Arial"/>
                <a:ea typeface="Arial"/>
                <a:cs typeface="Arial"/>
                <a:sym typeface="Arial"/>
              </a:rPr>
              <a:t>Speaker</a:t>
            </a:r>
            <a:endParaRPr sz="2100" dirty="0">
              <a:solidFill>
                <a:schemeClr val="accent1">
                  <a:lumMod val="60000"/>
                  <a:lumOff val="40000"/>
                </a:schemeClr>
              </a:solidFill>
              <a:uFill>
                <a:solidFill>
                  <a:srgbClr val="BFBFBF"/>
                </a:solidFill>
              </a:uFill>
              <a:latin typeface="Arial"/>
              <a:ea typeface="Arial"/>
              <a:cs typeface="Arial"/>
              <a:sym typeface="Arial"/>
            </a:endParaRPr>
          </a:p>
        </p:txBody>
      </p:sp>
    </p:spTree>
    <p:extLst>
      <p:ext uri="{BB962C8B-B14F-4D97-AF65-F5344CB8AC3E}">
        <p14:creationId xmlns:p14="http://schemas.microsoft.com/office/powerpoint/2010/main" val="68885135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Backups</a:t>
            </a:r>
            <a:endParaRPr lang="en-US" dirty="0">
              <a:solidFill>
                <a:schemeClr val="bg1"/>
              </a:solidFill>
            </a:endParaRPr>
          </a:p>
        </p:txBody>
      </p:sp>
    </p:spTree>
    <p:extLst>
      <p:ext uri="{BB962C8B-B14F-4D97-AF65-F5344CB8AC3E}">
        <p14:creationId xmlns:p14="http://schemas.microsoft.com/office/powerpoint/2010/main" val="23808476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p:nvPr/>
        </p:nvSpPr>
        <p:spPr>
          <a:xfrm>
            <a:off x="568037" y="704833"/>
            <a:ext cx="10588800" cy="1066800"/>
          </a:xfrm>
          <a:prstGeom prst="rect">
            <a:avLst/>
          </a:prstGeom>
          <a:noFill/>
          <a:ln>
            <a:noFill/>
          </a:ln>
        </p:spPr>
        <p:txBody>
          <a:bodyPr spcFirstLastPara="1" wrap="square" lIns="121900" tIns="121900" rIns="121900" bIns="121900" anchor="t" anchorCtr="0">
            <a:noAutofit/>
          </a:bodyPr>
          <a:lstStyle/>
          <a:p>
            <a:r>
              <a:rPr lang="en" sz="4400" dirty="0">
                <a:solidFill>
                  <a:schemeClr val="bg1"/>
                </a:solidFill>
                <a:latin typeface="Arial" panose="020B0604020202020204" pitchFamily="34" charset="0"/>
                <a:ea typeface="Proxima Nova"/>
                <a:cs typeface="Arial" panose="020B0604020202020204" pitchFamily="34" charset="0"/>
                <a:sym typeface="Proxima Nova"/>
              </a:rPr>
              <a:t>Why now?</a:t>
            </a:r>
            <a:endParaRPr sz="4400" dirty="0">
              <a:solidFill>
                <a:schemeClr val="bg1"/>
              </a:solidFill>
              <a:latin typeface="Arial" panose="020B0604020202020204" pitchFamily="34" charset="0"/>
              <a:ea typeface="Proxima Nova"/>
              <a:cs typeface="Arial" panose="020B0604020202020204" pitchFamily="34" charset="0"/>
              <a:sym typeface="Proxima Nova"/>
            </a:endParaRPr>
          </a:p>
          <a:p>
            <a:endParaRPr sz="1333" dirty="0">
              <a:latin typeface="Proxima Nova"/>
              <a:ea typeface="Proxima Nova"/>
              <a:cs typeface="Proxima Nova"/>
              <a:sym typeface="Proxima Nova"/>
            </a:endParaRPr>
          </a:p>
          <a:p>
            <a:r>
              <a:rPr lang="en" sz="3200" dirty="0">
                <a:latin typeface="Proxima Nova"/>
                <a:ea typeface="Proxima Nova"/>
                <a:cs typeface="Proxima Nova"/>
                <a:sym typeface="Proxima Nova"/>
              </a:rPr>
              <a:t>NOAA must coordinate a unified service delivery/</a:t>
            </a:r>
            <a:r>
              <a:rPr lang="en" sz="3200" dirty="0">
                <a:solidFill>
                  <a:schemeClr val="dk1"/>
                </a:solidFill>
                <a:latin typeface="Proxima Nova"/>
                <a:ea typeface="Proxima Nova"/>
                <a:cs typeface="Proxima Nova"/>
                <a:sym typeface="Proxima Nova"/>
              </a:rPr>
              <a:t>decision support</a:t>
            </a:r>
            <a:r>
              <a:rPr lang="en" sz="3200" dirty="0">
                <a:latin typeface="Proxima Nova"/>
                <a:ea typeface="Proxima Nova"/>
                <a:cs typeface="Proxima Nova"/>
                <a:sym typeface="Proxima Nova"/>
              </a:rPr>
              <a:t> mechanism that carefully leverages partnerships and informs the development of use-inspired products and services. This mechanism is a timely effort meant to best serve our customers, particularly under changing weather, water, and climate conditions.</a:t>
            </a:r>
            <a:endParaRPr sz="3200" dirty="0">
              <a:latin typeface="Proxima Nova"/>
              <a:ea typeface="Proxima Nova"/>
              <a:cs typeface="Proxima Nova"/>
              <a:sym typeface="Proxima Nova"/>
            </a:endParaRPr>
          </a:p>
          <a:p>
            <a:endParaRPr sz="3200" dirty="0">
              <a:solidFill>
                <a:schemeClr val="dk1"/>
              </a:solidFill>
              <a:latin typeface="Proxima Nova"/>
              <a:ea typeface="Proxima Nova"/>
              <a:cs typeface="Proxima Nova"/>
              <a:sym typeface="Proxima Nova"/>
            </a:endParaRPr>
          </a:p>
          <a:p>
            <a:endParaRPr sz="3200" dirty="0">
              <a:solidFill>
                <a:schemeClr val="dk1"/>
              </a:solidFill>
              <a:highlight>
                <a:srgbClr val="FFFFFF"/>
              </a:highlight>
              <a:latin typeface="Proxima Nova"/>
              <a:ea typeface="Proxima Nova"/>
              <a:cs typeface="Proxima Nova"/>
              <a:sym typeface="Proxima Nova"/>
            </a:endParaRPr>
          </a:p>
          <a:p>
            <a:endParaRPr sz="3200" dirty="0">
              <a:solidFill>
                <a:schemeClr val="dk1"/>
              </a:solidFill>
              <a:highlight>
                <a:srgbClr val="FFFFFF"/>
              </a:highlight>
              <a:latin typeface="Proxima Nova"/>
              <a:ea typeface="Proxima Nova"/>
              <a:cs typeface="Proxima Nova"/>
              <a:sym typeface="Proxima Nova"/>
            </a:endParaRPr>
          </a:p>
          <a:p>
            <a:endParaRPr sz="3200" dirty="0">
              <a:latin typeface="Proxima Nova"/>
              <a:ea typeface="Proxima Nova"/>
              <a:cs typeface="Proxima Nova"/>
              <a:sym typeface="Proxima Nova"/>
            </a:endParaRPr>
          </a:p>
        </p:txBody>
      </p:sp>
      <p:pic>
        <p:nvPicPr>
          <p:cNvPr id="70" name="Google Shape;70;p15"/>
          <p:cNvPicPr preferRelativeResize="0"/>
          <p:nvPr/>
        </p:nvPicPr>
        <p:blipFill rotWithShape="1">
          <a:blip r:embed="rId3">
            <a:alphaModFix/>
          </a:blip>
          <a:srcRect t="13776" b="81357"/>
          <a:stretch/>
        </p:blipFill>
        <p:spPr>
          <a:xfrm>
            <a:off x="-6333" y="431801"/>
            <a:ext cx="12192000" cy="333367"/>
          </a:xfrm>
          <a:prstGeom prst="rect">
            <a:avLst/>
          </a:prstGeom>
          <a:noFill/>
          <a:ln>
            <a:noFill/>
          </a:ln>
        </p:spPr>
      </p:pic>
      <p:sp>
        <p:nvSpPr>
          <p:cNvPr id="71" name="Google Shape;71;p15"/>
          <p:cNvSpPr txBox="1"/>
          <p:nvPr/>
        </p:nvSpPr>
        <p:spPr>
          <a:xfrm>
            <a:off x="11541309" y="6234387"/>
            <a:ext cx="601200" cy="486800"/>
          </a:xfrm>
          <a:prstGeom prst="rect">
            <a:avLst/>
          </a:prstGeom>
          <a:noFill/>
          <a:ln>
            <a:noFill/>
          </a:ln>
        </p:spPr>
        <p:txBody>
          <a:bodyPr spcFirstLastPara="1" wrap="square" lIns="162533" tIns="81233" rIns="162533" bIns="81233" anchor="ctr" anchorCtr="0">
            <a:noAutofit/>
          </a:bodyPr>
          <a:lstStyle/>
          <a:p>
            <a:pPr algn="r"/>
            <a:fld id="{00000000-1234-1234-1234-123412341234}" type="slidenum">
              <a:rPr lang="en" sz="2133">
                <a:solidFill>
                  <a:srgbClr val="7F7F7F"/>
                </a:solidFill>
                <a:latin typeface="Calibri"/>
                <a:ea typeface="Calibri"/>
                <a:cs typeface="Calibri"/>
                <a:sym typeface="Calibri"/>
              </a:rPr>
              <a:pPr algn="r"/>
              <a:t>13</a:t>
            </a:fld>
            <a:endParaRPr sz="2133">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3383547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p:nvPr/>
        </p:nvSpPr>
        <p:spPr>
          <a:xfrm>
            <a:off x="765464" y="552433"/>
            <a:ext cx="10588800" cy="1066800"/>
          </a:xfrm>
          <a:prstGeom prst="rect">
            <a:avLst/>
          </a:prstGeom>
          <a:noFill/>
          <a:ln>
            <a:noFill/>
          </a:ln>
        </p:spPr>
        <p:txBody>
          <a:bodyPr spcFirstLastPara="1" wrap="square" lIns="121900" tIns="121900" rIns="121900" bIns="121900" anchor="t" anchorCtr="0">
            <a:noAutofit/>
          </a:bodyPr>
          <a:lstStyle/>
          <a:p>
            <a:r>
              <a:rPr lang="en" sz="4400" dirty="0">
                <a:solidFill>
                  <a:schemeClr val="bg1"/>
                </a:solidFill>
                <a:latin typeface="Arial" panose="020B0604020202020204" pitchFamily="34" charset="0"/>
                <a:ea typeface="Proxima Nova"/>
                <a:cs typeface="Arial" panose="020B0604020202020204" pitchFamily="34" charset="0"/>
                <a:sym typeface="Proxima Nova"/>
              </a:rPr>
              <a:t>What will this plan mean for NOAA? </a:t>
            </a:r>
            <a:endParaRPr sz="4400" dirty="0">
              <a:solidFill>
                <a:schemeClr val="bg1"/>
              </a:solidFill>
              <a:latin typeface="Arial" panose="020B0604020202020204" pitchFamily="34" charset="0"/>
              <a:ea typeface="Proxima Nova"/>
              <a:cs typeface="Arial" panose="020B0604020202020204" pitchFamily="34" charset="0"/>
              <a:sym typeface="Proxima Nova"/>
            </a:endParaRPr>
          </a:p>
          <a:p>
            <a:endParaRPr sz="1333" dirty="0">
              <a:latin typeface="Proxima Nova"/>
              <a:ea typeface="Proxima Nova"/>
              <a:cs typeface="Proxima Nova"/>
              <a:sym typeface="Proxima Nova"/>
            </a:endParaRPr>
          </a:p>
          <a:p>
            <a:r>
              <a:rPr lang="en" sz="3200" dirty="0">
                <a:latin typeface="Proxima Nova"/>
                <a:ea typeface="Proxima Nova"/>
                <a:cs typeface="Proxima Nova"/>
                <a:sym typeface="Proxima Nova"/>
              </a:rPr>
              <a:t>Effective implementation of our service delivery plan can transform how NOAA:</a:t>
            </a:r>
            <a:endParaRPr sz="3200" dirty="0">
              <a:latin typeface="Proxima Nova"/>
              <a:ea typeface="Proxima Nova"/>
              <a:cs typeface="Proxima Nova"/>
              <a:sym typeface="Proxima Nova"/>
            </a:endParaRPr>
          </a:p>
          <a:p>
            <a:pPr marL="609585" indent="-507987">
              <a:buSzPts val="2400"/>
              <a:buFont typeface="Proxima Nova"/>
              <a:buChar char="●"/>
            </a:pPr>
            <a:r>
              <a:rPr lang="en" sz="3200" dirty="0">
                <a:latin typeface="Proxima Nova"/>
                <a:ea typeface="Proxima Nova"/>
                <a:cs typeface="Proxima Nova"/>
                <a:sym typeface="Proxima Nova"/>
              </a:rPr>
              <a:t>Prioritizes its product lines (observations, data, and services);</a:t>
            </a:r>
            <a:endParaRPr sz="3200" dirty="0">
              <a:latin typeface="Proxima Nova"/>
              <a:ea typeface="Proxima Nova"/>
              <a:cs typeface="Proxima Nova"/>
              <a:sym typeface="Proxima Nova"/>
            </a:endParaRPr>
          </a:p>
          <a:p>
            <a:pPr marL="609585" indent="-507987">
              <a:buSzPts val="2400"/>
              <a:buFont typeface="Proxima Nova"/>
              <a:buChar char="●"/>
            </a:pPr>
            <a:r>
              <a:rPr lang="en" sz="3200" dirty="0">
                <a:latin typeface="Proxima Nova"/>
                <a:ea typeface="Proxima Nova"/>
                <a:cs typeface="Proxima Nova"/>
                <a:sym typeface="Proxima Nova"/>
              </a:rPr>
              <a:t>Develops new, and refines existing, products; and </a:t>
            </a:r>
            <a:endParaRPr sz="3200" dirty="0">
              <a:latin typeface="Proxima Nova"/>
              <a:ea typeface="Proxima Nova"/>
              <a:cs typeface="Proxima Nova"/>
              <a:sym typeface="Proxima Nova"/>
            </a:endParaRPr>
          </a:p>
          <a:p>
            <a:pPr marL="609585" indent="-507987">
              <a:buSzPts val="2400"/>
              <a:buFont typeface="Proxima Nova"/>
              <a:buChar char="●"/>
            </a:pPr>
            <a:r>
              <a:rPr lang="en" sz="3200" dirty="0">
                <a:latin typeface="Proxima Nova"/>
                <a:ea typeface="Proxima Nova"/>
                <a:cs typeface="Proxima Nova"/>
                <a:sym typeface="Proxima Nova"/>
              </a:rPr>
              <a:t>Transmits and translates information for decision-makers across multiple sectors</a:t>
            </a:r>
            <a:endParaRPr sz="3200" dirty="0">
              <a:solidFill>
                <a:schemeClr val="dk1"/>
              </a:solidFill>
              <a:highlight>
                <a:srgbClr val="FFFFFF"/>
              </a:highlight>
              <a:latin typeface="Proxima Nova"/>
              <a:ea typeface="Proxima Nova"/>
              <a:cs typeface="Proxima Nova"/>
              <a:sym typeface="Proxima Nova"/>
            </a:endParaRPr>
          </a:p>
          <a:p>
            <a:endParaRPr sz="3200" dirty="0">
              <a:solidFill>
                <a:schemeClr val="dk1"/>
              </a:solidFill>
              <a:highlight>
                <a:srgbClr val="FFFFFF"/>
              </a:highlight>
              <a:latin typeface="Proxima Nova"/>
              <a:ea typeface="Proxima Nova"/>
              <a:cs typeface="Proxima Nova"/>
              <a:sym typeface="Proxima Nova"/>
            </a:endParaRPr>
          </a:p>
          <a:p>
            <a:endParaRPr sz="3200" dirty="0">
              <a:solidFill>
                <a:schemeClr val="dk1"/>
              </a:solidFill>
              <a:highlight>
                <a:srgbClr val="FFFFFF"/>
              </a:highlight>
              <a:latin typeface="Proxima Nova"/>
              <a:ea typeface="Proxima Nova"/>
              <a:cs typeface="Proxima Nova"/>
              <a:sym typeface="Proxima Nova"/>
            </a:endParaRPr>
          </a:p>
          <a:p>
            <a:endParaRPr sz="3200" dirty="0">
              <a:latin typeface="Proxima Nova"/>
              <a:ea typeface="Proxima Nova"/>
              <a:cs typeface="Proxima Nova"/>
              <a:sym typeface="Proxima Nova"/>
            </a:endParaRPr>
          </a:p>
        </p:txBody>
      </p:sp>
      <p:sp>
        <p:nvSpPr>
          <p:cNvPr id="78" name="Google Shape;78;p16"/>
          <p:cNvSpPr txBox="1"/>
          <p:nvPr/>
        </p:nvSpPr>
        <p:spPr>
          <a:xfrm>
            <a:off x="11541309" y="6234387"/>
            <a:ext cx="601200" cy="486800"/>
          </a:xfrm>
          <a:prstGeom prst="rect">
            <a:avLst/>
          </a:prstGeom>
          <a:noFill/>
          <a:ln>
            <a:noFill/>
          </a:ln>
        </p:spPr>
        <p:txBody>
          <a:bodyPr spcFirstLastPara="1" wrap="square" lIns="162533" tIns="81233" rIns="162533" bIns="81233" anchor="ctr" anchorCtr="0">
            <a:noAutofit/>
          </a:bodyPr>
          <a:lstStyle/>
          <a:p>
            <a:pPr algn="r"/>
            <a:fld id="{00000000-1234-1234-1234-123412341234}" type="slidenum">
              <a:rPr lang="en" sz="2133">
                <a:solidFill>
                  <a:srgbClr val="7F7F7F"/>
                </a:solidFill>
                <a:latin typeface="Calibri"/>
                <a:ea typeface="Calibri"/>
                <a:cs typeface="Calibri"/>
                <a:sym typeface="Calibri"/>
              </a:rPr>
              <a:pPr algn="r"/>
              <a:t>14</a:t>
            </a:fld>
            <a:endParaRPr sz="2133">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1033807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latin typeface="Arial" panose="020B0604020202020204" pitchFamily="34" charset="0"/>
                <a:cs typeface="Arial" panose="020B0604020202020204" pitchFamily="34" charset="0"/>
              </a:rPr>
              <a:t>Billion Dollar Disasters</a:t>
            </a:r>
            <a:endParaRPr lang="en-US" dirty="0">
              <a:solidFill>
                <a:schemeClr val="bg1"/>
              </a:solidFill>
              <a:latin typeface="Arial" panose="020B0604020202020204" pitchFamily="34" charset="0"/>
              <a:cs typeface="Arial" panose="020B0604020202020204" pitchFamily="34" charset="0"/>
            </a:endParaRPr>
          </a:p>
        </p:txBody>
      </p:sp>
      <p:pic>
        <p:nvPicPr>
          <p:cNvPr id="1026" name="Picture 2" descr="Icon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4" y="1554480"/>
            <a:ext cx="5771689" cy="34632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56892" y="6475452"/>
            <a:ext cx="3826753" cy="369332"/>
          </a:xfrm>
          <a:prstGeom prst="rect">
            <a:avLst/>
          </a:prstGeom>
        </p:spPr>
        <p:txBody>
          <a:bodyPr wrap="none">
            <a:spAutoFit/>
          </a:bodyPr>
          <a:lstStyle/>
          <a:p>
            <a:r>
              <a:rPr lang="en-US" dirty="0">
                <a:solidFill>
                  <a:srgbClr val="444444"/>
                </a:solidFill>
                <a:latin typeface="Open Sans"/>
              </a:rPr>
              <a:t> </a:t>
            </a:r>
            <a:r>
              <a:rPr lang="en-US" dirty="0">
                <a:solidFill>
                  <a:srgbClr val="0057A5"/>
                </a:solidFill>
                <a:latin typeface="Open Sans"/>
                <a:hlinkClick r:id="rId4"/>
              </a:rPr>
              <a:t>https://www.ncdc.noaa.gov/billions/</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268" y="3051573"/>
            <a:ext cx="6086896" cy="3423879"/>
          </a:xfrm>
          <a:prstGeom prst="rect">
            <a:avLst/>
          </a:prstGeom>
        </p:spPr>
      </p:pic>
    </p:spTree>
    <p:extLst>
      <p:ext uri="{BB962C8B-B14F-4D97-AF65-F5344CB8AC3E}">
        <p14:creationId xmlns:p14="http://schemas.microsoft.com/office/powerpoint/2010/main" val="1894100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p:nvPr/>
        </p:nvSpPr>
        <p:spPr>
          <a:xfrm>
            <a:off x="1524000" y="496494"/>
            <a:ext cx="9144000" cy="952800"/>
          </a:xfrm>
          <a:prstGeom prst="rect">
            <a:avLst/>
          </a:prstGeom>
          <a:noFill/>
          <a:ln>
            <a:noFill/>
          </a:ln>
        </p:spPr>
        <p:txBody>
          <a:bodyPr spcFirstLastPara="1" wrap="square" lIns="91425" tIns="45700" rIns="91425" bIns="45700" anchor="ctr" anchorCtr="0">
            <a:noAutofit/>
          </a:bodyPr>
          <a:lstStyle/>
          <a:p>
            <a:pPr algn="ctr">
              <a:lnSpc>
                <a:spcPct val="90000"/>
              </a:lnSpc>
              <a:buClr>
                <a:schemeClr val="lt1"/>
              </a:buClr>
            </a:pPr>
            <a:r>
              <a:rPr lang="en-US" sz="4400" dirty="0">
                <a:solidFill>
                  <a:schemeClr val="lt1"/>
                </a:solidFill>
                <a:latin typeface="Arial" panose="020B0604020202020204" pitchFamily="34" charset="0"/>
                <a:ea typeface="Arial Narrow"/>
                <a:cs typeface="Arial" panose="020B0604020202020204" pitchFamily="34" charset="0"/>
                <a:sym typeface="Arial Narrow"/>
              </a:rPr>
              <a:t>NCEI: A Nationwide Presence</a:t>
            </a:r>
            <a:endParaRPr dirty="0">
              <a:latin typeface="Arial" panose="020B0604020202020204" pitchFamily="34" charset="0"/>
              <a:cs typeface="Arial" panose="020B0604020202020204" pitchFamily="34" charset="0"/>
            </a:endParaRPr>
          </a:p>
        </p:txBody>
      </p:sp>
      <p:pic>
        <p:nvPicPr>
          <p:cNvPr id="316" name="Shape 316" descr="NCEI GEO Locations.jpg"/>
          <p:cNvPicPr preferRelativeResize="0"/>
          <p:nvPr/>
        </p:nvPicPr>
        <p:blipFill rotWithShape="1">
          <a:blip r:embed="rId3">
            <a:alphaModFix/>
          </a:blip>
          <a:srcRect t="8944"/>
          <a:stretch/>
        </p:blipFill>
        <p:spPr>
          <a:xfrm>
            <a:off x="2019610" y="1527367"/>
            <a:ext cx="8152780" cy="5029200"/>
          </a:xfrm>
          <a:prstGeom prst="rect">
            <a:avLst/>
          </a:prstGeom>
          <a:noFill/>
          <a:ln>
            <a:noFill/>
          </a:ln>
        </p:spPr>
      </p:pic>
    </p:spTree>
    <p:extLst>
      <p:ext uri="{BB962C8B-B14F-4D97-AF65-F5344CB8AC3E}">
        <p14:creationId xmlns:p14="http://schemas.microsoft.com/office/powerpoint/2010/main" val="568055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2"/>
          <p:cNvSpPr>
            <a:spLocks/>
          </p:cNvSpPr>
          <p:nvPr/>
        </p:nvSpPr>
        <p:spPr bwMode="auto">
          <a:xfrm>
            <a:off x="3032923" y="1436793"/>
            <a:ext cx="4800600" cy="3810000"/>
          </a:xfrm>
          <a:custGeom>
            <a:avLst/>
            <a:gdLst>
              <a:gd name="T0" fmla="*/ 0 w 2963"/>
              <a:gd name="T1" fmla="*/ 2147483647 h 2136"/>
              <a:gd name="T2" fmla="*/ 598498563 w 2963"/>
              <a:gd name="T3" fmla="*/ 2147483647 h 2136"/>
              <a:gd name="T4" fmla="*/ 1795494068 w 2963"/>
              <a:gd name="T5" fmla="*/ 2147483647 h 2136"/>
              <a:gd name="T6" fmla="*/ 2147483647 w 2963"/>
              <a:gd name="T7" fmla="*/ 798585632 h 2136"/>
              <a:gd name="T8" fmla="*/ 2147483647 w 2963"/>
              <a:gd name="T9" fmla="*/ 133628258 h 2136"/>
              <a:gd name="T10" fmla="*/ 2147483647 w 2963"/>
              <a:gd name="T11" fmla="*/ 0 h 2136"/>
              <a:gd name="T12" fmla="*/ 0 60000 65536"/>
              <a:gd name="T13" fmla="*/ 0 60000 65536"/>
              <a:gd name="T14" fmla="*/ 0 60000 65536"/>
              <a:gd name="T15" fmla="*/ 0 60000 65536"/>
              <a:gd name="T16" fmla="*/ 0 60000 65536"/>
              <a:gd name="T17" fmla="*/ 0 60000 65536"/>
              <a:gd name="T18" fmla="*/ 0 w 2963"/>
              <a:gd name="T19" fmla="*/ 0 h 2136"/>
              <a:gd name="T20" fmla="*/ 2963 w 2963"/>
              <a:gd name="T21" fmla="*/ 2136 h 2136"/>
            </a:gdLst>
            <a:ahLst/>
            <a:cxnLst>
              <a:cxn ang="T12">
                <a:pos x="T0" y="T1"/>
              </a:cxn>
              <a:cxn ang="T13">
                <a:pos x="T2" y="T3"/>
              </a:cxn>
              <a:cxn ang="T14">
                <a:pos x="T4" y="T5"/>
              </a:cxn>
              <a:cxn ang="T15">
                <a:pos x="T6" y="T7"/>
              </a:cxn>
              <a:cxn ang="T16">
                <a:pos x="T8" y="T9"/>
              </a:cxn>
              <a:cxn ang="T17">
                <a:pos x="T10" y="T11"/>
              </a:cxn>
            </a:cxnLst>
            <a:rect l="T18" t="T19" r="T20" b="T21"/>
            <a:pathLst>
              <a:path w="2963" h="2136">
                <a:moveTo>
                  <a:pt x="0" y="2136"/>
                </a:moveTo>
                <a:cubicBezTo>
                  <a:pt x="57" y="1906"/>
                  <a:pt x="114" y="1675"/>
                  <a:pt x="228" y="1445"/>
                </a:cubicBezTo>
                <a:cubicBezTo>
                  <a:pt x="342" y="1215"/>
                  <a:pt x="484" y="953"/>
                  <a:pt x="684" y="754"/>
                </a:cubicBezTo>
                <a:cubicBezTo>
                  <a:pt x="883" y="555"/>
                  <a:pt x="1162" y="370"/>
                  <a:pt x="1425" y="251"/>
                </a:cubicBezTo>
                <a:cubicBezTo>
                  <a:pt x="1688" y="132"/>
                  <a:pt x="2004" y="84"/>
                  <a:pt x="2260" y="42"/>
                </a:cubicBezTo>
                <a:cubicBezTo>
                  <a:pt x="2516" y="0"/>
                  <a:pt x="2817" y="9"/>
                  <a:pt x="2963" y="0"/>
                </a:cubicBezTo>
              </a:path>
            </a:pathLst>
          </a:custGeom>
          <a:noFill/>
          <a:ln w="28575" cap="flat" cmpd="sng">
            <a:solidFill>
              <a:srgbClr val="FF9933"/>
            </a:solidFill>
            <a:prstDash val="solid"/>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6" name="Freeform 3"/>
          <p:cNvSpPr>
            <a:spLocks/>
          </p:cNvSpPr>
          <p:nvPr/>
        </p:nvSpPr>
        <p:spPr bwMode="auto">
          <a:xfrm>
            <a:off x="3062054" y="2419043"/>
            <a:ext cx="4800600" cy="2816225"/>
          </a:xfrm>
          <a:custGeom>
            <a:avLst/>
            <a:gdLst>
              <a:gd name="T0" fmla="*/ 0 w 2964"/>
              <a:gd name="T1" fmla="*/ 2147483647 h 1753"/>
              <a:gd name="T2" fmla="*/ 445947234 w 2964"/>
              <a:gd name="T3" fmla="*/ 2147483647 h 1753"/>
              <a:gd name="T4" fmla="*/ 1130607705 w 2964"/>
              <a:gd name="T5" fmla="*/ 2147483647 h 1753"/>
              <a:gd name="T6" fmla="*/ 1857239413 w 2964"/>
              <a:gd name="T7" fmla="*/ 1734364053 h 1753"/>
              <a:gd name="T8" fmla="*/ 2147483647 w 2964"/>
              <a:gd name="T9" fmla="*/ 998807210 h 1753"/>
              <a:gd name="T10" fmla="*/ 2147483647 w 2964"/>
              <a:gd name="T11" fmla="*/ 358744974 h 1753"/>
              <a:gd name="T12" fmla="*/ 2147483647 w 2964"/>
              <a:gd name="T13" fmla="*/ 69684299 h 1753"/>
              <a:gd name="T14" fmla="*/ 2147483647 w 2964"/>
              <a:gd name="T15" fmla="*/ 0 h 1753"/>
              <a:gd name="T16" fmla="*/ 0 60000 65536"/>
              <a:gd name="T17" fmla="*/ 0 60000 65536"/>
              <a:gd name="T18" fmla="*/ 0 60000 65536"/>
              <a:gd name="T19" fmla="*/ 0 60000 65536"/>
              <a:gd name="T20" fmla="*/ 0 60000 65536"/>
              <a:gd name="T21" fmla="*/ 0 60000 65536"/>
              <a:gd name="T22" fmla="*/ 0 60000 65536"/>
              <a:gd name="T23" fmla="*/ 0 60000 65536"/>
              <a:gd name="T24" fmla="*/ 0 w 2964"/>
              <a:gd name="T25" fmla="*/ 0 h 1753"/>
              <a:gd name="T26" fmla="*/ 2964 w 2964"/>
              <a:gd name="T27" fmla="*/ 1753 h 17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64" h="1753">
                <a:moveTo>
                  <a:pt x="0" y="1753"/>
                </a:moveTo>
                <a:cubicBezTo>
                  <a:pt x="52" y="1624"/>
                  <a:pt x="98" y="1509"/>
                  <a:pt x="170" y="1381"/>
                </a:cubicBezTo>
                <a:cubicBezTo>
                  <a:pt x="242" y="1253"/>
                  <a:pt x="341" y="1105"/>
                  <a:pt x="431" y="987"/>
                </a:cubicBezTo>
                <a:cubicBezTo>
                  <a:pt x="521" y="869"/>
                  <a:pt x="591" y="772"/>
                  <a:pt x="708" y="672"/>
                </a:cubicBezTo>
                <a:cubicBezTo>
                  <a:pt x="825" y="572"/>
                  <a:pt x="969" y="476"/>
                  <a:pt x="1135" y="387"/>
                </a:cubicBezTo>
                <a:cubicBezTo>
                  <a:pt x="1301" y="298"/>
                  <a:pt x="1484" y="199"/>
                  <a:pt x="1703" y="139"/>
                </a:cubicBezTo>
                <a:cubicBezTo>
                  <a:pt x="1922" y="79"/>
                  <a:pt x="2237" y="50"/>
                  <a:pt x="2447" y="27"/>
                </a:cubicBezTo>
                <a:cubicBezTo>
                  <a:pt x="2657" y="4"/>
                  <a:pt x="2856" y="6"/>
                  <a:pt x="2964" y="0"/>
                </a:cubicBezTo>
              </a:path>
            </a:pathLst>
          </a:custGeom>
          <a:noFill/>
          <a:ln w="28575" cap="flat" cmpd="sng">
            <a:solidFill>
              <a:srgbClr val="FF9933"/>
            </a:solidFill>
            <a:prstDash val="solid"/>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111" name="Rectangle 14"/>
          <p:cNvSpPr>
            <a:spLocks noGrp="1" noChangeArrowheads="1"/>
          </p:cNvSpPr>
          <p:nvPr>
            <p:ph type="title" idx="4294967295"/>
          </p:nvPr>
        </p:nvSpPr>
        <p:spPr>
          <a:xfrm>
            <a:off x="2282515" y="329225"/>
            <a:ext cx="7772400" cy="1143000"/>
          </a:xfrm>
        </p:spPr>
        <p:txBody>
          <a:bodyPr>
            <a:normAutofit/>
          </a:bodyPr>
          <a:lstStyle/>
          <a:p>
            <a:pPr eaLnBrk="1" hangingPunct="1"/>
            <a:r>
              <a:rPr lang="en-US" altLang="en-US" sz="4000" dirty="0" smtClean="0">
                <a:solidFill>
                  <a:schemeClr val="bg1"/>
                </a:solidFill>
                <a:latin typeface="Arial" panose="020B0604020202020204" pitchFamily="34" charset="0"/>
                <a:cs typeface="Arial" panose="020B0604020202020204" pitchFamily="34" charset="0"/>
              </a:rPr>
              <a:t>Weather and Climate Timescales</a:t>
            </a:r>
            <a:endParaRPr lang="en-US" altLang="en-US" sz="4000" dirty="0">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771216" y="1398586"/>
            <a:ext cx="9051924" cy="5424489"/>
            <a:chOff x="1524001" y="1371600"/>
            <a:chExt cx="9051924" cy="5424489"/>
          </a:xfrm>
        </p:grpSpPr>
        <p:sp>
          <p:nvSpPr>
            <p:cNvPr id="4101" name="Line 4"/>
            <p:cNvSpPr>
              <a:spLocks noChangeShapeType="1"/>
            </p:cNvSpPr>
            <p:nvPr/>
          </p:nvSpPr>
          <p:spPr bwMode="auto">
            <a:xfrm>
              <a:off x="8610600" y="1371600"/>
              <a:ext cx="0" cy="1066800"/>
            </a:xfrm>
            <a:prstGeom prst="line">
              <a:avLst/>
            </a:prstGeom>
            <a:noFill/>
            <a:ln w="28575">
              <a:solidFill>
                <a:srgbClr val="FF9933"/>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5061" name="Text Box 37"/>
            <p:cNvSpPr txBox="1">
              <a:spLocks noChangeArrowheads="1"/>
            </p:cNvSpPr>
            <p:nvPr/>
          </p:nvSpPr>
          <p:spPr bwMode="auto">
            <a:xfrm rot="-5400000">
              <a:off x="4129882" y="5882482"/>
              <a:ext cx="1524000" cy="274637"/>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hangingPunct="0">
                <a:defRPr/>
              </a:pPr>
              <a:r>
                <a:rPr lang="en-US" sz="1200">
                  <a:effectLst>
                    <a:outerShdw blurRad="38100" dist="38100" dir="2700000" algn="tl">
                      <a:srgbClr val="C0C0C0"/>
                    </a:outerShdw>
                  </a:effectLst>
                  <a:latin typeface="Arial" charset="0"/>
                  <a:cs typeface="Times New Roman" pitchFamily="18" charset="0"/>
                </a:rPr>
                <a:t>Space Operations</a:t>
              </a:r>
            </a:p>
          </p:txBody>
        </p:sp>
        <p:sp>
          <p:nvSpPr>
            <p:cNvPr id="385068" name="Text Box 44"/>
            <p:cNvSpPr txBox="1">
              <a:spLocks noChangeArrowheads="1"/>
            </p:cNvSpPr>
            <p:nvPr/>
          </p:nvSpPr>
          <p:spPr bwMode="auto">
            <a:xfrm rot="-5400000">
              <a:off x="6484938" y="5889626"/>
              <a:ext cx="1538288" cy="274637"/>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hangingPunct="0">
                <a:defRPr/>
              </a:pPr>
              <a:r>
                <a:rPr lang="en-US" sz="1200">
                  <a:effectLst>
                    <a:outerShdw blurRad="38100" dist="38100" dir="2700000" algn="tl">
                      <a:srgbClr val="C0C0C0"/>
                    </a:outerShdw>
                  </a:effectLst>
                  <a:latin typeface="Arial" charset="0"/>
                  <a:cs typeface="Times New Roman" pitchFamily="18" charset="0"/>
                </a:rPr>
                <a:t>Reservoir Control</a:t>
              </a:r>
            </a:p>
          </p:txBody>
        </p:sp>
        <p:grpSp>
          <p:nvGrpSpPr>
            <p:cNvPr id="2" name="Group 1"/>
            <p:cNvGrpSpPr/>
            <p:nvPr/>
          </p:nvGrpSpPr>
          <p:grpSpPr>
            <a:xfrm>
              <a:off x="1524001" y="1641475"/>
              <a:ext cx="9051924" cy="5026025"/>
              <a:chOff x="1524001" y="1641475"/>
              <a:chExt cx="9051924" cy="5026025"/>
            </a:xfrm>
          </p:grpSpPr>
          <p:sp>
            <p:nvSpPr>
              <p:cNvPr id="385029" name="Text Box 5"/>
              <p:cNvSpPr txBox="1">
                <a:spLocks noChangeArrowheads="1"/>
              </p:cNvSpPr>
              <p:nvPr/>
            </p:nvSpPr>
            <p:spPr bwMode="auto">
              <a:xfrm>
                <a:off x="8915400" y="1676400"/>
                <a:ext cx="1143000" cy="457200"/>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eaLnBrk="0" hangingPunct="0">
                  <a:defRPr/>
                </a:pPr>
                <a:r>
                  <a:rPr lang="en-US" sz="1200" b="1" i="1">
                    <a:effectLst>
                      <a:outerShdw blurRad="38100" dist="38100" dir="2700000" algn="tl">
                        <a:srgbClr val="C0C0C0"/>
                      </a:outerShdw>
                    </a:effectLst>
                    <a:latin typeface="Arial" charset="0"/>
                    <a:cs typeface="Times New Roman" pitchFamily="18" charset="0"/>
                  </a:rPr>
                  <a:t>Forecast </a:t>
                </a:r>
              </a:p>
              <a:p>
                <a:pPr eaLnBrk="0" hangingPunct="0">
                  <a:defRPr/>
                </a:pPr>
                <a:r>
                  <a:rPr lang="en-US" sz="1200" b="1" i="1">
                    <a:effectLst>
                      <a:outerShdw blurRad="38100" dist="38100" dir="2700000" algn="tl">
                        <a:srgbClr val="C0C0C0"/>
                      </a:outerShdw>
                    </a:effectLst>
                    <a:latin typeface="Arial" charset="0"/>
                    <a:cs typeface="Times New Roman" pitchFamily="18" charset="0"/>
                  </a:rPr>
                  <a:t>Uncertainty</a:t>
                </a:r>
              </a:p>
            </p:txBody>
          </p:sp>
          <p:sp>
            <p:nvSpPr>
              <p:cNvPr id="385030" name="Text Box 6"/>
              <p:cNvSpPr txBox="1">
                <a:spLocks noChangeArrowheads="1"/>
              </p:cNvSpPr>
              <p:nvPr/>
            </p:nvSpPr>
            <p:spPr bwMode="auto">
              <a:xfrm>
                <a:off x="3276601" y="4708526"/>
                <a:ext cx="1006475" cy="276991"/>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solidFill>
                      <a:schemeClr val="bg2"/>
                    </a:solidFill>
                    <a:effectLst>
                      <a:outerShdw blurRad="38100" dist="38100" dir="2700000" algn="tl">
                        <a:srgbClr val="000000"/>
                      </a:outerShdw>
                    </a:effectLst>
                    <a:latin typeface="Arial" charset="0"/>
                    <a:cs typeface="Times New Roman" pitchFamily="18" charset="0"/>
                  </a:rPr>
                  <a:t>Minutes</a:t>
                </a:r>
              </a:p>
            </p:txBody>
          </p:sp>
          <p:sp>
            <p:nvSpPr>
              <p:cNvPr id="385031" name="Text Box 7"/>
              <p:cNvSpPr txBox="1">
                <a:spLocks noChangeArrowheads="1"/>
              </p:cNvSpPr>
              <p:nvPr/>
            </p:nvSpPr>
            <p:spPr bwMode="auto">
              <a:xfrm>
                <a:off x="3602038" y="4232276"/>
                <a:ext cx="1020762" cy="276991"/>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solidFill>
                      <a:schemeClr val="bg2"/>
                    </a:solidFill>
                    <a:effectLst>
                      <a:outerShdw blurRad="38100" dist="38100" dir="2700000" algn="tl">
                        <a:srgbClr val="000000"/>
                      </a:outerShdw>
                    </a:effectLst>
                    <a:latin typeface="Arial" charset="0"/>
                    <a:cs typeface="Times New Roman" pitchFamily="18" charset="0"/>
                  </a:rPr>
                  <a:t>Hours</a:t>
                </a:r>
              </a:p>
            </p:txBody>
          </p:sp>
          <p:sp>
            <p:nvSpPr>
              <p:cNvPr id="385032" name="Text Box 8"/>
              <p:cNvSpPr txBox="1">
                <a:spLocks noChangeArrowheads="1"/>
              </p:cNvSpPr>
              <p:nvPr/>
            </p:nvSpPr>
            <p:spPr bwMode="auto">
              <a:xfrm>
                <a:off x="3905251" y="3754439"/>
                <a:ext cx="1046163" cy="276991"/>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solidFill>
                      <a:schemeClr val="bg2"/>
                    </a:solidFill>
                    <a:effectLst>
                      <a:outerShdw blurRad="38100" dist="38100" dir="2700000" algn="tl">
                        <a:srgbClr val="000000"/>
                      </a:outerShdw>
                    </a:effectLst>
                    <a:latin typeface="Arial" charset="0"/>
                    <a:cs typeface="Times New Roman" pitchFamily="18" charset="0"/>
                  </a:rPr>
                  <a:t>Days</a:t>
                </a:r>
              </a:p>
            </p:txBody>
          </p:sp>
          <p:sp>
            <p:nvSpPr>
              <p:cNvPr id="385033" name="Text Box 9"/>
              <p:cNvSpPr txBox="1">
                <a:spLocks noChangeArrowheads="1"/>
              </p:cNvSpPr>
              <p:nvPr/>
            </p:nvSpPr>
            <p:spPr bwMode="auto">
              <a:xfrm>
                <a:off x="4203701" y="3278189"/>
                <a:ext cx="1082675" cy="276991"/>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solidFill>
                      <a:schemeClr val="bg2"/>
                    </a:solidFill>
                    <a:effectLst>
                      <a:outerShdw blurRad="38100" dist="38100" dir="2700000" algn="tl">
                        <a:srgbClr val="000000"/>
                      </a:outerShdw>
                    </a:effectLst>
                    <a:latin typeface="Arial" charset="0"/>
                    <a:cs typeface="Times New Roman" pitchFamily="18" charset="0"/>
                  </a:rPr>
                  <a:t>1 Week</a:t>
                </a:r>
              </a:p>
            </p:txBody>
          </p:sp>
          <p:sp>
            <p:nvSpPr>
              <p:cNvPr id="385034" name="Text Box 10"/>
              <p:cNvSpPr txBox="1">
                <a:spLocks noChangeArrowheads="1"/>
              </p:cNvSpPr>
              <p:nvPr/>
            </p:nvSpPr>
            <p:spPr bwMode="auto">
              <a:xfrm>
                <a:off x="4638675" y="2814639"/>
                <a:ext cx="1125538" cy="276991"/>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effectLst>
                      <a:outerShdw blurRad="38100" dist="38100" dir="2700000" algn="tl">
                        <a:srgbClr val="FFFFFF"/>
                      </a:outerShdw>
                    </a:effectLst>
                    <a:latin typeface="Arial" charset="0"/>
                    <a:cs typeface="Times New Roman" pitchFamily="18" charset="0"/>
                  </a:rPr>
                  <a:t>2 Week</a:t>
                </a:r>
              </a:p>
            </p:txBody>
          </p:sp>
          <p:sp>
            <p:nvSpPr>
              <p:cNvPr id="385035" name="Text Box 11"/>
              <p:cNvSpPr txBox="1">
                <a:spLocks noChangeArrowheads="1"/>
              </p:cNvSpPr>
              <p:nvPr/>
            </p:nvSpPr>
            <p:spPr bwMode="auto">
              <a:xfrm>
                <a:off x="5099051" y="2382839"/>
                <a:ext cx="1179513" cy="276991"/>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effectLst>
                      <a:outerShdw blurRad="38100" dist="38100" dir="2700000" algn="tl">
                        <a:srgbClr val="FFFFFF"/>
                      </a:outerShdw>
                    </a:effectLst>
                    <a:latin typeface="Arial" charset="0"/>
                    <a:cs typeface="Times New Roman" pitchFamily="18" charset="0"/>
                  </a:rPr>
                  <a:t>Months</a:t>
                </a:r>
              </a:p>
            </p:txBody>
          </p:sp>
          <p:sp>
            <p:nvSpPr>
              <p:cNvPr id="385036" name="Text Box 12"/>
              <p:cNvSpPr txBox="1">
                <a:spLocks noChangeArrowheads="1"/>
              </p:cNvSpPr>
              <p:nvPr/>
            </p:nvSpPr>
            <p:spPr bwMode="auto">
              <a:xfrm>
                <a:off x="6029326" y="1974851"/>
                <a:ext cx="1177925" cy="276991"/>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effectLst>
                      <a:outerShdw blurRad="38100" dist="38100" dir="2700000" algn="tl">
                        <a:srgbClr val="FFFFFF"/>
                      </a:outerShdw>
                    </a:effectLst>
                    <a:latin typeface="Arial" charset="0"/>
                    <a:cs typeface="Times New Roman" pitchFamily="18" charset="0"/>
                  </a:rPr>
                  <a:t>Seasons</a:t>
                </a:r>
              </a:p>
            </p:txBody>
          </p:sp>
          <p:sp>
            <p:nvSpPr>
              <p:cNvPr id="385037" name="Text Box 13"/>
              <p:cNvSpPr txBox="1">
                <a:spLocks noChangeArrowheads="1"/>
              </p:cNvSpPr>
              <p:nvPr/>
            </p:nvSpPr>
            <p:spPr bwMode="auto">
              <a:xfrm>
                <a:off x="7345363" y="1725614"/>
                <a:ext cx="1160462" cy="276991"/>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hangingPunct="0">
                  <a:defRPr/>
                </a:pPr>
                <a:r>
                  <a:rPr lang="en-US" sz="1200" b="1" i="1">
                    <a:effectLst>
                      <a:outerShdw blurRad="38100" dist="38100" dir="2700000" algn="tl">
                        <a:srgbClr val="FFFFFF"/>
                      </a:outerShdw>
                    </a:effectLst>
                    <a:latin typeface="Arial" charset="0"/>
                    <a:cs typeface="Times New Roman" pitchFamily="18" charset="0"/>
                  </a:rPr>
                  <a:t>Years</a:t>
                </a:r>
              </a:p>
            </p:txBody>
          </p:sp>
          <p:sp>
            <p:nvSpPr>
              <p:cNvPr id="4115" name="Line 18"/>
              <p:cNvSpPr>
                <a:spLocks noChangeShapeType="1"/>
              </p:cNvSpPr>
              <p:nvPr/>
            </p:nvSpPr>
            <p:spPr bwMode="auto">
              <a:xfrm>
                <a:off x="5105400" y="3200400"/>
                <a:ext cx="5181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16" name="Text Box 19"/>
              <p:cNvSpPr txBox="1">
                <a:spLocks noChangeArrowheads="1"/>
              </p:cNvSpPr>
              <p:nvPr/>
            </p:nvSpPr>
            <p:spPr bwMode="auto">
              <a:xfrm>
                <a:off x="8030682" y="3733800"/>
                <a:ext cx="22726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a:latin typeface="Calibri" pitchFamily="34" charset="0"/>
                  </a:rPr>
                  <a:t>Weather Prediction </a:t>
                </a:r>
              </a:p>
              <a:p>
                <a:pPr algn="ctr" eaLnBrk="1" hangingPunct="1"/>
                <a:r>
                  <a:rPr lang="en-US" altLang="en-US" sz="2000">
                    <a:latin typeface="Calibri" pitchFamily="34" charset="0"/>
                  </a:rPr>
                  <a:t>Products</a:t>
                </a:r>
              </a:p>
            </p:txBody>
          </p:sp>
          <p:sp>
            <p:nvSpPr>
              <p:cNvPr id="4117" name="Text Box 20"/>
              <p:cNvSpPr txBox="1">
                <a:spLocks noChangeArrowheads="1"/>
              </p:cNvSpPr>
              <p:nvPr/>
            </p:nvSpPr>
            <p:spPr bwMode="auto">
              <a:xfrm>
                <a:off x="8077200" y="2530476"/>
                <a:ext cx="2090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a:latin typeface="Calibri" pitchFamily="34" charset="0"/>
                  </a:rPr>
                  <a:t>Climate Prediction</a:t>
                </a:r>
              </a:p>
              <a:p>
                <a:pPr algn="ctr" eaLnBrk="1" hangingPunct="1"/>
                <a:r>
                  <a:rPr lang="en-US" altLang="en-US" sz="2000">
                    <a:latin typeface="Calibri" pitchFamily="34" charset="0"/>
                  </a:rPr>
                  <a:t>Products</a:t>
                </a:r>
              </a:p>
            </p:txBody>
          </p:sp>
          <p:sp>
            <p:nvSpPr>
              <p:cNvPr id="385046" name="Text Box 22"/>
              <p:cNvSpPr txBox="1">
                <a:spLocks noChangeArrowheads="1"/>
              </p:cNvSpPr>
              <p:nvPr/>
            </p:nvSpPr>
            <p:spPr bwMode="auto">
              <a:xfrm rot="-5400000">
                <a:off x="4030663" y="5570538"/>
                <a:ext cx="900113" cy="274638"/>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hangingPunct="0">
                  <a:defRPr/>
                </a:pPr>
                <a:r>
                  <a:rPr lang="en-US" sz="1200">
                    <a:effectLst>
                      <a:outerShdw blurRad="38100" dist="38100" dir="2700000" algn="tl">
                        <a:srgbClr val="C0C0C0"/>
                      </a:outerShdw>
                    </a:effectLst>
                    <a:latin typeface="Arial" charset="0"/>
                    <a:cs typeface="Times New Roman" pitchFamily="18" charset="0"/>
                  </a:rPr>
                  <a:t>Maritime</a:t>
                </a:r>
              </a:p>
            </p:txBody>
          </p:sp>
          <p:grpSp>
            <p:nvGrpSpPr>
              <p:cNvPr id="4119" name="Group 24"/>
              <p:cNvGrpSpPr>
                <a:grpSpLocks/>
              </p:cNvGrpSpPr>
              <p:nvPr/>
            </p:nvGrpSpPr>
            <p:grpSpPr bwMode="auto">
              <a:xfrm>
                <a:off x="1524001" y="1641475"/>
                <a:ext cx="1651001" cy="3538538"/>
                <a:chOff x="18" y="1034"/>
                <a:chExt cx="1040" cy="2229"/>
              </a:xfrm>
            </p:grpSpPr>
            <p:grpSp>
              <p:nvGrpSpPr>
                <p:cNvPr id="4139" name="Group 25"/>
                <p:cNvGrpSpPr>
                  <a:grpSpLocks/>
                </p:cNvGrpSpPr>
                <p:nvPr/>
              </p:nvGrpSpPr>
              <p:grpSpPr bwMode="auto">
                <a:xfrm>
                  <a:off x="879" y="1034"/>
                  <a:ext cx="179" cy="2229"/>
                  <a:chOff x="879" y="1034"/>
                  <a:chExt cx="179" cy="2229"/>
                </a:xfrm>
              </p:grpSpPr>
              <p:sp>
                <p:nvSpPr>
                  <p:cNvPr id="4147" name="Line 26"/>
                  <p:cNvSpPr>
                    <a:spLocks noChangeShapeType="1"/>
                  </p:cNvSpPr>
                  <p:nvPr/>
                </p:nvSpPr>
                <p:spPr bwMode="auto">
                  <a:xfrm>
                    <a:off x="952" y="1034"/>
                    <a:ext cx="0" cy="2229"/>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148" name="Text Box 27"/>
                  <p:cNvSpPr txBox="1">
                    <a:spLocks noChangeArrowheads="1"/>
                  </p:cNvSpPr>
                  <p:nvPr/>
                </p:nvSpPr>
                <p:spPr bwMode="auto">
                  <a:xfrm rot="16200000">
                    <a:off x="387" y="2104"/>
                    <a:ext cx="1164" cy="179"/>
                  </a:xfrm>
                  <a:prstGeom prst="rect">
                    <a:avLst/>
                  </a:prstGeom>
                  <a:gradFill rotWithShape="0">
                    <a:gsLst>
                      <a:gs pos="0">
                        <a:srgbClr val="767647"/>
                      </a:gs>
                      <a:gs pos="50000">
                        <a:srgbClr val="FFFF99"/>
                      </a:gs>
                      <a:gs pos="100000">
                        <a:srgbClr val="767647"/>
                      </a:gs>
                    </a:gsLst>
                    <a:lin ang="0" scaled="1"/>
                  </a:gradFill>
                  <a:ln>
                    <a:noFill/>
                  </a:ln>
                  <a:effectLst>
                    <a:outerShdw algn="ctr" rotWithShape="0">
                      <a:schemeClr val="tx1"/>
                    </a:outerShdw>
                  </a:effectLst>
                  <a:extLs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0000"/>
                      </a:lnSpc>
                    </a:pPr>
                    <a:r>
                      <a:rPr lang="en-US" altLang="en-US" sz="1400" b="1" dirty="0">
                        <a:cs typeface="Times New Roman" pitchFamily="18" charset="0"/>
                      </a:rPr>
                      <a:t>Forecast Lead Time</a:t>
                    </a:r>
                  </a:p>
                </p:txBody>
              </p:sp>
            </p:grpSp>
            <p:grpSp>
              <p:nvGrpSpPr>
                <p:cNvPr id="4140" name="Group 28"/>
                <p:cNvGrpSpPr>
                  <a:grpSpLocks/>
                </p:cNvGrpSpPr>
                <p:nvPr/>
              </p:nvGrpSpPr>
              <p:grpSpPr bwMode="auto">
                <a:xfrm>
                  <a:off x="18" y="1231"/>
                  <a:ext cx="895" cy="1922"/>
                  <a:chOff x="18" y="1231"/>
                  <a:chExt cx="895" cy="1922"/>
                </a:xfrm>
              </p:grpSpPr>
              <p:sp>
                <p:nvSpPr>
                  <p:cNvPr id="385053" name="Text Box 29"/>
                  <p:cNvSpPr txBox="1">
                    <a:spLocks noChangeArrowheads="1"/>
                  </p:cNvSpPr>
                  <p:nvPr/>
                </p:nvSpPr>
                <p:spPr bwMode="auto">
                  <a:xfrm>
                    <a:off x="18" y="2865"/>
                    <a:ext cx="895" cy="288"/>
                  </a:xfrm>
                  <a:prstGeom prst="rect">
                    <a:avLst/>
                  </a:prstGeom>
                  <a:noFill/>
                  <a:ln w="9525">
                    <a:noFill/>
                    <a:miter lim="800000"/>
                    <a:headEnd/>
                    <a:tailEnd/>
                  </a:ln>
                  <a:effectLst/>
                </p:spPr>
                <p:txBody>
                  <a:bodyPr>
                    <a:spAutoFit/>
                  </a:bodyPr>
                  <a:lstStyle/>
                  <a:p>
                    <a:pPr algn="r">
                      <a:spcBef>
                        <a:spcPct val="50000"/>
                      </a:spcBef>
                      <a:defRPr/>
                    </a:pPr>
                    <a:r>
                      <a:rPr lang="en-US" sz="1200">
                        <a:effectLst>
                          <a:outerShdw blurRad="38100" dist="38100" dir="2700000" algn="tl">
                            <a:srgbClr val="C0C0C0"/>
                          </a:outerShdw>
                        </a:effectLst>
                        <a:latin typeface="Arial" charset="0"/>
                        <a:cs typeface="Times New Roman" pitchFamily="18" charset="0"/>
                      </a:rPr>
                      <a:t>Warnings &amp; Alert Coordination</a:t>
                    </a:r>
                  </a:p>
                </p:txBody>
              </p:sp>
              <p:sp>
                <p:nvSpPr>
                  <p:cNvPr id="385054" name="Text Box 30"/>
                  <p:cNvSpPr txBox="1">
                    <a:spLocks noChangeArrowheads="1"/>
                  </p:cNvSpPr>
                  <p:nvPr/>
                </p:nvSpPr>
                <p:spPr bwMode="auto">
                  <a:xfrm>
                    <a:off x="287" y="2550"/>
                    <a:ext cx="626" cy="173"/>
                  </a:xfrm>
                  <a:prstGeom prst="rect">
                    <a:avLst/>
                  </a:prstGeom>
                  <a:noFill/>
                  <a:ln w="9525">
                    <a:noFill/>
                    <a:miter lim="800000"/>
                    <a:headEnd/>
                    <a:tailEnd/>
                  </a:ln>
                  <a:effectLst/>
                </p:spPr>
                <p:txBody>
                  <a:bodyPr>
                    <a:spAutoFit/>
                  </a:bodyPr>
                  <a:lstStyle/>
                  <a:p>
                    <a:pPr algn="r">
                      <a:spcBef>
                        <a:spcPct val="50000"/>
                      </a:spcBef>
                      <a:defRPr/>
                    </a:pPr>
                    <a:r>
                      <a:rPr lang="en-US" sz="1200">
                        <a:effectLst>
                          <a:outerShdw blurRad="38100" dist="38100" dir="2700000" algn="tl">
                            <a:srgbClr val="C0C0C0"/>
                          </a:outerShdw>
                        </a:effectLst>
                        <a:latin typeface="Arial" charset="0"/>
                        <a:cs typeface="Times New Roman" pitchFamily="18" charset="0"/>
                      </a:rPr>
                      <a:t>Watches</a:t>
                    </a:r>
                  </a:p>
                </p:txBody>
              </p:sp>
              <p:sp>
                <p:nvSpPr>
                  <p:cNvPr id="385055" name="Text Box 31"/>
                  <p:cNvSpPr txBox="1">
                    <a:spLocks noChangeArrowheads="1"/>
                  </p:cNvSpPr>
                  <p:nvPr/>
                </p:nvSpPr>
                <p:spPr bwMode="auto">
                  <a:xfrm>
                    <a:off x="187" y="2235"/>
                    <a:ext cx="726" cy="173"/>
                  </a:xfrm>
                  <a:prstGeom prst="rect">
                    <a:avLst/>
                  </a:prstGeom>
                  <a:noFill/>
                  <a:ln w="9525">
                    <a:noFill/>
                    <a:miter lim="800000"/>
                    <a:headEnd/>
                    <a:tailEnd/>
                  </a:ln>
                  <a:effectLst/>
                </p:spPr>
                <p:txBody>
                  <a:bodyPr>
                    <a:spAutoFit/>
                  </a:bodyPr>
                  <a:lstStyle/>
                  <a:p>
                    <a:pPr algn="r">
                      <a:spcBef>
                        <a:spcPct val="50000"/>
                      </a:spcBef>
                      <a:defRPr/>
                    </a:pPr>
                    <a:r>
                      <a:rPr lang="en-US" sz="1200">
                        <a:effectLst>
                          <a:outerShdw blurRad="38100" dist="38100" dir="2700000" algn="tl">
                            <a:srgbClr val="C0C0C0"/>
                          </a:outerShdw>
                        </a:effectLst>
                        <a:latin typeface="Arial" charset="0"/>
                        <a:cs typeface="Times New Roman" pitchFamily="18" charset="0"/>
                      </a:rPr>
                      <a:t>Forecasts</a:t>
                    </a:r>
                  </a:p>
                </p:txBody>
              </p:sp>
              <p:sp>
                <p:nvSpPr>
                  <p:cNvPr id="4144" name="Text Box 32"/>
                  <p:cNvSpPr txBox="1">
                    <a:spLocks noChangeArrowheads="1"/>
                  </p:cNvSpPr>
                  <p:nvPr/>
                </p:nvSpPr>
                <p:spPr bwMode="auto">
                  <a:xfrm>
                    <a:off x="93" y="1794"/>
                    <a:ext cx="8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1200">
                        <a:cs typeface="Times New Roman" pitchFamily="18" charset="0"/>
                      </a:rPr>
                      <a:t>Threats Assessments</a:t>
                    </a:r>
                  </a:p>
                </p:txBody>
              </p:sp>
              <p:sp>
                <p:nvSpPr>
                  <p:cNvPr id="385057" name="Text Box 33"/>
                  <p:cNvSpPr txBox="1">
                    <a:spLocks noChangeArrowheads="1"/>
                  </p:cNvSpPr>
                  <p:nvPr/>
                </p:nvSpPr>
                <p:spPr bwMode="auto">
                  <a:xfrm>
                    <a:off x="208" y="1544"/>
                    <a:ext cx="705" cy="173"/>
                  </a:xfrm>
                  <a:prstGeom prst="rect">
                    <a:avLst/>
                  </a:prstGeom>
                  <a:noFill/>
                  <a:ln w="9525">
                    <a:noFill/>
                    <a:miter lim="800000"/>
                    <a:headEnd/>
                    <a:tailEnd/>
                  </a:ln>
                  <a:effectLst/>
                </p:spPr>
                <p:txBody>
                  <a:bodyPr>
                    <a:spAutoFit/>
                  </a:bodyPr>
                  <a:lstStyle/>
                  <a:p>
                    <a:pPr algn="r">
                      <a:spcBef>
                        <a:spcPct val="50000"/>
                      </a:spcBef>
                      <a:defRPr/>
                    </a:pPr>
                    <a:r>
                      <a:rPr lang="en-US" sz="1200">
                        <a:effectLst>
                          <a:outerShdw blurRad="38100" dist="38100" dir="2700000" algn="tl">
                            <a:srgbClr val="C0C0C0"/>
                          </a:outerShdw>
                        </a:effectLst>
                        <a:latin typeface="Arial" charset="0"/>
                        <a:cs typeface="Times New Roman" pitchFamily="18" charset="0"/>
                      </a:rPr>
                      <a:t>Guidance</a:t>
                    </a:r>
                  </a:p>
                </p:txBody>
              </p:sp>
              <p:sp>
                <p:nvSpPr>
                  <p:cNvPr id="385058" name="Text Box 34"/>
                  <p:cNvSpPr txBox="1">
                    <a:spLocks noChangeArrowheads="1"/>
                  </p:cNvSpPr>
                  <p:nvPr/>
                </p:nvSpPr>
                <p:spPr bwMode="auto">
                  <a:xfrm>
                    <a:off x="338" y="1231"/>
                    <a:ext cx="575" cy="173"/>
                  </a:xfrm>
                  <a:prstGeom prst="rect">
                    <a:avLst/>
                  </a:prstGeom>
                  <a:noFill/>
                  <a:ln w="9525">
                    <a:noFill/>
                    <a:miter lim="800000"/>
                    <a:headEnd/>
                    <a:tailEnd/>
                  </a:ln>
                  <a:effectLst/>
                </p:spPr>
                <p:txBody>
                  <a:bodyPr>
                    <a:spAutoFit/>
                  </a:bodyPr>
                  <a:lstStyle/>
                  <a:p>
                    <a:pPr algn="r">
                      <a:spcBef>
                        <a:spcPct val="50000"/>
                      </a:spcBef>
                      <a:defRPr/>
                    </a:pPr>
                    <a:r>
                      <a:rPr lang="en-US" sz="1200" dirty="0" smtClean="0">
                        <a:effectLst>
                          <a:outerShdw blurRad="38100" dist="38100" dir="2700000" algn="tl">
                            <a:srgbClr val="C0C0C0"/>
                          </a:outerShdw>
                        </a:effectLst>
                        <a:latin typeface="Arial" charset="0"/>
                        <a:cs typeface="Times New Roman" pitchFamily="18" charset="0"/>
                      </a:rPr>
                      <a:t>Outlooks</a:t>
                    </a:r>
                    <a:endParaRPr lang="en-US" sz="1200" dirty="0">
                      <a:effectLst>
                        <a:outerShdw blurRad="38100" dist="38100" dir="2700000" algn="tl">
                          <a:srgbClr val="C0C0C0"/>
                        </a:outerShdw>
                      </a:effectLst>
                      <a:latin typeface="Arial" charset="0"/>
                      <a:cs typeface="Times New Roman" pitchFamily="18" charset="0"/>
                    </a:endParaRPr>
                  </a:p>
                </p:txBody>
              </p:sp>
            </p:grpSp>
          </p:grpSp>
          <p:sp>
            <p:nvSpPr>
              <p:cNvPr id="385060" name="Text Box 36"/>
              <p:cNvSpPr txBox="1">
                <a:spLocks noChangeArrowheads="1"/>
              </p:cNvSpPr>
              <p:nvPr/>
            </p:nvSpPr>
            <p:spPr bwMode="auto">
              <a:xfrm rot="-5400000">
                <a:off x="3153570" y="5777708"/>
                <a:ext cx="1190625"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effectLst>
                      <a:outerShdw blurRad="38100" dist="38100" dir="2700000" algn="tl">
                        <a:srgbClr val="C0C0C0"/>
                      </a:outerShdw>
                    </a:effectLst>
                    <a:latin typeface="Arial" charset="0"/>
                    <a:cs typeface="Times New Roman" pitchFamily="18" charset="0"/>
                  </a:rPr>
                  <a:t>Life &amp; Property</a:t>
                </a:r>
              </a:p>
            </p:txBody>
          </p:sp>
          <p:sp>
            <p:nvSpPr>
              <p:cNvPr id="385062" name="Text Box 38"/>
              <p:cNvSpPr txBox="1">
                <a:spLocks noChangeArrowheads="1"/>
              </p:cNvSpPr>
              <p:nvPr/>
            </p:nvSpPr>
            <p:spPr bwMode="auto">
              <a:xfrm rot="-5400000">
                <a:off x="7481095" y="5641183"/>
                <a:ext cx="917575"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effectLst>
                      <a:outerShdw blurRad="38100" dist="38100" dir="2700000" algn="tl">
                        <a:srgbClr val="C0C0C0"/>
                      </a:outerShdw>
                    </a:effectLst>
                    <a:latin typeface="Arial" charset="0"/>
                    <a:cs typeface="Times New Roman" pitchFamily="18" charset="0"/>
                  </a:rPr>
                  <a:t>Recreation</a:t>
                </a:r>
              </a:p>
            </p:txBody>
          </p:sp>
          <p:sp>
            <p:nvSpPr>
              <p:cNvPr id="385063" name="Text Box 39"/>
              <p:cNvSpPr txBox="1">
                <a:spLocks noChangeArrowheads="1"/>
              </p:cNvSpPr>
              <p:nvPr/>
            </p:nvSpPr>
            <p:spPr bwMode="auto">
              <a:xfrm rot="-5400000">
                <a:off x="7856539" y="5646739"/>
                <a:ext cx="928687"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effectLst>
                      <a:outerShdw blurRad="38100" dist="38100" dir="2700000" algn="tl">
                        <a:srgbClr val="C0C0C0"/>
                      </a:outerShdw>
                    </a:effectLst>
                    <a:latin typeface="Arial" charset="0"/>
                    <a:cs typeface="Times New Roman" pitchFamily="18" charset="0"/>
                  </a:rPr>
                  <a:t>Ecosystem</a:t>
                </a:r>
              </a:p>
            </p:txBody>
          </p:sp>
          <p:sp>
            <p:nvSpPr>
              <p:cNvPr id="385065" name="Text Box 41"/>
              <p:cNvSpPr txBox="1">
                <a:spLocks noChangeArrowheads="1"/>
              </p:cNvSpPr>
              <p:nvPr/>
            </p:nvSpPr>
            <p:spPr bwMode="auto">
              <a:xfrm rot="-5400000">
                <a:off x="8564564" y="5700714"/>
                <a:ext cx="1036637"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effectLst>
                      <a:outerShdw blurRad="38100" dist="38100" dir="2700000" algn="tl">
                        <a:srgbClr val="C0C0C0"/>
                      </a:outerShdw>
                    </a:effectLst>
                    <a:latin typeface="Arial" charset="0"/>
                    <a:cs typeface="Times New Roman" pitchFamily="18" charset="0"/>
                  </a:rPr>
                  <a:t>Environment</a:t>
                </a:r>
              </a:p>
            </p:txBody>
          </p:sp>
          <p:sp>
            <p:nvSpPr>
              <p:cNvPr id="385066" name="Text Box 42"/>
              <p:cNvSpPr txBox="1">
                <a:spLocks noChangeArrowheads="1"/>
              </p:cNvSpPr>
              <p:nvPr/>
            </p:nvSpPr>
            <p:spPr bwMode="auto">
              <a:xfrm rot="-5400000">
                <a:off x="4995069" y="5825331"/>
                <a:ext cx="1409700" cy="274638"/>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hangingPunct="0">
                  <a:defRPr/>
                </a:pPr>
                <a:r>
                  <a:rPr lang="en-US" sz="1200">
                    <a:effectLst>
                      <a:outerShdw blurRad="38100" dist="38100" dir="2700000" algn="tl">
                        <a:srgbClr val="C0C0C0"/>
                      </a:outerShdw>
                    </a:effectLst>
                    <a:latin typeface="Arial" charset="0"/>
                    <a:cs typeface="Times New Roman" pitchFamily="18" charset="0"/>
                  </a:rPr>
                  <a:t>Emergency Mgmt </a:t>
                </a:r>
              </a:p>
            </p:txBody>
          </p:sp>
          <p:sp>
            <p:nvSpPr>
              <p:cNvPr id="385067" name="Text Box 43"/>
              <p:cNvSpPr txBox="1">
                <a:spLocks noChangeArrowheads="1"/>
              </p:cNvSpPr>
              <p:nvPr/>
            </p:nvSpPr>
            <p:spPr bwMode="auto">
              <a:xfrm rot="-5400000">
                <a:off x="7134226" y="5637213"/>
                <a:ext cx="909637" cy="274638"/>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effectLst>
                      <a:outerShdw blurRad="38100" dist="38100" dir="2700000" algn="tl">
                        <a:srgbClr val="C0C0C0"/>
                      </a:outerShdw>
                    </a:effectLst>
                    <a:latin typeface="Arial" charset="0"/>
                    <a:cs typeface="Times New Roman" pitchFamily="18" charset="0"/>
                  </a:rPr>
                  <a:t>Agriculture</a:t>
                </a:r>
              </a:p>
            </p:txBody>
          </p:sp>
          <p:sp>
            <p:nvSpPr>
              <p:cNvPr id="385069" name="Text Box 45"/>
              <p:cNvSpPr txBox="1">
                <a:spLocks noChangeArrowheads="1"/>
              </p:cNvSpPr>
              <p:nvPr/>
            </p:nvSpPr>
            <p:spPr bwMode="auto">
              <a:xfrm rot="-5400000">
                <a:off x="5845176" y="5843588"/>
                <a:ext cx="1296987" cy="274638"/>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effectLst>
                      <a:outerShdw blurRad="38100" dist="38100" dir="2700000" algn="tl">
                        <a:srgbClr val="C0C0C0"/>
                      </a:outerShdw>
                    </a:effectLst>
                    <a:latin typeface="Arial" charset="0"/>
                    <a:cs typeface="Times New Roman" pitchFamily="18" charset="0"/>
                  </a:rPr>
                  <a:t>Energy Planning</a:t>
                </a:r>
              </a:p>
            </p:txBody>
          </p:sp>
          <p:sp>
            <p:nvSpPr>
              <p:cNvPr id="385070" name="Text Box 46"/>
              <p:cNvSpPr txBox="1">
                <a:spLocks noChangeArrowheads="1"/>
              </p:cNvSpPr>
              <p:nvPr/>
            </p:nvSpPr>
            <p:spPr bwMode="auto">
              <a:xfrm rot="-5400000">
                <a:off x="5647532" y="5645945"/>
                <a:ext cx="927100"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effectLst>
                      <a:outerShdw blurRad="38100" dist="38100" dir="2700000" algn="tl">
                        <a:srgbClr val="C0C0C0"/>
                      </a:outerShdw>
                    </a:effectLst>
                    <a:latin typeface="Arial" charset="0"/>
                    <a:cs typeface="Times New Roman" pitchFamily="18" charset="0"/>
                  </a:rPr>
                  <a:t>Commerce</a:t>
                </a:r>
              </a:p>
            </p:txBody>
          </p:sp>
          <p:grpSp>
            <p:nvGrpSpPr>
              <p:cNvPr id="4130" name="Group 47"/>
              <p:cNvGrpSpPr>
                <a:grpSpLocks/>
              </p:cNvGrpSpPr>
              <p:nvPr/>
            </p:nvGrpSpPr>
            <p:grpSpPr bwMode="auto">
              <a:xfrm>
                <a:off x="3006725" y="5049839"/>
                <a:ext cx="7569200" cy="274637"/>
                <a:chOff x="952" y="3181"/>
                <a:chExt cx="4768" cy="173"/>
              </a:xfrm>
            </p:grpSpPr>
            <p:sp>
              <p:nvSpPr>
                <p:cNvPr id="4137" name="Line 48"/>
                <p:cNvSpPr>
                  <a:spLocks noChangeShapeType="1"/>
                </p:cNvSpPr>
                <p:nvPr/>
              </p:nvSpPr>
              <p:spPr bwMode="auto">
                <a:xfrm>
                  <a:off x="952" y="3263"/>
                  <a:ext cx="476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38" name="Text Box 49"/>
                <p:cNvSpPr txBox="1">
                  <a:spLocks noChangeArrowheads="1"/>
                </p:cNvSpPr>
                <p:nvPr/>
              </p:nvSpPr>
              <p:spPr bwMode="auto">
                <a:xfrm>
                  <a:off x="2807" y="3181"/>
                  <a:ext cx="783" cy="173"/>
                </a:xfrm>
                <a:prstGeom prst="rect">
                  <a:avLst/>
                </a:prstGeom>
                <a:gradFill rotWithShape="0">
                  <a:gsLst>
                    <a:gs pos="0">
                      <a:srgbClr val="767647"/>
                    </a:gs>
                    <a:gs pos="50000">
                      <a:srgbClr val="FFFF99"/>
                    </a:gs>
                    <a:gs pos="100000">
                      <a:srgbClr val="76764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200" b="1" dirty="0">
                      <a:cs typeface="Times New Roman" pitchFamily="18" charset="0"/>
                    </a:rPr>
                    <a:t>Benefits</a:t>
                  </a:r>
                </a:p>
              </p:txBody>
            </p:sp>
          </p:grpSp>
          <p:sp>
            <p:nvSpPr>
              <p:cNvPr id="385074" name="Text Box 50"/>
              <p:cNvSpPr txBox="1">
                <a:spLocks noChangeArrowheads="1"/>
              </p:cNvSpPr>
              <p:nvPr/>
            </p:nvSpPr>
            <p:spPr bwMode="auto">
              <a:xfrm rot="-5400000">
                <a:off x="6402388" y="5683250"/>
                <a:ext cx="1001712" cy="274638"/>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effectLst>
                      <a:outerShdw blurRad="38100" dist="38100" dir="2700000" algn="tl">
                        <a:srgbClr val="C0C0C0"/>
                      </a:outerShdw>
                    </a:effectLst>
                    <a:latin typeface="Arial" charset="0"/>
                    <a:cs typeface="Times New Roman" pitchFamily="18" charset="0"/>
                  </a:rPr>
                  <a:t>Hydropower</a:t>
                </a:r>
              </a:p>
            </p:txBody>
          </p:sp>
          <p:sp>
            <p:nvSpPr>
              <p:cNvPr id="385075" name="Text Box 51"/>
              <p:cNvSpPr txBox="1">
                <a:spLocks noChangeArrowheads="1"/>
              </p:cNvSpPr>
              <p:nvPr/>
            </p:nvSpPr>
            <p:spPr bwMode="auto">
              <a:xfrm rot="-5400000">
                <a:off x="4817270" y="5714208"/>
                <a:ext cx="1063625" cy="274637"/>
              </a:xfrm>
              <a:prstGeom prst="rect">
                <a:avLst/>
              </a:prstGeom>
              <a:noFill/>
              <a:ln w="28575">
                <a:noFill/>
                <a:miter lim="800000"/>
                <a:headEnd/>
                <a:tailEnd/>
              </a:ln>
              <a:effectLst>
                <a:outerShdw algn="ctr" rotWithShape="0">
                  <a:schemeClr val="tx1"/>
                </a:outerShdw>
              </a:effectLst>
            </p:spPr>
            <p:txBody>
              <a:bodyPr wrap="none" lIns="91432" tIns="45716" rIns="91432" bIns="45716">
                <a:spAutoFit/>
              </a:bodyPr>
              <a:lstStyle/>
              <a:p>
                <a:pPr algn="ctr" eaLnBrk="0" hangingPunct="0">
                  <a:defRPr/>
                </a:pPr>
                <a:r>
                  <a:rPr lang="en-US" sz="1200">
                    <a:effectLst>
                      <a:outerShdw blurRad="38100" dist="38100" dir="2700000" algn="tl">
                        <a:srgbClr val="C0C0C0"/>
                      </a:outerShdw>
                    </a:effectLst>
                    <a:latin typeface="Arial" charset="0"/>
                    <a:cs typeface="Times New Roman" pitchFamily="18" charset="0"/>
                  </a:rPr>
                  <a:t>Fire Weather</a:t>
                </a:r>
              </a:p>
            </p:txBody>
          </p:sp>
          <p:sp>
            <p:nvSpPr>
              <p:cNvPr id="385076" name="Text Box 52"/>
              <p:cNvSpPr txBox="1">
                <a:spLocks noChangeArrowheads="1"/>
              </p:cNvSpPr>
              <p:nvPr/>
            </p:nvSpPr>
            <p:spPr bwMode="auto">
              <a:xfrm rot="-5400000">
                <a:off x="8368507" y="5515770"/>
                <a:ext cx="666750" cy="274637"/>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hangingPunct="0">
                  <a:defRPr/>
                </a:pPr>
                <a:r>
                  <a:rPr lang="en-US" sz="1200">
                    <a:effectLst>
                      <a:outerShdw blurRad="38100" dist="38100" dir="2700000" algn="tl">
                        <a:srgbClr val="C0C0C0"/>
                      </a:outerShdw>
                    </a:effectLst>
                    <a:latin typeface="Arial" charset="0"/>
                    <a:cs typeface="Times New Roman" pitchFamily="18" charset="0"/>
                  </a:rPr>
                  <a:t>Health</a:t>
                </a:r>
              </a:p>
            </p:txBody>
          </p:sp>
          <p:sp>
            <p:nvSpPr>
              <p:cNvPr id="4134" name="AutoShape 53"/>
              <p:cNvSpPr>
                <a:spLocks noChangeArrowheads="1"/>
              </p:cNvSpPr>
              <p:nvPr/>
            </p:nvSpPr>
            <p:spPr bwMode="auto">
              <a:xfrm>
                <a:off x="7162800" y="2514600"/>
                <a:ext cx="838200" cy="2590800"/>
              </a:xfrm>
              <a:prstGeom prst="upDownArrow">
                <a:avLst>
                  <a:gd name="adj1" fmla="val 50000"/>
                  <a:gd name="adj2" fmla="val 61818"/>
                </a:avLst>
              </a:prstGeom>
              <a:gradFill rotWithShape="1">
                <a:gsLst>
                  <a:gs pos="0">
                    <a:srgbClr val="5E765E"/>
                  </a:gs>
                  <a:gs pos="50000">
                    <a:srgbClr val="CCFFCC"/>
                  </a:gs>
                  <a:gs pos="100000">
                    <a:srgbClr val="5E765E"/>
                  </a:gs>
                </a:gsLst>
                <a:lin ang="0" scaled="1"/>
              </a:gradFill>
              <a:ln w="9525">
                <a:solidFill>
                  <a:schemeClr val="tx1"/>
                </a:solidFill>
                <a:miter lim="800000"/>
                <a:headEnd/>
                <a:tailEnd/>
              </a:ln>
            </p:spPr>
            <p:txBody>
              <a:bodyPr vert="eaVert"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latin typeface="Calibri" pitchFamily="34" charset="0"/>
                </a:endParaRPr>
              </a:p>
            </p:txBody>
          </p:sp>
          <p:sp>
            <p:nvSpPr>
              <p:cNvPr id="385079" name="Text Box 55"/>
              <p:cNvSpPr txBox="1">
                <a:spLocks noChangeArrowheads="1"/>
              </p:cNvSpPr>
              <p:nvPr/>
            </p:nvSpPr>
            <p:spPr bwMode="auto">
              <a:xfrm rot="-5400000">
                <a:off x="3718719" y="5577681"/>
                <a:ext cx="762000" cy="274638"/>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algn="ctr" eaLnBrk="0" hangingPunct="0">
                  <a:defRPr/>
                </a:pPr>
                <a:r>
                  <a:rPr lang="en-US" sz="1200">
                    <a:effectLst>
                      <a:outerShdw blurRad="38100" dist="38100" dir="2700000" algn="tl">
                        <a:srgbClr val="C0C0C0"/>
                      </a:outerShdw>
                    </a:effectLst>
                    <a:latin typeface="Arial" charset="0"/>
                    <a:cs typeface="Times New Roman" pitchFamily="18" charset="0"/>
                  </a:rPr>
                  <a:t>Aviation</a:t>
                </a:r>
              </a:p>
            </p:txBody>
          </p:sp>
        </p:grpSp>
      </p:grpSp>
      <p:sp>
        <p:nvSpPr>
          <p:cNvPr id="54" name="Text Box 34"/>
          <p:cNvSpPr txBox="1">
            <a:spLocks noChangeArrowheads="1"/>
          </p:cNvSpPr>
          <p:nvPr/>
        </p:nvSpPr>
        <p:spPr bwMode="auto">
          <a:xfrm>
            <a:off x="1279216" y="1560771"/>
            <a:ext cx="1003299" cy="276999"/>
          </a:xfrm>
          <a:prstGeom prst="rect">
            <a:avLst/>
          </a:prstGeom>
          <a:noFill/>
          <a:ln w="9525">
            <a:noFill/>
            <a:miter lim="800000"/>
            <a:headEnd/>
            <a:tailEnd/>
          </a:ln>
          <a:effectLst/>
        </p:spPr>
        <p:txBody>
          <a:bodyPr wrap="square">
            <a:spAutoFit/>
          </a:bodyPr>
          <a:lstStyle/>
          <a:p>
            <a:pPr algn="r">
              <a:spcBef>
                <a:spcPct val="50000"/>
              </a:spcBef>
              <a:defRPr/>
            </a:pPr>
            <a:r>
              <a:rPr lang="en-US" sz="1200" dirty="0" smtClean="0">
                <a:effectLst>
                  <a:outerShdw blurRad="38100" dist="38100" dir="2700000" algn="tl">
                    <a:srgbClr val="C0C0C0"/>
                  </a:outerShdw>
                </a:effectLst>
                <a:latin typeface="Arial" charset="0"/>
                <a:cs typeface="Times New Roman" pitchFamily="18" charset="0"/>
              </a:rPr>
              <a:t>Projections</a:t>
            </a:r>
            <a:endParaRPr lang="en-US" sz="1200" dirty="0">
              <a:effectLst>
                <a:outerShdw blurRad="38100" dist="38100" dir="2700000" algn="tl">
                  <a:srgbClr val="C0C0C0"/>
                </a:outerShdw>
              </a:effectLst>
              <a:latin typeface="Arial" charset="0"/>
              <a:cs typeface="Times New Roman" pitchFamily="18" charset="0"/>
            </a:endParaRPr>
          </a:p>
        </p:txBody>
      </p:sp>
    </p:spTree>
    <p:extLst>
      <p:ext uri="{BB962C8B-B14F-4D97-AF65-F5344CB8AC3E}">
        <p14:creationId xmlns:p14="http://schemas.microsoft.com/office/powerpoint/2010/main" val="588251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316736"/>
          </a:xfrm>
        </p:spPr>
        <p:txBody>
          <a:bodyPr/>
          <a:lstStyle/>
          <a:p>
            <a:pPr algn="ctr"/>
            <a:r>
              <a:rPr lang="en-US" dirty="0" smtClean="0">
                <a:solidFill>
                  <a:schemeClr val="bg2">
                    <a:lumMod val="75000"/>
                  </a:schemeClr>
                </a:solidFill>
              </a:rPr>
              <a:t>The Continuum of Regional Services</a:t>
            </a:r>
            <a:endParaRPr lang="en-US" dirty="0">
              <a:solidFill>
                <a:schemeClr val="bg2">
                  <a:lumMod val="75000"/>
                </a:schemeClr>
              </a:solidFill>
            </a:endParaRPr>
          </a:p>
        </p:txBody>
      </p:sp>
      <p:graphicFrame>
        <p:nvGraphicFramePr>
          <p:cNvPr id="5" name="Diagram 4"/>
          <p:cNvGraphicFramePr/>
          <p:nvPr>
            <p:extLst/>
          </p:nvPr>
        </p:nvGraphicFramePr>
        <p:xfrm>
          <a:off x="1487170" y="1045028"/>
          <a:ext cx="9121140" cy="3526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275840" y="4180344"/>
            <a:ext cx="7543800" cy="2308324"/>
          </a:xfrm>
          <a:prstGeom prst="rect">
            <a:avLst/>
          </a:prstGeom>
          <a:noFill/>
        </p:spPr>
        <p:txBody>
          <a:bodyPr wrap="square" rtlCol="0">
            <a:spAutoFit/>
          </a:bodyPr>
          <a:lstStyle/>
          <a:p>
            <a:pPr marL="285750" indent="-285750">
              <a:buFontTx/>
              <a:buChar char="-"/>
            </a:pPr>
            <a:r>
              <a:rPr lang="en-US" sz="2400" dirty="0"/>
              <a:t>Provision of information is highly dependent on the customer.  </a:t>
            </a:r>
          </a:p>
          <a:p>
            <a:pPr marL="742950" lvl="1" indent="-285750">
              <a:buFontTx/>
              <a:buChar char="-"/>
            </a:pPr>
            <a:r>
              <a:rPr lang="en-US" sz="2400" dirty="0"/>
              <a:t>Government to government- technical assistance, user engagement, refinement of information products</a:t>
            </a:r>
          </a:p>
          <a:p>
            <a:pPr marL="742950" lvl="1" indent="-285750">
              <a:buFontTx/>
              <a:buChar char="-"/>
            </a:pPr>
            <a:r>
              <a:rPr lang="en-US" sz="2400" dirty="0"/>
              <a:t>Private sector enterprise- tailored tool development</a:t>
            </a:r>
          </a:p>
        </p:txBody>
      </p:sp>
    </p:spTree>
    <p:extLst>
      <p:ext uri="{BB962C8B-B14F-4D97-AF65-F5344CB8AC3E}">
        <p14:creationId xmlns:p14="http://schemas.microsoft.com/office/powerpoint/2010/main" val="2179211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5.googleusercontent.com/h1kMsZxd04wYCoLRNmLbMoKuI2PW-zTcSuieTtWX8eujEHMueJTMlx9MvXYICG4IPU69jY-y5x45OaCkHtDOcKjU1onh1aywv2SP4J2q1u01zGHlq8sIVhQmknrfXwcM837jpy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370" y="1506303"/>
            <a:ext cx="6681310" cy="53516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0060" y="1920240"/>
            <a:ext cx="2594610" cy="4247317"/>
          </a:xfrm>
          <a:prstGeom prst="rect">
            <a:avLst/>
          </a:prstGeom>
          <a:noFill/>
        </p:spPr>
        <p:txBody>
          <a:bodyPr wrap="square" rtlCol="0">
            <a:spAutoFit/>
          </a:bodyPr>
          <a:lstStyle/>
          <a:p>
            <a:r>
              <a:rPr lang="en-US" dirty="0" smtClean="0"/>
              <a:t>Nurtured relationships based on a foundation of trust and mutual respect</a:t>
            </a:r>
          </a:p>
          <a:p>
            <a:endParaRPr lang="en-US" dirty="0"/>
          </a:p>
          <a:p>
            <a:r>
              <a:rPr lang="en-US" dirty="0" smtClean="0"/>
              <a:t>User requirements are derived from an understanding of their decision challenges</a:t>
            </a:r>
          </a:p>
          <a:p>
            <a:endParaRPr lang="en-US" dirty="0"/>
          </a:p>
          <a:p>
            <a:r>
              <a:rPr lang="en-US" dirty="0" smtClean="0"/>
              <a:t>Timely response to their requirements form the basis of ongoing engagement and use-inspired product improvement</a:t>
            </a:r>
            <a:endParaRPr lang="en-US" dirty="0"/>
          </a:p>
        </p:txBody>
      </p:sp>
      <p:sp>
        <p:nvSpPr>
          <p:cNvPr id="3" name="TextBox 2"/>
          <p:cNvSpPr txBox="1"/>
          <p:nvPr/>
        </p:nvSpPr>
        <p:spPr>
          <a:xfrm>
            <a:off x="2183130" y="571887"/>
            <a:ext cx="8569975" cy="707886"/>
          </a:xfrm>
          <a:prstGeom prst="rect">
            <a:avLst/>
          </a:prstGeom>
          <a:noFill/>
        </p:spPr>
        <p:txBody>
          <a:bodyPr wrap="none" rtlCol="0">
            <a:spAutoFit/>
          </a:bodyPr>
          <a:lstStyle/>
          <a:p>
            <a:r>
              <a:rPr lang="en-US" sz="4000" dirty="0" smtClean="0">
                <a:solidFill>
                  <a:schemeClr val="bg1"/>
                </a:solidFill>
                <a:latin typeface="Arial" panose="020B0604020202020204" pitchFamily="34" charset="0"/>
                <a:cs typeface="Arial" panose="020B0604020202020204" pitchFamily="34" charset="0"/>
              </a:rPr>
              <a:t>User Engagement as the Foundation</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08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9" name="Shape 269"/>
          <p:cNvSpPr txBox="1">
            <a:spLocks noGrp="1"/>
          </p:cNvSpPr>
          <p:nvPr>
            <p:ph type="title"/>
          </p:nvPr>
        </p:nvSpPr>
        <p:spPr>
          <a:xfrm>
            <a:off x="1854446" y="380796"/>
            <a:ext cx="8229600" cy="1143000"/>
          </a:xfrm>
          <a:prstGeom prst="rect">
            <a:avLst/>
          </a:prstGeom>
          <a:noFill/>
          <a:ln>
            <a:noFill/>
          </a:ln>
        </p:spPr>
        <p:txBody>
          <a:bodyPr vert="horz" lIns="91425" tIns="45700" rIns="91425" bIns="45700" rtlCol="0" anchor="ctr" anchorCtr="0">
            <a:noAutofit/>
          </a:bodyPr>
          <a:lstStyle/>
          <a:p>
            <a:pPr algn="ctr">
              <a:spcBef>
                <a:spcPts val="0"/>
              </a:spcBef>
              <a:buClr>
                <a:srgbClr val="3D7499"/>
              </a:buClr>
              <a:buSzPct val="25000"/>
            </a:pPr>
            <a:r>
              <a:rPr lang="en-US" sz="3200" dirty="0">
                <a:solidFill>
                  <a:schemeClr val="bg1"/>
                </a:solidFill>
                <a:latin typeface="Arial" panose="020B0604020202020204" pitchFamily="34" charset="0"/>
                <a:ea typeface="Arial Narrow"/>
                <a:cs typeface="Arial" panose="020B0604020202020204" pitchFamily="34" charset="0"/>
                <a:sym typeface="Arial Narrow"/>
              </a:rPr>
              <a:t>Rising Demand for Information </a:t>
            </a:r>
            <a:br>
              <a:rPr lang="en-US" sz="3200" dirty="0">
                <a:solidFill>
                  <a:schemeClr val="bg1"/>
                </a:solidFill>
                <a:latin typeface="Arial" panose="020B0604020202020204" pitchFamily="34" charset="0"/>
                <a:ea typeface="Arial Narrow"/>
                <a:cs typeface="Arial" panose="020B0604020202020204" pitchFamily="34" charset="0"/>
                <a:sym typeface="Arial Narrow"/>
              </a:rPr>
            </a:br>
            <a:r>
              <a:rPr lang="en-US" sz="3200" dirty="0">
                <a:solidFill>
                  <a:schemeClr val="bg1"/>
                </a:solidFill>
                <a:latin typeface="Arial" panose="020B0604020202020204" pitchFamily="34" charset="0"/>
                <a:ea typeface="Arial Narrow"/>
                <a:cs typeface="Arial" panose="020B0604020202020204" pitchFamily="34" charset="0"/>
                <a:sym typeface="Arial Narrow"/>
              </a:rPr>
              <a:t>with Regional Perspectives</a:t>
            </a:r>
          </a:p>
        </p:txBody>
      </p:sp>
      <p:grpSp>
        <p:nvGrpSpPr>
          <p:cNvPr id="10" name="Group 9"/>
          <p:cNvGrpSpPr/>
          <p:nvPr/>
        </p:nvGrpSpPr>
        <p:grpSpPr>
          <a:xfrm>
            <a:off x="1733185" y="1542865"/>
            <a:ext cx="8923702" cy="5310371"/>
            <a:chOff x="304800" y="1542864"/>
            <a:chExt cx="8923702" cy="5310371"/>
          </a:xfrm>
        </p:grpSpPr>
        <p:grpSp>
          <p:nvGrpSpPr>
            <p:cNvPr id="7" name="Group 6"/>
            <p:cNvGrpSpPr/>
            <p:nvPr/>
          </p:nvGrpSpPr>
          <p:grpSpPr>
            <a:xfrm>
              <a:off x="3954780" y="4732881"/>
              <a:ext cx="1539240" cy="1984347"/>
              <a:chOff x="3954780" y="4732881"/>
              <a:chExt cx="1539240" cy="1984347"/>
            </a:xfrm>
          </p:grpSpPr>
          <p:pic>
            <p:nvPicPr>
              <p:cNvPr id="265" name="Shape 265"/>
              <p:cNvPicPr preferRelativeResize="0"/>
              <p:nvPr/>
            </p:nvPicPr>
            <p:blipFill rotWithShape="1">
              <a:blip r:embed="rId3">
                <a:alphaModFix/>
              </a:blip>
              <a:srcRect/>
              <a:stretch/>
            </p:blipFill>
            <p:spPr>
              <a:xfrm>
                <a:off x="3954780" y="4732881"/>
                <a:ext cx="1539240" cy="1595250"/>
              </a:xfrm>
              <a:prstGeom prst="rect">
                <a:avLst/>
              </a:prstGeom>
              <a:noFill/>
              <a:ln>
                <a:noFill/>
              </a:ln>
            </p:spPr>
          </p:pic>
          <p:sp>
            <p:nvSpPr>
              <p:cNvPr id="271" name="Shape 271"/>
              <p:cNvSpPr txBox="1"/>
              <p:nvPr/>
            </p:nvSpPr>
            <p:spPr>
              <a:xfrm>
                <a:off x="4320980" y="6409254"/>
                <a:ext cx="806840" cy="307974"/>
              </a:xfrm>
              <a:prstGeom prst="rect">
                <a:avLst/>
              </a:prstGeom>
              <a:noFill/>
              <a:ln>
                <a:noFill/>
              </a:ln>
            </p:spPr>
            <p:txBody>
              <a:bodyPr lIns="91425" tIns="45700" rIns="91425" bIns="45700" anchor="t" anchorCtr="0">
                <a:noAutofit/>
              </a:bodyPr>
              <a:lstStyle/>
              <a:p>
                <a:pPr algn="ctr">
                  <a:buSzPct val="25000"/>
                </a:pPr>
                <a:r>
                  <a:rPr lang="en-US" sz="1400" dirty="0">
                    <a:latin typeface="Calibri"/>
                    <a:ea typeface="Calibri"/>
                    <a:cs typeface="Calibri"/>
                    <a:sym typeface="Calibri"/>
                  </a:rPr>
                  <a:t>Health</a:t>
                </a:r>
              </a:p>
            </p:txBody>
          </p:sp>
        </p:grpSp>
        <p:grpSp>
          <p:nvGrpSpPr>
            <p:cNvPr id="9" name="Group 8"/>
            <p:cNvGrpSpPr/>
            <p:nvPr/>
          </p:nvGrpSpPr>
          <p:grpSpPr>
            <a:xfrm>
              <a:off x="304800" y="4734686"/>
              <a:ext cx="1539460" cy="1980026"/>
              <a:chOff x="304800" y="4734686"/>
              <a:chExt cx="1539460" cy="1980026"/>
            </a:xfrm>
          </p:grpSpPr>
          <p:pic>
            <p:nvPicPr>
              <p:cNvPr id="267" name="Shape 26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4800" y="4734686"/>
                <a:ext cx="1539460" cy="1594675"/>
              </a:xfrm>
              <a:prstGeom prst="rect">
                <a:avLst/>
              </a:prstGeom>
              <a:noFill/>
              <a:ln>
                <a:noFill/>
              </a:ln>
            </p:spPr>
          </p:pic>
          <p:sp>
            <p:nvSpPr>
              <p:cNvPr id="273" name="Shape 273"/>
              <p:cNvSpPr txBox="1"/>
              <p:nvPr/>
            </p:nvSpPr>
            <p:spPr>
              <a:xfrm>
                <a:off x="569914" y="6406738"/>
                <a:ext cx="993774" cy="307974"/>
              </a:xfrm>
              <a:prstGeom prst="rect">
                <a:avLst/>
              </a:prstGeom>
              <a:noFill/>
              <a:ln>
                <a:noFill/>
              </a:ln>
            </p:spPr>
            <p:txBody>
              <a:bodyPr lIns="91425" tIns="45700" rIns="91425" bIns="45700" anchor="t" anchorCtr="0">
                <a:noAutofit/>
              </a:bodyPr>
              <a:lstStyle/>
              <a:p>
                <a:pPr algn="ctr">
                  <a:buSzPct val="25000"/>
                </a:pPr>
                <a:r>
                  <a:rPr lang="en-US" sz="1400" dirty="0">
                    <a:latin typeface="Calibri"/>
                    <a:ea typeface="Calibri"/>
                    <a:cs typeface="Calibri"/>
                    <a:sym typeface="Calibri"/>
                  </a:rPr>
                  <a:t>Agriculture</a:t>
                </a:r>
              </a:p>
            </p:txBody>
          </p:sp>
        </p:grpSp>
        <p:grpSp>
          <p:nvGrpSpPr>
            <p:cNvPr id="8" name="Group 7"/>
            <p:cNvGrpSpPr/>
            <p:nvPr/>
          </p:nvGrpSpPr>
          <p:grpSpPr>
            <a:xfrm>
              <a:off x="2154824" y="4744617"/>
              <a:ext cx="1554481" cy="1954125"/>
              <a:chOff x="2154824" y="4744617"/>
              <a:chExt cx="1554481" cy="1954125"/>
            </a:xfrm>
          </p:grpSpPr>
          <p:pic>
            <p:nvPicPr>
              <p:cNvPr id="268" name="Shape 26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154824" y="4744617"/>
                <a:ext cx="1554481" cy="1583514"/>
              </a:xfrm>
              <a:prstGeom prst="rect">
                <a:avLst/>
              </a:prstGeom>
              <a:noFill/>
              <a:ln>
                <a:noFill/>
              </a:ln>
            </p:spPr>
          </p:pic>
          <p:sp>
            <p:nvSpPr>
              <p:cNvPr id="276" name="Shape 276"/>
              <p:cNvSpPr txBox="1"/>
              <p:nvPr/>
            </p:nvSpPr>
            <p:spPr>
              <a:xfrm>
                <a:off x="2494280" y="6390768"/>
                <a:ext cx="820073" cy="307974"/>
              </a:xfrm>
              <a:prstGeom prst="rect">
                <a:avLst/>
              </a:prstGeom>
              <a:noFill/>
              <a:ln>
                <a:noFill/>
              </a:ln>
            </p:spPr>
            <p:txBody>
              <a:bodyPr lIns="91425" tIns="45700" rIns="91425" bIns="45700" anchor="t" anchorCtr="0">
                <a:noAutofit/>
              </a:bodyPr>
              <a:lstStyle/>
              <a:p>
                <a:pPr algn="ctr">
                  <a:buSzPct val="25000"/>
                </a:pPr>
                <a:r>
                  <a:rPr lang="en-US" sz="1400" dirty="0">
                    <a:latin typeface="Calibri"/>
                    <a:ea typeface="Calibri"/>
                    <a:cs typeface="Calibri"/>
                    <a:sym typeface="Calibri"/>
                  </a:rPr>
                  <a:t>Energy</a:t>
                </a:r>
              </a:p>
            </p:txBody>
          </p:sp>
        </p:grpSp>
        <p:grpSp>
          <p:nvGrpSpPr>
            <p:cNvPr id="6" name="Group 5"/>
            <p:cNvGrpSpPr/>
            <p:nvPr/>
          </p:nvGrpSpPr>
          <p:grpSpPr>
            <a:xfrm>
              <a:off x="5750353" y="4732881"/>
              <a:ext cx="1539240" cy="1965861"/>
              <a:chOff x="5750353" y="4732881"/>
              <a:chExt cx="1539240" cy="1965861"/>
            </a:xfrm>
          </p:grpSpPr>
          <p:pic>
            <p:nvPicPr>
              <p:cNvPr id="266" name="Shape 266"/>
              <p:cNvPicPr preferRelativeResize="0"/>
              <p:nvPr/>
            </p:nvPicPr>
            <p:blipFill rotWithShape="1">
              <a:blip r:embed="rId6">
                <a:alphaModFix/>
              </a:blip>
              <a:srcRect/>
              <a:stretch/>
            </p:blipFill>
            <p:spPr>
              <a:xfrm>
                <a:off x="5750353" y="4732881"/>
                <a:ext cx="1539240" cy="1595250"/>
              </a:xfrm>
              <a:prstGeom prst="rect">
                <a:avLst/>
              </a:prstGeom>
              <a:noFill/>
              <a:ln>
                <a:noFill/>
              </a:ln>
            </p:spPr>
          </p:pic>
          <p:sp>
            <p:nvSpPr>
              <p:cNvPr id="277" name="Shape 277"/>
              <p:cNvSpPr txBox="1"/>
              <p:nvPr/>
            </p:nvSpPr>
            <p:spPr>
              <a:xfrm>
                <a:off x="5890529" y="6390768"/>
                <a:ext cx="1258887" cy="307974"/>
              </a:xfrm>
              <a:prstGeom prst="rect">
                <a:avLst/>
              </a:prstGeom>
              <a:noFill/>
              <a:ln>
                <a:noFill/>
              </a:ln>
            </p:spPr>
            <p:txBody>
              <a:bodyPr lIns="91425" tIns="45700" rIns="91425" bIns="45700" anchor="t" anchorCtr="0">
                <a:noAutofit/>
              </a:bodyPr>
              <a:lstStyle/>
              <a:p>
                <a:pPr algn="ctr">
                  <a:buSzPct val="25000"/>
                </a:pPr>
                <a:r>
                  <a:rPr lang="en-US" sz="1400" dirty="0">
                    <a:latin typeface="Calibri"/>
                    <a:ea typeface="Calibri"/>
                    <a:cs typeface="Calibri"/>
                    <a:sym typeface="Calibri"/>
                  </a:rPr>
                  <a:t>Transportation</a:t>
                </a:r>
              </a:p>
            </p:txBody>
          </p:sp>
        </p:grpSp>
        <p:grpSp>
          <p:nvGrpSpPr>
            <p:cNvPr id="2" name="Group 1"/>
            <p:cNvGrpSpPr/>
            <p:nvPr/>
          </p:nvGrpSpPr>
          <p:grpSpPr>
            <a:xfrm>
              <a:off x="7269528" y="4707481"/>
              <a:ext cx="1958974" cy="2145754"/>
              <a:chOff x="7269528" y="4707481"/>
              <a:chExt cx="1958974" cy="2145754"/>
            </a:xfrm>
          </p:grpSpPr>
          <p:sp>
            <p:nvSpPr>
              <p:cNvPr id="272" name="Shape 272"/>
              <p:cNvSpPr txBox="1"/>
              <p:nvPr/>
            </p:nvSpPr>
            <p:spPr>
              <a:xfrm>
                <a:off x="7269528" y="6329361"/>
                <a:ext cx="1958974" cy="523874"/>
              </a:xfrm>
              <a:prstGeom prst="rect">
                <a:avLst/>
              </a:prstGeom>
              <a:noFill/>
              <a:ln>
                <a:noFill/>
              </a:ln>
            </p:spPr>
            <p:txBody>
              <a:bodyPr lIns="91425" tIns="45700" rIns="91425" bIns="45700" anchor="t" anchorCtr="0">
                <a:noAutofit/>
              </a:bodyPr>
              <a:lstStyle/>
              <a:p>
                <a:pPr algn="ctr">
                  <a:buSzPct val="25000"/>
                </a:pPr>
                <a:r>
                  <a:rPr lang="en-US" sz="1400" dirty="0">
                    <a:latin typeface="Calibri"/>
                    <a:ea typeface="Calibri"/>
                    <a:cs typeface="Calibri"/>
                    <a:sym typeface="Calibri"/>
                  </a:rPr>
                  <a:t>Sustainability of Marine </a:t>
                </a:r>
                <a:br>
                  <a:rPr lang="en-US" sz="1400" dirty="0">
                    <a:latin typeface="Calibri"/>
                    <a:ea typeface="Calibri"/>
                    <a:cs typeface="Calibri"/>
                    <a:sym typeface="Calibri"/>
                  </a:rPr>
                </a:br>
                <a:r>
                  <a:rPr lang="en-US" sz="1400" dirty="0">
                    <a:latin typeface="Calibri"/>
                    <a:ea typeface="Calibri"/>
                    <a:cs typeface="Calibri"/>
                    <a:sym typeface="Calibri"/>
                  </a:rPr>
                  <a:t>Ecosystems</a:t>
                </a:r>
              </a:p>
            </p:txBody>
          </p:sp>
          <p:pic>
            <p:nvPicPr>
              <p:cNvPr id="278" name="Shape 27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487015" y="4707481"/>
                <a:ext cx="1524000" cy="1571675"/>
              </a:xfrm>
              <a:prstGeom prst="rect">
                <a:avLst/>
              </a:prstGeom>
              <a:noFill/>
              <a:ln>
                <a:noFill/>
              </a:ln>
            </p:spPr>
          </p:pic>
        </p:grpSp>
        <p:grpSp>
          <p:nvGrpSpPr>
            <p:cNvPr id="3" name="Group 2"/>
            <p:cNvGrpSpPr/>
            <p:nvPr/>
          </p:nvGrpSpPr>
          <p:grpSpPr>
            <a:xfrm>
              <a:off x="879601" y="1562978"/>
              <a:ext cx="1944996" cy="2231391"/>
              <a:chOff x="879601" y="1562978"/>
              <a:chExt cx="1944996" cy="2231391"/>
            </a:xfrm>
          </p:grpSpPr>
          <p:sp>
            <p:nvSpPr>
              <p:cNvPr id="274" name="Shape 274"/>
              <p:cNvSpPr txBox="1"/>
              <p:nvPr/>
            </p:nvSpPr>
            <p:spPr>
              <a:xfrm>
                <a:off x="879601" y="3270495"/>
                <a:ext cx="1944996" cy="523874"/>
              </a:xfrm>
              <a:prstGeom prst="rect">
                <a:avLst/>
              </a:prstGeom>
              <a:noFill/>
              <a:ln>
                <a:noFill/>
              </a:ln>
            </p:spPr>
            <p:txBody>
              <a:bodyPr lIns="91425" tIns="45700" rIns="91425" bIns="45700" anchor="t" anchorCtr="0">
                <a:noAutofit/>
              </a:bodyPr>
              <a:lstStyle/>
              <a:p>
                <a:pPr algn="ctr">
                  <a:buSzPct val="25000"/>
                </a:pPr>
                <a:r>
                  <a:rPr lang="en-US" sz="1400" dirty="0">
                    <a:latin typeface="Calibri"/>
                    <a:ea typeface="Calibri"/>
                    <a:cs typeface="Calibri"/>
                    <a:sym typeface="Calibri"/>
                  </a:rPr>
                  <a:t>COASTS</a:t>
                </a:r>
              </a:p>
              <a:p>
                <a:pPr algn="ctr">
                  <a:buSzPct val="25000"/>
                </a:pPr>
                <a:r>
                  <a:rPr lang="en-US" sz="1400" dirty="0">
                    <a:latin typeface="Calibri"/>
                    <a:ea typeface="Calibri"/>
                    <a:cs typeface="Calibri"/>
                    <a:sym typeface="Calibri"/>
                  </a:rPr>
                  <a:t>Community Resilience</a:t>
                </a:r>
              </a:p>
            </p:txBody>
          </p:sp>
          <p:pic>
            <p:nvPicPr>
              <p:cNvPr id="279" name="Shape 27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035267" y="1562978"/>
                <a:ext cx="1617985" cy="1638842"/>
              </a:xfrm>
              <a:prstGeom prst="rect">
                <a:avLst/>
              </a:prstGeom>
              <a:noFill/>
              <a:ln>
                <a:noFill/>
              </a:ln>
            </p:spPr>
          </p:pic>
        </p:grpSp>
        <p:grpSp>
          <p:nvGrpSpPr>
            <p:cNvPr id="4" name="Group 3"/>
            <p:cNvGrpSpPr/>
            <p:nvPr/>
          </p:nvGrpSpPr>
          <p:grpSpPr>
            <a:xfrm>
              <a:off x="4716786" y="1542864"/>
              <a:ext cx="1625599" cy="2241074"/>
              <a:chOff x="4716786" y="1542864"/>
              <a:chExt cx="1625599" cy="2241074"/>
            </a:xfrm>
          </p:grpSpPr>
          <p:sp>
            <p:nvSpPr>
              <p:cNvPr id="275" name="Shape 275"/>
              <p:cNvSpPr txBox="1"/>
              <p:nvPr/>
            </p:nvSpPr>
            <p:spPr>
              <a:xfrm>
                <a:off x="4716786" y="3260064"/>
                <a:ext cx="1625599" cy="523874"/>
              </a:xfrm>
              <a:prstGeom prst="rect">
                <a:avLst/>
              </a:prstGeom>
              <a:noFill/>
              <a:ln>
                <a:noFill/>
              </a:ln>
            </p:spPr>
            <p:txBody>
              <a:bodyPr lIns="91425" tIns="45700" rIns="91425" bIns="45700" anchor="t" anchorCtr="0">
                <a:noAutofit/>
              </a:bodyPr>
              <a:lstStyle/>
              <a:p>
                <a:pPr algn="ctr">
                  <a:buSzPct val="25000"/>
                </a:pPr>
                <a:r>
                  <a:rPr lang="en-US" sz="1400" dirty="0">
                    <a:latin typeface="Calibri"/>
                    <a:ea typeface="Calibri"/>
                    <a:cs typeface="Calibri"/>
                    <a:sym typeface="Calibri"/>
                  </a:rPr>
                  <a:t>WATER</a:t>
                </a:r>
              </a:p>
              <a:p>
                <a:pPr algn="ctr">
                  <a:buSzPct val="25000"/>
                </a:pPr>
                <a:r>
                  <a:rPr lang="en-US" sz="1400" dirty="0">
                    <a:latin typeface="Calibri"/>
                    <a:ea typeface="Calibri"/>
                    <a:cs typeface="Calibri"/>
                    <a:sym typeface="Calibri"/>
                  </a:rPr>
                  <a:t>Drought and Flooding</a:t>
                </a:r>
              </a:p>
            </p:txBody>
          </p:sp>
          <p:pic>
            <p:nvPicPr>
              <p:cNvPr id="280" name="Shape 28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724400" y="1542864"/>
                <a:ext cx="1617985" cy="1646125"/>
              </a:xfrm>
              <a:prstGeom prst="rect">
                <a:avLst/>
              </a:prstGeom>
              <a:noFill/>
              <a:ln>
                <a:noFill/>
              </a:ln>
            </p:spPr>
          </p:pic>
        </p:grpSp>
        <p:grpSp>
          <p:nvGrpSpPr>
            <p:cNvPr id="5" name="Group 4"/>
            <p:cNvGrpSpPr/>
            <p:nvPr/>
          </p:nvGrpSpPr>
          <p:grpSpPr>
            <a:xfrm>
              <a:off x="2765536" y="1552212"/>
              <a:ext cx="1887538" cy="2261226"/>
              <a:chOff x="2765536" y="1552212"/>
              <a:chExt cx="1887538" cy="2261226"/>
            </a:xfrm>
          </p:grpSpPr>
          <p:sp>
            <p:nvSpPr>
              <p:cNvPr id="270" name="Shape 270"/>
              <p:cNvSpPr txBox="1"/>
              <p:nvPr/>
            </p:nvSpPr>
            <p:spPr>
              <a:xfrm>
                <a:off x="2765536" y="3289564"/>
                <a:ext cx="1887538" cy="523874"/>
              </a:xfrm>
              <a:prstGeom prst="rect">
                <a:avLst/>
              </a:prstGeom>
              <a:noFill/>
              <a:ln>
                <a:noFill/>
              </a:ln>
            </p:spPr>
            <p:txBody>
              <a:bodyPr lIns="91425" tIns="45700" rIns="91425" bIns="45700" anchor="t" anchorCtr="0">
                <a:noAutofit/>
              </a:bodyPr>
              <a:lstStyle/>
              <a:p>
                <a:pPr algn="ctr">
                  <a:buSzPct val="25000"/>
                </a:pPr>
                <a:r>
                  <a:rPr lang="en-US" sz="1400" dirty="0">
                    <a:latin typeface="Calibri"/>
                    <a:ea typeface="Calibri"/>
                    <a:cs typeface="Calibri"/>
                    <a:sym typeface="Calibri"/>
                  </a:rPr>
                  <a:t>CLIMATE</a:t>
                </a:r>
              </a:p>
              <a:p>
                <a:pPr algn="ctr">
                  <a:buSzPct val="25000"/>
                </a:pPr>
                <a:r>
                  <a:rPr lang="en-US" sz="1400" dirty="0">
                    <a:latin typeface="Calibri"/>
                    <a:ea typeface="Calibri"/>
                    <a:cs typeface="Calibri"/>
                    <a:sym typeface="Calibri"/>
                  </a:rPr>
                  <a:t>Extremes</a:t>
                </a:r>
              </a:p>
            </p:txBody>
          </p:sp>
          <p:pic>
            <p:nvPicPr>
              <p:cNvPr id="281" name="Shape 28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932064" y="1552212"/>
                <a:ext cx="1608797" cy="1636777"/>
              </a:xfrm>
              <a:prstGeom prst="rect">
                <a:avLst/>
              </a:prstGeom>
              <a:noFill/>
              <a:ln>
                <a:noFill/>
              </a:ln>
            </p:spPr>
          </p:pic>
        </p:grpSp>
      </p:grpSp>
      <p:sp>
        <p:nvSpPr>
          <p:cNvPr id="11" name="TextBox 10"/>
          <p:cNvSpPr txBox="1"/>
          <p:nvPr/>
        </p:nvSpPr>
        <p:spPr>
          <a:xfrm>
            <a:off x="62278" y="1973735"/>
            <a:ext cx="2245708" cy="646331"/>
          </a:xfrm>
          <a:prstGeom prst="rect">
            <a:avLst/>
          </a:prstGeom>
          <a:noFill/>
        </p:spPr>
        <p:txBody>
          <a:bodyPr wrap="square" rtlCol="0">
            <a:spAutoFit/>
          </a:bodyPr>
          <a:lstStyle/>
          <a:p>
            <a:r>
              <a:rPr lang="en-US" dirty="0"/>
              <a:t>NOAA’s Societal Challenge Areas</a:t>
            </a:r>
          </a:p>
        </p:txBody>
      </p:sp>
      <p:sp>
        <p:nvSpPr>
          <p:cNvPr id="12" name="TextBox 11"/>
          <p:cNvSpPr txBox="1"/>
          <p:nvPr/>
        </p:nvSpPr>
        <p:spPr>
          <a:xfrm>
            <a:off x="1733186" y="4338149"/>
            <a:ext cx="4324069" cy="369332"/>
          </a:xfrm>
          <a:prstGeom prst="rect">
            <a:avLst/>
          </a:prstGeom>
          <a:noFill/>
        </p:spPr>
        <p:txBody>
          <a:bodyPr wrap="none" rtlCol="0">
            <a:spAutoFit/>
          </a:bodyPr>
          <a:lstStyle/>
          <a:p>
            <a:r>
              <a:rPr lang="en-US" dirty="0"/>
              <a:t>Application of NOAA’s Information by Sector</a:t>
            </a:r>
          </a:p>
        </p:txBody>
      </p:sp>
      <p:pic>
        <p:nvPicPr>
          <p:cNvPr id="1026" name="Picture 2" descr="Brown and White Frozen Wire Connected to Brown Wooden Pos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48358" y="1562978"/>
            <a:ext cx="2198684" cy="1647836"/>
          </a:xfrm>
          <a:prstGeom prst="rect">
            <a:avLst/>
          </a:prstGeom>
          <a:noFill/>
          <a:extLst>
            <a:ext uri="{909E8E84-426E-40DD-AFC4-6F175D3DCCD1}">
              <a14:hiddenFill xmlns:a14="http://schemas.microsoft.com/office/drawing/2010/main">
                <a:solidFill>
                  <a:srgbClr val="FFFFFF"/>
                </a:solidFill>
              </a14:hiddenFill>
            </a:ext>
          </a:extLst>
        </p:spPr>
      </p:pic>
      <p:sp>
        <p:nvSpPr>
          <p:cNvPr id="34" name="Shape 275"/>
          <p:cNvSpPr txBox="1"/>
          <p:nvPr/>
        </p:nvSpPr>
        <p:spPr>
          <a:xfrm>
            <a:off x="8234900" y="3289564"/>
            <a:ext cx="1625599" cy="523874"/>
          </a:xfrm>
          <a:prstGeom prst="rect">
            <a:avLst/>
          </a:prstGeom>
          <a:noFill/>
          <a:ln>
            <a:noFill/>
          </a:ln>
        </p:spPr>
        <p:txBody>
          <a:bodyPr lIns="91425" tIns="45700" rIns="91425" bIns="45700" anchor="t" anchorCtr="0">
            <a:noAutofit/>
          </a:bodyPr>
          <a:lstStyle/>
          <a:p>
            <a:pPr algn="ctr">
              <a:buSzPct val="25000"/>
            </a:pPr>
            <a:r>
              <a:rPr lang="en-US" sz="1400" dirty="0" smtClean="0">
                <a:latin typeface="Calibri"/>
                <a:ea typeface="Calibri"/>
                <a:cs typeface="Calibri"/>
                <a:sym typeface="Calibri"/>
              </a:rPr>
              <a:t>S2S</a:t>
            </a:r>
            <a:endParaRPr lang="en-US" sz="1400" dirty="0">
              <a:latin typeface="Calibri"/>
              <a:ea typeface="Calibri"/>
              <a:cs typeface="Calibri"/>
              <a:sym typeface="Calibri"/>
            </a:endParaRPr>
          </a:p>
          <a:p>
            <a:pPr algn="ctr">
              <a:buSzPct val="25000"/>
            </a:pPr>
            <a:r>
              <a:rPr lang="en-US" sz="1400" dirty="0">
                <a:latin typeface="Calibri"/>
                <a:ea typeface="Calibri"/>
                <a:cs typeface="Calibri"/>
                <a:sym typeface="Calibri"/>
              </a:rPr>
              <a:t>Icing, wind, heat</a:t>
            </a:r>
          </a:p>
        </p:txBody>
      </p:sp>
    </p:spTree>
    <p:extLst>
      <p:ext uri="{BB962C8B-B14F-4D97-AF65-F5344CB8AC3E}">
        <p14:creationId xmlns:p14="http://schemas.microsoft.com/office/powerpoint/2010/main" val="3893070133"/>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454"/>
            <a:ext cx="12192000" cy="914400"/>
          </a:xfrm>
        </p:spPr>
        <p:txBody>
          <a:bodyPr>
            <a:normAutofit/>
          </a:bodyPr>
          <a:lstStyle/>
          <a:p>
            <a:pPr algn="ctr"/>
            <a:r>
              <a:rPr lang="en-US" dirty="0" smtClean="0">
                <a:solidFill>
                  <a:schemeClr val="bg1"/>
                </a:solidFill>
                <a:latin typeface="Arial" panose="020B0604020202020204" pitchFamily="34" charset="0"/>
                <a:cs typeface="Arial" panose="020B0604020202020204" pitchFamily="34" charset="0"/>
              </a:rPr>
              <a:t>R2S- Lingo on the role of services</a:t>
            </a:r>
            <a:endParaRPr lang="en-US" dirty="0">
              <a:solidFill>
                <a:schemeClr val="bg1"/>
              </a:solidFill>
              <a:latin typeface="Arial" panose="020B0604020202020204" pitchFamily="34" charset="0"/>
              <a:cs typeface="Arial" panose="020B0604020202020204" pitchFamily="34" charset="0"/>
            </a:endParaRPr>
          </a:p>
        </p:txBody>
      </p:sp>
      <p:sp>
        <p:nvSpPr>
          <p:cNvPr id="4" name="Rounded Rectangular Callout 3"/>
          <p:cNvSpPr/>
          <p:nvPr/>
        </p:nvSpPr>
        <p:spPr>
          <a:xfrm>
            <a:off x="5664200" y="1796288"/>
            <a:ext cx="3590274" cy="737108"/>
          </a:xfrm>
          <a:prstGeom prst="wedgeRound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25000"/>
                  </a:schemeClr>
                </a:solidFill>
              </a:rPr>
              <a:t>Information for decision-makers</a:t>
            </a:r>
          </a:p>
        </p:txBody>
      </p:sp>
      <p:sp>
        <p:nvSpPr>
          <p:cNvPr id="5" name="Rounded Rectangular Callout 4"/>
          <p:cNvSpPr/>
          <p:nvPr/>
        </p:nvSpPr>
        <p:spPr>
          <a:xfrm>
            <a:off x="1565910" y="2057400"/>
            <a:ext cx="3832860" cy="1842770"/>
          </a:xfrm>
          <a:prstGeom prst="wedgeRound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25000"/>
                  </a:schemeClr>
                </a:solidFill>
              </a:rPr>
              <a:t>User-driven, use-oriented, use-inspired, problem-focused</a:t>
            </a:r>
          </a:p>
        </p:txBody>
      </p:sp>
      <p:sp>
        <p:nvSpPr>
          <p:cNvPr id="6" name="Rounded Rectangular Callout 5"/>
          <p:cNvSpPr/>
          <p:nvPr/>
        </p:nvSpPr>
        <p:spPr>
          <a:xfrm>
            <a:off x="3020076" y="4139692"/>
            <a:ext cx="3590274" cy="737108"/>
          </a:xfrm>
          <a:prstGeom prst="wedgeRound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25000"/>
                  </a:schemeClr>
                </a:solidFill>
              </a:rPr>
              <a:t>Environmental Intelligence</a:t>
            </a:r>
          </a:p>
        </p:txBody>
      </p:sp>
      <p:sp>
        <p:nvSpPr>
          <p:cNvPr id="7" name="Rounded Rectangular Callout 6"/>
          <p:cNvSpPr/>
          <p:nvPr/>
        </p:nvSpPr>
        <p:spPr>
          <a:xfrm>
            <a:off x="2073926" y="5333492"/>
            <a:ext cx="3590274" cy="737108"/>
          </a:xfrm>
          <a:prstGeom prst="wedgeRound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25000"/>
                  </a:schemeClr>
                </a:solidFill>
              </a:rPr>
              <a:t>Actionable Science</a:t>
            </a:r>
          </a:p>
        </p:txBody>
      </p:sp>
      <p:sp>
        <p:nvSpPr>
          <p:cNvPr id="8" name="Rounded Rectangular Callout 7"/>
          <p:cNvSpPr/>
          <p:nvPr/>
        </p:nvSpPr>
        <p:spPr>
          <a:xfrm>
            <a:off x="6367145" y="4915662"/>
            <a:ext cx="3590274" cy="737108"/>
          </a:xfrm>
          <a:prstGeom prst="wedgeRound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25000"/>
                  </a:schemeClr>
                </a:solidFill>
              </a:rPr>
              <a:t>Co-production of knowledge</a:t>
            </a:r>
          </a:p>
        </p:txBody>
      </p:sp>
      <p:sp>
        <p:nvSpPr>
          <p:cNvPr id="9" name="Rounded Rectangular Callout 8"/>
          <p:cNvSpPr/>
          <p:nvPr/>
        </p:nvSpPr>
        <p:spPr>
          <a:xfrm>
            <a:off x="6563376" y="2805938"/>
            <a:ext cx="3590274" cy="1105662"/>
          </a:xfrm>
          <a:prstGeom prst="wedgeRound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25000"/>
                  </a:schemeClr>
                </a:solidFill>
              </a:rPr>
              <a:t>Partnerships, collaboration, can’t do it alone</a:t>
            </a:r>
          </a:p>
        </p:txBody>
      </p:sp>
      <p:sp>
        <p:nvSpPr>
          <p:cNvPr id="12" name="Rounded Rectangular Callout 11"/>
          <p:cNvSpPr/>
          <p:nvPr/>
        </p:nvSpPr>
        <p:spPr>
          <a:xfrm>
            <a:off x="5885445" y="5892292"/>
            <a:ext cx="2385430" cy="737108"/>
          </a:xfrm>
          <a:prstGeom prst="wedgeRound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25000"/>
                  </a:schemeClr>
                </a:solidFill>
              </a:rPr>
              <a:t>DSS</a:t>
            </a:r>
          </a:p>
        </p:txBody>
      </p:sp>
      <p:sp>
        <p:nvSpPr>
          <p:cNvPr id="10" name="Rounded Rectangular Callout 9"/>
          <p:cNvSpPr/>
          <p:nvPr/>
        </p:nvSpPr>
        <p:spPr>
          <a:xfrm>
            <a:off x="9684015" y="4045077"/>
            <a:ext cx="2385430" cy="737108"/>
          </a:xfrm>
          <a:prstGeom prst="wedgeRound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2">
                    <a:lumMod val="25000"/>
                  </a:schemeClr>
                </a:solidFill>
              </a:rPr>
              <a:t>THE USER</a:t>
            </a:r>
            <a:endParaRPr lang="en-US" sz="2400" dirty="0">
              <a:solidFill>
                <a:schemeClr val="tx2">
                  <a:lumMod val="25000"/>
                </a:schemeClr>
              </a:solidFill>
            </a:endParaRPr>
          </a:p>
        </p:txBody>
      </p:sp>
    </p:spTree>
    <p:extLst>
      <p:ext uri="{BB962C8B-B14F-4D97-AF65-F5344CB8AC3E}">
        <p14:creationId xmlns:p14="http://schemas.microsoft.com/office/powerpoint/2010/main" val="2901531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latin typeface="Arial" panose="020B0604020202020204" pitchFamily="34" charset="0"/>
                <a:cs typeface="Arial" panose="020B0604020202020204" pitchFamily="34" charset="0"/>
              </a:rPr>
              <a:t>Service Delivery Framework</a:t>
            </a:r>
            <a:endParaRPr lang="en-US"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8827770" y="1931670"/>
            <a:ext cx="2526030" cy="2585323"/>
          </a:xfrm>
          <a:prstGeom prst="rect">
            <a:avLst/>
          </a:prstGeom>
          <a:noFill/>
        </p:spPr>
        <p:txBody>
          <a:bodyPr wrap="square" rtlCol="0">
            <a:spAutoFit/>
          </a:bodyPr>
          <a:lstStyle/>
          <a:p>
            <a:r>
              <a:rPr lang="en-US" dirty="0" smtClean="0"/>
              <a:t>Assembled by a team across NOAA line offices, all services entities</a:t>
            </a:r>
          </a:p>
          <a:p>
            <a:endParaRPr lang="en-US" dirty="0"/>
          </a:p>
          <a:p>
            <a:r>
              <a:rPr lang="en-US" dirty="0" smtClean="0"/>
              <a:t>User-focused, interconnected model</a:t>
            </a:r>
          </a:p>
          <a:p>
            <a:endParaRPr lang="en-US" dirty="0"/>
          </a:p>
          <a:p>
            <a:r>
              <a:rPr lang="en-US" dirty="0" smtClean="0"/>
              <a:t>Two-way, ongoing communication</a:t>
            </a:r>
            <a:endParaRPr lang="en-US" dirty="0"/>
          </a:p>
        </p:txBody>
      </p:sp>
      <p:sp>
        <p:nvSpPr>
          <p:cNvPr id="6" name="TextBox 5"/>
          <p:cNvSpPr txBox="1"/>
          <p:nvPr/>
        </p:nvSpPr>
        <p:spPr>
          <a:xfrm>
            <a:off x="140234" y="1931670"/>
            <a:ext cx="3174466" cy="4093428"/>
          </a:xfrm>
          <a:prstGeom prst="rect">
            <a:avLst/>
          </a:prstGeom>
          <a:noFill/>
        </p:spPr>
        <p:txBody>
          <a:bodyPr wrap="square" rtlCol="0">
            <a:spAutoFit/>
          </a:bodyPr>
          <a:lstStyle/>
          <a:p>
            <a:r>
              <a:rPr lang="en-US" sz="2000" b="1" dirty="0" smtClean="0"/>
              <a:t>Vision</a:t>
            </a:r>
            <a:r>
              <a:rPr lang="en-US" sz="2000" dirty="0" smtClean="0"/>
              <a:t>: </a:t>
            </a:r>
            <a:r>
              <a:rPr lang="en-US" sz="2000" dirty="0"/>
              <a:t>U.S. residents understand and use the breadth of NOAA’s information for their </a:t>
            </a:r>
            <a:r>
              <a:rPr lang="en-US" sz="2000" dirty="0" smtClean="0"/>
              <a:t>decisions</a:t>
            </a:r>
          </a:p>
          <a:p>
            <a:endParaRPr lang="en-US" sz="2000" dirty="0"/>
          </a:p>
          <a:p>
            <a:r>
              <a:rPr lang="en-US" sz="2000" b="1" dirty="0" smtClean="0"/>
              <a:t>Mission</a:t>
            </a:r>
            <a:r>
              <a:rPr lang="en-US" sz="2000" dirty="0" smtClean="0"/>
              <a:t>: </a:t>
            </a:r>
            <a:r>
              <a:rPr lang="en-US" sz="2000" dirty="0"/>
              <a:t>NOAA will build a network of trusted agents who engage internally and with partners to inform NOAA’s  product and service development to be useful, usable, and used.</a:t>
            </a:r>
          </a:p>
        </p:txBody>
      </p:sp>
      <p:pic>
        <p:nvPicPr>
          <p:cNvPr id="7" name="Google Shape;93;p18"/>
          <p:cNvPicPr preferRelativeResize="0"/>
          <p:nvPr/>
        </p:nvPicPr>
        <p:blipFill>
          <a:blip r:embed="rId3">
            <a:alphaModFix/>
          </a:blip>
          <a:stretch>
            <a:fillRect/>
          </a:stretch>
        </p:blipFill>
        <p:spPr>
          <a:xfrm>
            <a:off x="3414909" y="1578279"/>
            <a:ext cx="5102790" cy="5160723"/>
          </a:xfrm>
          <a:prstGeom prst="rect">
            <a:avLst/>
          </a:prstGeom>
          <a:noFill/>
          <a:ln>
            <a:noFill/>
          </a:ln>
        </p:spPr>
      </p:pic>
    </p:spTree>
    <p:extLst>
      <p:ext uri="{BB962C8B-B14F-4D97-AF65-F5344CB8AC3E}">
        <p14:creationId xmlns:p14="http://schemas.microsoft.com/office/powerpoint/2010/main" val="3846323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6172200" y="1520190"/>
            <a:ext cx="4454444" cy="533781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4" name="Rounded Rectangle 3"/>
          <p:cNvSpPr/>
          <p:nvPr/>
        </p:nvSpPr>
        <p:spPr>
          <a:xfrm>
            <a:off x="514350" y="1487279"/>
            <a:ext cx="7568780" cy="5337810"/>
          </a:xfrm>
          <a:prstGeom prst="roundRect">
            <a:avLst>
              <a:gd name="adj" fmla="val 4874"/>
            </a:avLst>
          </a:prstGeom>
          <a:ln/>
        </p:spPr>
        <p:style>
          <a:lnRef idx="1">
            <a:schemeClr val="accent4"/>
          </a:lnRef>
          <a:fillRef idx="2">
            <a:schemeClr val="accent4"/>
          </a:fillRef>
          <a:effectRef idx="1">
            <a:schemeClr val="accent4"/>
          </a:effectRef>
          <a:fontRef idx="minor">
            <a:schemeClr val="dk1"/>
          </a:fontRef>
        </p:style>
        <p:txBody>
          <a:bodyPr anchor="b"/>
          <a:lstStyle/>
          <a:p>
            <a:pPr>
              <a:defRPr/>
            </a:pPr>
            <a:endParaRPr lang="en-US" b="1" i="1" dirty="0">
              <a:solidFill>
                <a:schemeClr val="accent4">
                  <a:lumMod val="50000"/>
                </a:schemeClr>
              </a:solidFill>
            </a:endParaRPr>
          </a:p>
        </p:txBody>
      </p:sp>
      <p:sp>
        <p:nvSpPr>
          <p:cNvPr id="5" name="Rounded Rectangle 4"/>
          <p:cNvSpPr/>
          <p:nvPr/>
        </p:nvSpPr>
        <p:spPr>
          <a:xfrm>
            <a:off x="736381" y="3223260"/>
            <a:ext cx="7046795" cy="3558540"/>
          </a:xfrm>
          <a:prstGeom prst="roundRect">
            <a:avLst>
              <a:gd name="adj" fmla="val 9810"/>
            </a:avLst>
          </a:prstGeom>
          <a:ln/>
        </p:spPr>
        <p:style>
          <a:lnRef idx="1">
            <a:schemeClr val="accent6"/>
          </a:lnRef>
          <a:fillRef idx="2">
            <a:schemeClr val="accent6"/>
          </a:fillRef>
          <a:effectRef idx="1">
            <a:schemeClr val="accent6"/>
          </a:effectRef>
          <a:fontRef idx="minor">
            <a:schemeClr val="dk1"/>
          </a:fontRef>
        </p:style>
        <p:txBody>
          <a:bodyPr numCol="2"/>
          <a:lstStyle/>
          <a:p>
            <a:pPr>
              <a:defRPr/>
            </a:pPr>
            <a:endParaRPr lang="en-US" sz="1600" b="1" dirty="0">
              <a:solidFill>
                <a:schemeClr val="accent6">
                  <a:lumMod val="75000"/>
                </a:schemeClr>
              </a:solidFill>
            </a:endParaRPr>
          </a:p>
        </p:txBody>
      </p:sp>
      <p:grpSp>
        <p:nvGrpSpPr>
          <p:cNvPr id="2" name="Group 49"/>
          <p:cNvGrpSpPr>
            <a:grpSpLocks/>
          </p:cNvGrpSpPr>
          <p:nvPr/>
        </p:nvGrpSpPr>
        <p:grpSpPr bwMode="auto">
          <a:xfrm>
            <a:off x="866546" y="5129017"/>
            <a:ext cx="6542289" cy="1637817"/>
            <a:chOff x="228053" y="610330"/>
            <a:chExt cx="4017424" cy="1824062"/>
          </a:xfrm>
        </p:grpSpPr>
        <p:sp>
          <p:nvSpPr>
            <p:cNvPr id="6" name="Rounded Rectangle 5"/>
            <p:cNvSpPr/>
            <p:nvPr/>
          </p:nvSpPr>
          <p:spPr>
            <a:xfrm>
              <a:off x="236560" y="622994"/>
              <a:ext cx="4008917" cy="1752954"/>
            </a:xfrm>
            <a:prstGeom prst="roundRect">
              <a:avLst>
                <a:gd name="adj" fmla="val 21282"/>
              </a:avLst>
            </a:prstGeom>
            <a:ln/>
          </p:spPr>
          <p:style>
            <a:lnRef idx="1">
              <a:schemeClr val="accent1"/>
            </a:lnRef>
            <a:fillRef idx="2">
              <a:schemeClr val="accent1"/>
            </a:fillRef>
            <a:effectRef idx="1">
              <a:schemeClr val="accent1"/>
            </a:effectRef>
            <a:fontRef idx="minor">
              <a:schemeClr val="dk1"/>
            </a:fontRef>
          </p:style>
          <p:txBody>
            <a:bodyPr numCol="2" anchor="b"/>
            <a:lstStyle/>
            <a:p>
              <a:pPr>
                <a:defRPr/>
              </a:pPr>
              <a:endParaRPr lang="en-US" sz="1200" b="1" dirty="0">
                <a:solidFill>
                  <a:schemeClr val="tx2">
                    <a:lumMod val="60000"/>
                    <a:lumOff val="40000"/>
                  </a:schemeClr>
                </a:solidFill>
              </a:endParaRPr>
            </a:p>
          </p:txBody>
        </p:sp>
        <p:grpSp>
          <p:nvGrpSpPr>
            <p:cNvPr id="3" name="Group 48"/>
            <p:cNvGrpSpPr>
              <a:grpSpLocks/>
            </p:cNvGrpSpPr>
            <p:nvPr/>
          </p:nvGrpSpPr>
          <p:grpSpPr bwMode="auto">
            <a:xfrm>
              <a:off x="228053" y="610330"/>
              <a:ext cx="3918766" cy="1824062"/>
              <a:chOff x="228053" y="610330"/>
              <a:chExt cx="3918766" cy="1824062"/>
            </a:xfrm>
          </p:grpSpPr>
          <p:sp>
            <p:nvSpPr>
              <p:cNvPr id="44" name="Rectangle 43"/>
              <p:cNvSpPr/>
              <p:nvPr/>
            </p:nvSpPr>
            <p:spPr>
              <a:xfrm>
                <a:off x="228053" y="610330"/>
                <a:ext cx="3918766" cy="369963"/>
              </a:xfrm>
              <a:prstGeom prst="rect">
                <a:avLst/>
              </a:prstGeom>
            </p:spPr>
            <p:txBody>
              <a:bodyPr>
                <a:spAutoFit/>
              </a:bodyPr>
              <a:lstStyle/>
              <a:p>
                <a:pPr algn="ctr">
                  <a:defRPr/>
                </a:pPr>
                <a:r>
                  <a:rPr lang="en-US" b="1" dirty="0">
                    <a:solidFill>
                      <a:schemeClr val="tx2">
                        <a:lumMod val="50000"/>
                      </a:schemeClr>
                    </a:solidFill>
                  </a:rPr>
                  <a:t>National and Regional Science</a:t>
                </a:r>
              </a:p>
            </p:txBody>
          </p:sp>
          <p:sp>
            <p:nvSpPr>
              <p:cNvPr id="46" name="Rectangle 45"/>
              <p:cNvSpPr/>
              <p:nvPr/>
            </p:nvSpPr>
            <p:spPr>
              <a:xfrm>
                <a:off x="1764242" y="1274306"/>
                <a:ext cx="2180308" cy="1131159"/>
              </a:xfrm>
              <a:prstGeom prst="rect">
                <a:avLst/>
              </a:prstGeom>
            </p:spPr>
            <p:txBody>
              <a:bodyPr>
                <a:spAutoFit/>
              </a:bodyPr>
              <a:lstStyle/>
              <a:p>
                <a:pPr>
                  <a:buFont typeface="Arial" pitchFamily="34" charset="0"/>
                  <a:buChar char="•"/>
                  <a:defRPr/>
                </a:pPr>
                <a:r>
                  <a:rPr lang="en-US" sz="1200" b="1" dirty="0">
                    <a:solidFill>
                      <a:schemeClr val="accent1"/>
                    </a:solidFill>
                  </a:rPr>
                  <a:t>Other </a:t>
                </a:r>
                <a:r>
                  <a:rPr lang="en-US" sz="1200" b="1" dirty="0" smtClean="0">
                    <a:solidFill>
                      <a:schemeClr val="accent1"/>
                    </a:solidFill>
                  </a:rPr>
                  <a:t>science/research agencies </a:t>
                </a:r>
                <a:r>
                  <a:rPr lang="en-US" sz="1200" dirty="0">
                    <a:solidFill>
                      <a:schemeClr val="accent1"/>
                    </a:solidFill>
                  </a:rPr>
                  <a:t>(e.g., National Aeronautics and Space Administration, Dept. of Interior, Dept. of Agriculture, National Science Foundation &amp; other USGCRP agencies)</a:t>
                </a:r>
              </a:p>
              <a:p>
                <a:pPr>
                  <a:buFont typeface="Arial" pitchFamily="34" charset="0"/>
                  <a:buChar char="•"/>
                  <a:defRPr/>
                </a:pPr>
                <a:r>
                  <a:rPr lang="en-US" sz="1200" b="1" dirty="0">
                    <a:solidFill>
                      <a:schemeClr val="accent1"/>
                    </a:solidFill>
                  </a:rPr>
                  <a:t>Etc…</a:t>
                </a:r>
              </a:p>
            </p:txBody>
          </p:sp>
          <p:sp>
            <p:nvSpPr>
              <p:cNvPr id="48" name="Rectangle 47"/>
              <p:cNvSpPr/>
              <p:nvPr/>
            </p:nvSpPr>
            <p:spPr>
              <a:xfrm>
                <a:off x="372900" y="891902"/>
                <a:ext cx="1934341" cy="1542490"/>
              </a:xfrm>
              <a:prstGeom prst="rect">
                <a:avLst/>
              </a:prstGeom>
            </p:spPr>
            <p:txBody>
              <a:bodyPr>
                <a:spAutoFit/>
              </a:bodyPr>
              <a:lstStyle/>
              <a:p>
                <a:pPr>
                  <a:buFont typeface="Arial" pitchFamily="34" charset="0"/>
                  <a:buChar char="•"/>
                  <a:defRPr/>
                </a:pPr>
                <a:r>
                  <a:rPr lang="en-US" sz="1200" b="1" dirty="0">
                    <a:solidFill>
                      <a:schemeClr val="tx2">
                        <a:lumMod val="75000"/>
                      </a:schemeClr>
                    </a:solidFill>
                  </a:rPr>
                  <a:t>Regional Integrated Science &amp; </a:t>
                </a:r>
                <a:r>
                  <a:rPr lang="en-US" sz="1200" b="1" dirty="0" smtClean="0">
                    <a:solidFill>
                      <a:schemeClr val="tx2">
                        <a:lumMod val="75000"/>
                      </a:schemeClr>
                    </a:solidFill>
                  </a:rPr>
                  <a:t>Assessments</a:t>
                </a:r>
                <a:endParaRPr lang="en-US" sz="1200" b="1" dirty="0">
                  <a:solidFill>
                    <a:schemeClr val="tx2">
                      <a:lumMod val="75000"/>
                    </a:schemeClr>
                  </a:solidFill>
                </a:endParaRPr>
              </a:p>
              <a:p>
                <a:pPr>
                  <a:buFont typeface="Arial" pitchFamily="34" charset="0"/>
                  <a:buChar char="•"/>
                  <a:defRPr/>
                </a:pPr>
                <a:r>
                  <a:rPr lang="en-US" sz="1200" b="1" dirty="0">
                    <a:solidFill>
                      <a:schemeClr val="tx2">
                        <a:lumMod val="75000"/>
                      </a:schemeClr>
                    </a:solidFill>
                  </a:rPr>
                  <a:t>NOAA Labs (OAR &amp; NMFS)</a:t>
                </a:r>
              </a:p>
              <a:p>
                <a:pPr>
                  <a:buFont typeface="Arial" pitchFamily="34" charset="0"/>
                  <a:buChar char="•"/>
                  <a:defRPr/>
                </a:pPr>
                <a:r>
                  <a:rPr lang="en-US" sz="1200" b="1" dirty="0">
                    <a:solidFill>
                      <a:schemeClr val="tx2">
                        <a:lumMod val="75000"/>
                      </a:schemeClr>
                    </a:solidFill>
                  </a:rPr>
                  <a:t>Sea Grant              </a:t>
                </a:r>
              </a:p>
              <a:p>
                <a:pPr>
                  <a:buFont typeface="Arial" pitchFamily="34" charset="0"/>
                  <a:buChar char="•"/>
                  <a:defRPr/>
                </a:pPr>
                <a:r>
                  <a:rPr lang="en-US" sz="1200" b="1" dirty="0">
                    <a:solidFill>
                      <a:schemeClr val="tx2">
                        <a:lumMod val="75000"/>
                      </a:schemeClr>
                    </a:solidFill>
                  </a:rPr>
                  <a:t>Cooperative Institutes</a:t>
                </a:r>
              </a:p>
              <a:p>
                <a:pPr>
                  <a:buFont typeface="Arial" pitchFamily="34" charset="0"/>
                  <a:buChar char="•"/>
                  <a:defRPr/>
                </a:pPr>
                <a:r>
                  <a:rPr lang="en-US" sz="1200" b="1" dirty="0">
                    <a:solidFill>
                      <a:schemeClr val="tx2">
                        <a:lumMod val="75000"/>
                      </a:schemeClr>
                    </a:solidFill>
                  </a:rPr>
                  <a:t>Applied Research Centers</a:t>
                </a:r>
              </a:p>
              <a:p>
                <a:pPr>
                  <a:buFont typeface="Arial" pitchFamily="34" charset="0"/>
                  <a:buChar char="•"/>
                  <a:defRPr/>
                </a:pPr>
                <a:r>
                  <a:rPr lang="en-US" sz="1200" b="1" dirty="0">
                    <a:solidFill>
                      <a:schemeClr val="tx2">
                        <a:lumMod val="75000"/>
                      </a:schemeClr>
                    </a:solidFill>
                  </a:rPr>
                  <a:t>Data Centers</a:t>
                </a:r>
              </a:p>
              <a:p>
                <a:pPr>
                  <a:buFont typeface="Arial" pitchFamily="34" charset="0"/>
                  <a:buChar char="•"/>
                  <a:defRPr/>
                </a:pPr>
                <a:r>
                  <a:rPr lang="en-US" sz="1200" b="1" dirty="0">
                    <a:solidFill>
                      <a:schemeClr val="tx2">
                        <a:lumMod val="75000"/>
                      </a:schemeClr>
                    </a:solidFill>
                  </a:rPr>
                  <a:t>Climate Prediction Center</a:t>
                </a:r>
              </a:p>
            </p:txBody>
          </p:sp>
        </p:grpSp>
      </p:grpSp>
      <p:sp>
        <p:nvSpPr>
          <p:cNvPr id="43" name="Rectangle 42"/>
          <p:cNvSpPr/>
          <p:nvPr/>
        </p:nvSpPr>
        <p:spPr>
          <a:xfrm>
            <a:off x="1381067" y="3171981"/>
            <a:ext cx="5867400" cy="368300"/>
          </a:xfrm>
          <a:prstGeom prst="rect">
            <a:avLst/>
          </a:prstGeom>
        </p:spPr>
        <p:txBody>
          <a:bodyPr>
            <a:spAutoFit/>
          </a:bodyPr>
          <a:lstStyle/>
          <a:p>
            <a:pPr algn="ctr">
              <a:defRPr/>
            </a:pPr>
            <a:r>
              <a:rPr lang="en-US" b="1" dirty="0">
                <a:solidFill>
                  <a:schemeClr val="accent6">
                    <a:lumMod val="50000"/>
                  </a:schemeClr>
                </a:solidFill>
              </a:rPr>
              <a:t>Regional Services Partnerships</a:t>
            </a:r>
            <a:endParaRPr lang="en-US" dirty="0">
              <a:solidFill>
                <a:schemeClr val="accent6">
                  <a:lumMod val="50000"/>
                </a:schemeClr>
              </a:solidFill>
            </a:endParaRPr>
          </a:p>
        </p:txBody>
      </p:sp>
      <p:grpSp>
        <p:nvGrpSpPr>
          <p:cNvPr id="7" name="Group 54"/>
          <p:cNvGrpSpPr>
            <a:grpSpLocks/>
          </p:cNvGrpSpPr>
          <p:nvPr/>
        </p:nvGrpSpPr>
        <p:grpSpPr bwMode="auto">
          <a:xfrm>
            <a:off x="575444" y="1462657"/>
            <a:ext cx="7637221" cy="1732726"/>
            <a:chOff x="-81150" y="5027963"/>
            <a:chExt cx="4953000" cy="1733416"/>
          </a:xfrm>
        </p:grpSpPr>
        <p:sp>
          <p:nvSpPr>
            <p:cNvPr id="52" name="Rectangle 51"/>
            <p:cNvSpPr/>
            <p:nvPr/>
          </p:nvSpPr>
          <p:spPr>
            <a:xfrm>
              <a:off x="351285" y="5428988"/>
              <a:ext cx="3276691" cy="1200807"/>
            </a:xfrm>
            <a:prstGeom prst="rect">
              <a:avLst/>
            </a:prstGeom>
          </p:spPr>
          <p:txBody>
            <a:bodyPr>
              <a:spAutoFit/>
            </a:bodyPr>
            <a:lstStyle/>
            <a:p>
              <a:pPr>
                <a:buFont typeface="Arial" pitchFamily="34" charset="0"/>
                <a:buChar char="•"/>
                <a:defRPr/>
              </a:pPr>
              <a:r>
                <a:rPr lang="en-US" sz="1200" b="1" dirty="0">
                  <a:solidFill>
                    <a:schemeClr val="accent4">
                      <a:lumMod val="50000"/>
                    </a:schemeClr>
                  </a:solidFill>
                </a:rPr>
                <a:t>Weather Forecast Offices</a:t>
              </a:r>
            </a:p>
            <a:p>
              <a:pPr>
                <a:buFont typeface="Arial" pitchFamily="34" charset="0"/>
                <a:buChar char="•"/>
                <a:defRPr/>
              </a:pPr>
              <a:r>
                <a:rPr lang="en-US" sz="1200" b="1" dirty="0">
                  <a:solidFill>
                    <a:schemeClr val="accent4">
                      <a:lumMod val="50000"/>
                    </a:schemeClr>
                  </a:solidFill>
                </a:rPr>
                <a:t>Sea Grant Education &amp; Extension</a:t>
              </a:r>
            </a:p>
            <a:p>
              <a:pPr>
                <a:buFont typeface="Arial" pitchFamily="34" charset="0"/>
                <a:buChar char="•"/>
                <a:defRPr/>
              </a:pPr>
              <a:r>
                <a:rPr lang="en-US" sz="1200" b="1" dirty="0">
                  <a:solidFill>
                    <a:schemeClr val="accent4">
                      <a:lumMod val="50000"/>
                    </a:schemeClr>
                  </a:solidFill>
                </a:rPr>
                <a:t>Marine Sanctuaries, Monuments </a:t>
              </a:r>
            </a:p>
            <a:p>
              <a:pPr>
                <a:defRPr/>
              </a:pPr>
              <a:r>
                <a:rPr lang="en-US" sz="1200" b="1" dirty="0">
                  <a:solidFill>
                    <a:schemeClr val="accent4">
                      <a:lumMod val="50000"/>
                    </a:schemeClr>
                  </a:solidFill>
                </a:rPr>
                <a:t>  &amp; Estuarine Reserves</a:t>
              </a:r>
            </a:p>
            <a:p>
              <a:pPr>
                <a:buFont typeface="Arial" pitchFamily="34" charset="0"/>
                <a:buChar char="•"/>
                <a:defRPr/>
              </a:pPr>
              <a:r>
                <a:rPr lang="en-US" sz="1200" b="1" dirty="0">
                  <a:solidFill>
                    <a:schemeClr val="accent4">
                      <a:lumMod val="50000"/>
                    </a:schemeClr>
                  </a:solidFill>
                </a:rPr>
                <a:t>River Forecast Centers</a:t>
              </a:r>
            </a:p>
            <a:p>
              <a:pPr>
                <a:buFont typeface="Arial" pitchFamily="34" charset="0"/>
                <a:buChar char="•"/>
                <a:defRPr/>
              </a:pPr>
              <a:r>
                <a:rPr lang="en-US" sz="1200" b="1" dirty="0">
                  <a:solidFill>
                    <a:schemeClr val="accent4">
                      <a:lumMod val="50000"/>
                    </a:schemeClr>
                  </a:solidFill>
                </a:rPr>
                <a:t>Data Centers</a:t>
              </a:r>
            </a:p>
          </p:txBody>
        </p:sp>
        <p:sp>
          <p:nvSpPr>
            <p:cNvPr id="53" name="Rectangle 52"/>
            <p:cNvSpPr/>
            <p:nvPr/>
          </p:nvSpPr>
          <p:spPr>
            <a:xfrm>
              <a:off x="2018341" y="5375833"/>
              <a:ext cx="2790289" cy="1385546"/>
            </a:xfrm>
            <a:prstGeom prst="rect">
              <a:avLst/>
            </a:prstGeom>
          </p:spPr>
          <p:txBody>
            <a:bodyPr>
              <a:spAutoFit/>
            </a:bodyPr>
            <a:lstStyle/>
            <a:p>
              <a:pPr marL="58738" indent="-58738">
                <a:buFont typeface="Arial" pitchFamily="34" charset="0"/>
                <a:buChar char="•"/>
                <a:defRPr/>
              </a:pPr>
              <a:r>
                <a:rPr lang="en-US" sz="1200" b="1" dirty="0" smtClean="0">
                  <a:solidFill>
                    <a:schemeClr val="accent2"/>
                  </a:solidFill>
                </a:rPr>
                <a:t>Relevant state-level presence from other </a:t>
              </a:r>
              <a:r>
                <a:rPr lang="en-US" sz="1200" b="1" dirty="0">
                  <a:solidFill>
                    <a:schemeClr val="accent2"/>
                  </a:solidFill>
                </a:rPr>
                <a:t>agencies </a:t>
              </a:r>
              <a:r>
                <a:rPr lang="en-US" sz="1200" dirty="0">
                  <a:solidFill>
                    <a:schemeClr val="accent2"/>
                  </a:solidFill>
                </a:rPr>
                <a:t>(e.g., National Science Foundation, Dept. of Education, Health &amp; Human Services, Dept. of Energy, Dept of Interior, Dept of Agriculture)</a:t>
              </a:r>
            </a:p>
            <a:p>
              <a:pPr marL="58738" indent="-58738">
                <a:buFont typeface="Arial" pitchFamily="34" charset="0"/>
                <a:buChar char="•"/>
                <a:defRPr/>
              </a:pPr>
              <a:r>
                <a:rPr lang="en-US" sz="1200" dirty="0">
                  <a:solidFill>
                    <a:schemeClr val="accent2"/>
                  </a:solidFill>
                </a:rPr>
                <a:t>Dept. of Agriculture Extension</a:t>
              </a:r>
            </a:p>
            <a:p>
              <a:pPr>
                <a:buFont typeface="Arial" pitchFamily="34" charset="0"/>
                <a:buChar char="•"/>
                <a:defRPr/>
              </a:pPr>
              <a:r>
                <a:rPr lang="en-US" sz="1200" dirty="0">
                  <a:solidFill>
                    <a:schemeClr val="accent2"/>
                  </a:solidFill>
                </a:rPr>
                <a:t>State Climatologists</a:t>
              </a:r>
            </a:p>
            <a:p>
              <a:pPr>
                <a:buFont typeface="Arial" pitchFamily="34" charset="0"/>
                <a:buChar char="•"/>
                <a:defRPr/>
              </a:pPr>
              <a:r>
                <a:rPr lang="en-US" sz="1200" dirty="0">
                  <a:solidFill>
                    <a:schemeClr val="accent2"/>
                  </a:solidFill>
                </a:rPr>
                <a:t>Federal Protect Area Programs</a:t>
              </a:r>
            </a:p>
            <a:p>
              <a:pPr>
                <a:buFont typeface="Arial" pitchFamily="34" charset="0"/>
                <a:buChar char="•"/>
                <a:defRPr/>
              </a:pPr>
              <a:r>
                <a:rPr lang="en-US" sz="1200" dirty="0">
                  <a:solidFill>
                    <a:schemeClr val="accent2"/>
                  </a:solidFill>
                </a:rPr>
                <a:t>USGCRP Climate Literacy </a:t>
              </a:r>
              <a:r>
                <a:rPr lang="en-US" sz="1200" dirty="0" smtClean="0">
                  <a:solidFill>
                    <a:schemeClr val="accent2"/>
                  </a:solidFill>
                </a:rPr>
                <a:t>Partners, etc.</a:t>
              </a:r>
              <a:endParaRPr lang="en-US" sz="1200" dirty="0">
                <a:solidFill>
                  <a:schemeClr val="accent2"/>
                </a:solidFill>
              </a:endParaRPr>
            </a:p>
          </p:txBody>
        </p:sp>
        <p:sp>
          <p:nvSpPr>
            <p:cNvPr id="54" name="Rectangle 53"/>
            <p:cNvSpPr/>
            <p:nvPr/>
          </p:nvSpPr>
          <p:spPr>
            <a:xfrm>
              <a:off x="-81150" y="5027963"/>
              <a:ext cx="4953000" cy="370034"/>
            </a:xfrm>
            <a:prstGeom prst="rect">
              <a:avLst/>
            </a:prstGeom>
          </p:spPr>
          <p:txBody>
            <a:bodyPr>
              <a:spAutoFit/>
            </a:bodyPr>
            <a:lstStyle/>
            <a:p>
              <a:pPr algn="ctr">
                <a:defRPr/>
              </a:pPr>
              <a:r>
                <a:rPr lang="en-US" b="1" dirty="0">
                  <a:solidFill>
                    <a:schemeClr val="accent2">
                      <a:lumMod val="50000"/>
                    </a:schemeClr>
                  </a:solidFill>
                </a:rPr>
                <a:t>State and Local Engagement, Education &amp; Service Delivery</a:t>
              </a:r>
            </a:p>
          </p:txBody>
        </p:sp>
      </p:grpSp>
      <p:sp>
        <p:nvSpPr>
          <p:cNvPr id="12" name="Title 1"/>
          <p:cNvSpPr txBox="1">
            <a:spLocks/>
          </p:cNvSpPr>
          <p:nvPr/>
        </p:nvSpPr>
        <p:spPr>
          <a:xfrm>
            <a:off x="0" y="411162"/>
            <a:ext cx="12192000" cy="715963"/>
          </a:xfrm>
          <a:prstGeom prst="rect">
            <a:avLst/>
          </a:prstGeom>
        </p:spPr>
        <p:txBody>
          <a:bodyPr/>
          <a:lstStyle/>
          <a:p>
            <a:pPr algn="ctr">
              <a:defRPr/>
            </a:pPr>
            <a:r>
              <a:rPr lang="en-US" sz="3200" i="1" dirty="0">
                <a:solidFill>
                  <a:schemeClr val="bg1"/>
                </a:solidFill>
                <a:latin typeface="Arial" panose="020B0604020202020204" pitchFamily="34" charset="0"/>
                <a:cs typeface="Arial" panose="020B0604020202020204" pitchFamily="34" charset="0"/>
              </a:rPr>
              <a:t>Connecting Science, Services and People: </a:t>
            </a:r>
          </a:p>
          <a:p>
            <a:pPr algn="ctr">
              <a:defRPr/>
            </a:pPr>
            <a:r>
              <a:rPr lang="en-US" sz="3200" dirty="0">
                <a:solidFill>
                  <a:schemeClr val="bg1"/>
                </a:solidFill>
                <a:latin typeface="Arial" panose="020B0604020202020204" pitchFamily="34" charset="0"/>
                <a:cs typeface="Arial" panose="020B0604020202020204" pitchFamily="34" charset="0"/>
              </a:rPr>
              <a:t>NOAA’s Services </a:t>
            </a:r>
            <a:r>
              <a:rPr lang="en-US" sz="3200" dirty="0" smtClean="0">
                <a:solidFill>
                  <a:schemeClr val="bg1"/>
                </a:solidFill>
                <a:latin typeface="Arial" panose="020B0604020202020204" pitchFamily="34" charset="0"/>
                <a:cs typeface="Arial" panose="020B0604020202020204" pitchFamily="34" charset="0"/>
              </a:rPr>
              <a:t>Enterprise</a:t>
            </a:r>
            <a:endParaRPr lang="en-US" sz="3200" dirty="0">
              <a:solidFill>
                <a:schemeClr val="bg1"/>
              </a:solidFill>
              <a:latin typeface="Arial" panose="020B0604020202020204" pitchFamily="34" charset="0"/>
              <a:cs typeface="Arial" panose="020B0604020202020204" pitchFamily="34" charset="0"/>
            </a:endParaRPr>
          </a:p>
        </p:txBody>
      </p:sp>
      <p:grpSp>
        <p:nvGrpSpPr>
          <p:cNvPr id="8" name="Group 59"/>
          <p:cNvGrpSpPr>
            <a:grpSpLocks/>
          </p:cNvGrpSpPr>
          <p:nvPr/>
        </p:nvGrpSpPr>
        <p:grpSpPr bwMode="auto">
          <a:xfrm>
            <a:off x="1112940" y="3642626"/>
            <a:ext cx="5631419" cy="1384996"/>
            <a:chOff x="936085" y="3377334"/>
            <a:chExt cx="3881814" cy="1541485"/>
          </a:xfrm>
        </p:grpSpPr>
        <p:sp>
          <p:nvSpPr>
            <p:cNvPr id="58" name="Rectangle 57"/>
            <p:cNvSpPr/>
            <p:nvPr/>
          </p:nvSpPr>
          <p:spPr>
            <a:xfrm>
              <a:off x="936085" y="3377334"/>
              <a:ext cx="3300768" cy="1541485"/>
            </a:xfrm>
            <a:prstGeom prst="rect">
              <a:avLst/>
            </a:prstGeom>
          </p:spPr>
          <p:txBody>
            <a:bodyPr>
              <a:spAutoFit/>
            </a:bodyPr>
            <a:lstStyle/>
            <a:p>
              <a:pPr>
                <a:buFont typeface="Arial" pitchFamily="34" charset="0"/>
                <a:buChar char="•"/>
                <a:defRPr/>
              </a:pPr>
              <a:r>
                <a:rPr lang="en-US" sz="1200" b="1" i="1" dirty="0">
                  <a:solidFill>
                    <a:schemeClr val="accent6">
                      <a:lumMod val="50000"/>
                    </a:schemeClr>
                  </a:solidFill>
                </a:rPr>
                <a:t>NOAA Regional O</a:t>
              </a:r>
              <a:r>
                <a:rPr lang="en-US" sz="1200" b="1" i="1" dirty="0" smtClean="0">
                  <a:solidFill>
                    <a:schemeClr val="accent6">
                      <a:lumMod val="50000"/>
                    </a:schemeClr>
                  </a:solidFill>
                </a:rPr>
                <a:t>ffices and </a:t>
              </a:r>
              <a:r>
                <a:rPr lang="en-US" sz="1200" b="1" i="1" dirty="0">
                  <a:solidFill>
                    <a:schemeClr val="accent6">
                      <a:lumMod val="50000"/>
                    </a:schemeClr>
                  </a:solidFill>
                </a:rPr>
                <a:t>Programs </a:t>
              </a:r>
              <a:endParaRPr lang="en-US" sz="1200" i="1" dirty="0">
                <a:solidFill>
                  <a:schemeClr val="accent6">
                    <a:lumMod val="50000"/>
                  </a:schemeClr>
                </a:solidFill>
              </a:endParaRPr>
            </a:p>
            <a:p>
              <a:pPr marL="58738">
                <a:buFont typeface="Arial" pitchFamily="34" charset="0"/>
                <a:buChar char="•"/>
                <a:defRPr/>
              </a:pPr>
              <a:r>
                <a:rPr lang="en-US" sz="1200" b="1" dirty="0">
                  <a:solidFill>
                    <a:schemeClr val="accent6">
                      <a:lumMod val="50000"/>
                    </a:schemeClr>
                  </a:solidFill>
                </a:rPr>
                <a:t>Regional offices (NWS and NMFS)</a:t>
              </a:r>
            </a:p>
            <a:p>
              <a:pPr marL="58738">
                <a:buFont typeface="Arial" pitchFamily="34" charset="0"/>
                <a:buChar char="•"/>
                <a:defRPr/>
              </a:pPr>
              <a:r>
                <a:rPr lang="en-US" sz="1200" b="1" dirty="0">
                  <a:solidFill>
                    <a:schemeClr val="accent6">
                      <a:lumMod val="50000"/>
                    </a:schemeClr>
                  </a:solidFill>
                </a:rPr>
                <a:t>Regional Climate Services (NCEI)</a:t>
              </a:r>
            </a:p>
            <a:p>
              <a:pPr marL="58738">
                <a:buFont typeface="Arial" pitchFamily="34" charset="0"/>
                <a:buChar char="•"/>
                <a:defRPr/>
              </a:pPr>
              <a:r>
                <a:rPr lang="en-US" sz="1200" b="1" dirty="0">
                  <a:solidFill>
                    <a:schemeClr val="accent6">
                      <a:lumMod val="50000"/>
                    </a:schemeClr>
                  </a:solidFill>
                </a:rPr>
                <a:t>NOS/OCM regional offices</a:t>
              </a:r>
            </a:p>
            <a:p>
              <a:pPr marL="58738">
                <a:buFont typeface="Arial" pitchFamily="34" charset="0"/>
                <a:buChar char="•"/>
                <a:defRPr/>
              </a:pPr>
              <a:r>
                <a:rPr lang="en-US" sz="1200" b="1" dirty="0">
                  <a:solidFill>
                    <a:schemeClr val="accent6">
                      <a:lumMod val="50000"/>
                    </a:schemeClr>
                  </a:solidFill>
                </a:rPr>
                <a:t>River Forecast Centers</a:t>
              </a:r>
            </a:p>
            <a:p>
              <a:pPr marL="58738">
                <a:buFont typeface="Arial" pitchFamily="34" charset="0"/>
                <a:buChar char="•"/>
                <a:defRPr/>
              </a:pPr>
              <a:r>
                <a:rPr lang="en-US" sz="1200" b="1" dirty="0">
                  <a:solidFill>
                    <a:schemeClr val="accent6">
                      <a:lumMod val="50000"/>
                    </a:schemeClr>
                  </a:solidFill>
                </a:rPr>
                <a:t>Regional Collaboration Teams</a:t>
              </a:r>
            </a:p>
            <a:p>
              <a:pPr marL="58738">
                <a:buFont typeface="Arial" pitchFamily="34" charset="0"/>
                <a:buChar char="•"/>
                <a:defRPr/>
              </a:pPr>
              <a:r>
                <a:rPr lang="en-US" sz="1200" b="1" dirty="0">
                  <a:solidFill>
                    <a:schemeClr val="accent6">
                      <a:lumMod val="50000"/>
                    </a:schemeClr>
                  </a:solidFill>
                </a:rPr>
                <a:t>Data Centers</a:t>
              </a:r>
            </a:p>
          </p:txBody>
        </p:sp>
        <p:sp>
          <p:nvSpPr>
            <p:cNvPr id="59" name="Rectangle 58"/>
            <p:cNvSpPr/>
            <p:nvPr/>
          </p:nvSpPr>
          <p:spPr>
            <a:xfrm>
              <a:off x="2778969" y="3391040"/>
              <a:ext cx="2038930" cy="1383677"/>
            </a:xfrm>
            <a:prstGeom prst="rect">
              <a:avLst/>
            </a:prstGeom>
          </p:spPr>
          <p:txBody>
            <a:bodyPr>
              <a:spAutoFit/>
            </a:bodyPr>
            <a:lstStyle/>
            <a:p>
              <a:pPr marL="58738" indent="-58738">
                <a:buFont typeface="Arial" pitchFamily="34" charset="0"/>
                <a:buChar char="•"/>
                <a:defRPr/>
              </a:pPr>
              <a:r>
                <a:rPr lang="en-US" sz="1200" b="1" dirty="0">
                  <a:solidFill>
                    <a:schemeClr val="accent6">
                      <a:lumMod val="75000"/>
                    </a:schemeClr>
                  </a:solidFill>
                </a:rPr>
                <a:t>Relevant Regional Offices from other agencies </a:t>
              </a:r>
              <a:r>
                <a:rPr lang="en-US" sz="1200" dirty="0">
                  <a:solidFill>
                    <a:schemeClr val="accent6">
                      <a:lumMod val="75000"/>
                    </a:schemeClr>
                  </a:solidFill>
                </a:rPr>
                <a:t>(e.g., Environmental Protection Agency, Dept. of Agriculture,   Dept. of Interior, </a:t>
              </a:r>
              <a:r>
                <a:rPr lang="en-US" sz="1200" dirty="0" smtClean="0">
                  <a:solidFill>
                    <a:schemeClr val="accent6">
                      <a:lumMod val="75000"/>
                    </a:schemeClr>
                  </a:solidFill>
                </a:rPr>
                <a:t>Health </a:t>
              </a:r>
              <a:r>
                <a:rPr lang="en-US" sz="1200" dirty="0">
                  <a:solidFill>
                    <a:schemeClr val="accent6">
                      <a:lumMod val="75000"/>
                    </a:schemeClr>
                  </a:solidFill>
                </a:rPr>
                <a:t>and Human Services, </a:t>
              </a:r>
            </a:p>
            <a:p>
              <a:pPr marL="58738" indent="-4763">
                <a:defRPr/>
              </a:pPr>
              <a:r>
                <a:rPr lang="en-US" sz="1200" dirty="0">
                  <a:solidFill>
                    <a:schemeClr val="accent6">
                      <a:lumMod val="75000"/>
                    </a:schemeClr>
                  </a:solidFill>
                </a:rPr>
                <a:t>Dept. of Transportation, Dept of  Energy, etc.)</a:t>
              </a:r>
              <a:endParaRPr lang="en-US" sz="1600" b="1" dirty="0">
                <a:solidFill>
                  <a:schemeClr val="accent6">
                    <a:lumMod val="75000"/>
                  </a:schemeClr>
                </a:solidFill>
              </a:endParaRPr>
            </a:p>
          </p:txBody>
        </p:sp>
      </p:grpSp>
      <p:sp>
        <p:nvSpPr>
          <p:cNvPr id="26" name="Circular Arrow 25"/>
          <p:cNvSpPr/>
          <p:nvPr/>
        </p:nvSpPr>
        <p:spPr>
          <a:xfrm rot="9216600" flipH="1" flipV="1">
            <a:off x="5656821" y="1074164"/>
            <a:ext cx="6628203" cy="5592802"/>
          </a:xfrm>
          <a:prstGeom prst="circularArrow">
            <a:avLst>
              <a:gd name="adj1" fmla="val 5029"/>
              <a:gd name="adj2" fmla="val 575806"/>
              <a:gd name="adj3" fmla="val 10232638"/>
              <a:gd name="adj4" fmla="val 4392938"/>
              <a:gd name="adj5" fmla="val 9619"/>
            </a:avLst>
          </a:prstGeom>
        </p:spPr>
        <p:style>
          <a:lnRef idx="1">
            <a:schemeClr val="accent2"/>
          </a:lnRef>
          <a:fillRef idx="2">
            <a:schemeClr val="accent2"/>
          </a:fillRef>
          <a:effectRef idx="1">
            <a:schemeClr val="accent2"/>
          </a:effectRef>
          <a:fontRef idx="minor">
            <a:schemeClr val="dk1"/>
          </a:fontRef>
        </p:style>
      </p:sp>
      <p:sp>
        <p:nvSpPr>
          <p:cNvPr id="27" name="Circular Arrow 26"/>
          <p:cNvSpPr/>
          <p:nvPr/>
        </p:nvSpPr>
        <p:spPr>
          <a:xfrm rot="9323364">
            <a:off x="4794967" y="2292568"/>
            <a:ext cx="6567231" cy="5022766"/>
          </a:xfrm>
          <a:prstGeom prst="circularArrow">
            <a:avLst>
              <a:gd name="adj1" fmla="val 4203"/>
              <a:gd name="adj2" fmla="val 575806"/>
              <a:gd name="adj3" fmla="val 10079835"/>
              <a:gd name="adj4" fmla="val 4372556"/>
              <a:gd name="adj5" fmla="val 9619"/>
            </a:avLst>
          </a:prstGeom>
        </p:spPr>
        <p:style>
          <a:lnRef idx="1">
            <a:schemeClr val="accent2"/>
          </a:lnRef>
          <a:fillRef idx="2">
            <a:schemeClr val="accent2"/>
          </a:fillRef>
          <a:effectRef idx="1">
            <a:schemeClr val="accent2"/>
          </a:effectRef>
          <a:fontRef idx="minor">
            <a:schemeClr val="dk1"/>
          </a:fontRef>
        </p:style>
      </p:sp>
      <p:sp>
        <p:nvSpPr>
          <p:cNvPr id="32" name="TextBox 31"/>
          <p:cNvSpPr txBox="1"/>
          <p:nvPr/>
        </p:nvSpPr>
        <p:spPr>
          <a:xfrm>
            <a:off x="6489088" y="3205315"/>
            <a:ext cx="4070388" cy="1888945"/>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b="1" dirty="0"/>
              <a:t>USER ENGAGEMENT</a:t>
            </a:r>
          </a:p>
          <a:p>
            <a:pPr marL="109538" indent="-109538">
              <a:buFont typeface="Arial" pitchFamily="34" charset="0"/>
              <a:buChar char="•"/>
              <a:defRPr/>
            </a:pPr>
            <a:r>
              <a:rPr lang="en-US" sz="1600" i="1" dirty="0"/>
              <a:t>Development, Delivery &amp; Evaluation of Products &amp; Tools </a:t>
            </a:r>
          </a:p>
          <a:p>
            <a:pPr marL="109538" indent="-109538">
              <a:buFont typeface="Arial" pitchFamily="34" charset="0"/>
              <a:buChar char="•"/>
              <a:defRPr/>
            </a:pPr>
            <a:r>
              <a:rPr lang="en-US" sz="1600" i="1" dirty="0"/>
              <a:t>Understanding and Translating User Needs</a:t>
            </a:r>
          </a:p>
          <a:p>
            <a:pPr marL="109538" indent="-109538">
              <a:buFont typeface="Arial" pitchFamily="34" charset="0"/>
              <a:buChar char="•"/>
              <a:defRPr/>
            </a:pPr>
            <a:r>
              <a:rPr lang="en-US" sz="1600" i="1" dirty="0"/>
              <a:t>Informing Program Requirements</a:t>
            </a:r>
          </a:p>
        </p:txBody>
      </p:sp>
      <p:sp>
        <p:nvSpPr>
          <p:cNvPr id="31" name="TextBox 30"/>
          <p:cNvSpPr txBox="1"/>
          <p:nvPr/>
        </p:nvSpPr>
        <p:spPr>
          <a:xfrm>
            <a:off x="9434465" y="4276545"/>
            <a:ext cx="1178099" cy="1368669"/>
          </a:xfrm>
          <a:prstGeom prst="rect">
            <a:avLst/>
          </a:prstGeom>
          <a:gradFill>
            <a:gsLst>
              <a:gs pos="0">
                <a:schemeClr val="accent3">
                  <a:lumMod val="60000"/>
                  <a:lumOff val="40000"/>
                </a:schemeClr>
              </a:gs>
              <a:gs pos="100000">
                <a:schemeClr val="accent3">
                  <a:tint val="15000"/>
                  <a:satMod val="350000"/>
                  <a:alpha val="0"/>
                </a:schemeClr>
              </a:gs>
            </a:gsLst>
          </a:gradFill>
          <a:ln>
            <a:noFill/>
          </a:ln>
          <a:effectLst/>
        </p:spPr>
        <p:style>
          <a:lnRef idx="1">
            <a:schemeClr val="accent3"/>
          </a:lnRef>
          <a:fillRef idx="2">
            <a:schemeClr val="accent3"/>
          </a:fillRef>
          <a:effectRef idx="1">
            <a:schemeClr val="accent3"/>
          </a:effectRef>
          <a:fontRef idx="minor">
            <a:schemeClr val="dk1"/>
          </a:fontRef>
        </p:style>
        <p:txBody>
          <a:bodyPr anchor="b"/>
          <a:lstStyle/>
          <a:p>
            <a:pPr algn="ctr">
              <a:defRPr/>
            </a:pPr>
            <a:r>
              <a:rPr lang="en-US" sz="1400" dirty="0"/>
              <a:t>Government</a:t>
            </a:r>
          </a:p>
          <a:p>
            <a:pPr algn="ctr">
              <a:defRPr/>
            </a:pPr>
            <a:r>
              <a:rPr lang="en-US" sz="1400" dirty="0"/>
              <a:t>Private Sector</a:t>
            </a:r>
          </a:p>
          <a:p>
            <a:pPr algn="ctr">
              <a:defRPr/>
            </a:pPr>
            <a:r>
              <a:rPr lang="en-US" sz="1400" dirty="0"/>
              <a:t>Academia</a:t>
            </a:r>
          </a:p>
          <a:p>
            <a:pPr algn="ctr">
              <a:defRPr/>
            </a:pPr>
            <a:r>
              <a:rPr lang="en-US" sz="1400" dirty="0"/>
              <a:t>NGO’s</a:t>
            </a:r>
          </a:p>
        </p:txBody>
      </p:sp>
      <p:pic>
        <p:nvPicPr>
          <p:cNvPr id="27668" name="Picture 40" descr="walkingMan.png"/>
          <p:cNvPicPr>
            <a:picLocks noChangeAspect="1"/>
          </p:cNvPicPr>
          <p:nvPr/>
        </p:nvPicPr>
        <p:blipFill>
          <a:blip r:embed="rId3" cstate="print"/>
          <a:srcRect/>
          <a:stretch>
            <a:fillRect/>
          </a:stretch>
        </p:blipFill>
        <p:spPr bwMode="auto">
          <a:xfrm rot="405757">
            <a:off x="9768798" y="3238859"/>
            <a:ext cx="817906" cy="1288201"/>
          </a:xfrm>
          <a:prstGeom prst="rect">
            <a:avLst/>
          </a:prstGeom>
          <a:noFill/>
          <a:ln w="9525">
            <a:noFill/>
            <a:miter lim="800000"/>
            <a:headEnd/>
            <a:tailEnd/>
          </a:ln>
        </p:spPr>
      </p:pic>
    </p:spTree>
    <p:extLst>
      <p:ext uri="{BB962C8B-B14F-4D97-AF65-F5344CB8AC3E}">
        <p14:creationId xmlns:p14="http://schemas.microsoft.com/office/powerpoint/2010/main" val="403240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dirty="0" smtClean="0">
                <a:solidFill>
                  <a:schemeClr val="bg1"/>
                </a:solidFill>
                <a:latin typeface="Arial" panose="020B0604020202020204" pitchFamily="34" charset="0"/>
                <a:cs typeface="Arial" panose="020B0604020202020204" pitchFamily="34" charset="0"/>
              </a:rPr>
              <a:t>Services by Sector</a:t>
            </a:r>
            <a:endParaRPr lang="en-US" dirty="0">
              <a:solidFill>
                <a:schemeClr val="bg1"/>
              </a:solidFill>
              <a:latin typeface="Arial" panose="020B0604020202020204" pitchFamily="34" charset="0"/>
              <a:cs typeface="Arial" panose="020B0604020202020204" pitchFamily="34" charset="0"/>
            </a:endParaRPr>
          </a:p>
        </p:txBody>
      </p:sp>
      <p:grpSp>
        <p:nvGrpSpPr>
          <p:cNvPr id="4" name="Group 3"/>
          <p:cNvGrpSpPr/>
          <p:nvPr/>
        </p:nvGrpSpPr>
        <p:grpSpPr>
          <a:xfrm>
            <a:off x="-67687" y="1528612"/>
            <a:ext cx="11707694" cy="4545149"/>
            <a:chOff x="16571986" y="9912507"/>
            <a:chExt cx="17326998" cy="14528363"/>
          </a:xfrm>
        </p:grpSpPr>
        <p:grpSp>
          <p:nvGrpSpPr>
            <p:cNvPr id="5" name="Group 4"/>
            <p:cNvGrpSpPr/>
            <p:nvPr/>
          </p:nvGrpSpPr>
          <p:grpSpPr>
            <a:xfrm>
              <a:off x="28129624" y="12650477"/>
              <a:ext cx="3846239" cy="4702679"/>
              <a:chOff x="30059543" y="12638570"/>
              <a:chExt cx="3846239" cy="4702679"/>
            </a:xfrm>
          </p:grpSpPr>
          <p:pic>
            <p:nvPicPr>
              <p:cNvPr id="29" name="Shape 265"/>
              <p:cNvPicPr preferRelativeResize="0"/>
              <p:nvPr/>
            </p:nvPicPr>
            <p:blipFill rotWithShape="1">
              <a:blip r:embed="rId2">
                <a:alphaModFix/>
              </a:blip>
              <a:srcRect/>
              <a:stretch/>
            </p:blipFill>
            <p:spPr>
              <a:xfrm>
                <a:off x="30059543" y="12638570"/>
                <a:ext cx="3846239" cy="3927308"/>
              </a:xfrm>
              <a:prstGeom prst="ellipse">
                <a:avLst/>
              </a:prstGeom>
              <a:noFill/>
              <a:ln>
                <a:noFill/>
              </a:ln>
            </p:spPr>
          </p:pic>
          <p:sp>
            <p:nvSpPr>
              <p:cNvPr id="30" name="Shape 271"/>
              <p:cNvSpPr txBox="1"/>
              <p:nvPr/>
            </p:nvSpPr>
            <p:spPr>
              <a:xfrm>
                <a:off x="30974600" y="16583055"/>
                <a:ext cx="2016124" cy="75819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dirty="0">
                    <a:latin typeface="Calibri"/>
                    <a:ea typeface="Calibri"/>
                    <a:cs typeface="Calibri"/>
                    <a:sym typeface="Calibri"/>
                  </a:rPr>
                  <a:t>Health</a:t>
                </a:r>
              </a:p>
            </p:txBody>
          </p:sp>
        </p:grpSp>
        <p:grpSp>
          <p:nvGrpSpPr>
            <p:cNvPr id="6" name="Group 5"/>
            <p:cNvGrpSpPr/>
            <p:nvPr/>
          </p:nvGrpSpPr>
          <p:grpSpPr>
            <a:xfrm>
              <a:off x="18861736" y="12775344"/>
              <a:ext cx="3846789" cy="4756168"/>
              <a:chOff x="18861736" y="12775344"/>
              <a:chExt cx="3846789" cy="4756168"/>
            </a:xfrm>
          </p:grpSpPr>
          <p:pic>
            <p:nvPicPr>
              <p:cNvPr id="27" name="Shape 2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861736" y="12775344"/>
                <a:ext cx="3846789" cy="3925892"/>
              </a:xfrm>
              <a:prstGeom prst="ellipse">
                <a:avLst/>
              </a:prstGeom>
              <a:noFill/>
              <a:ln>
                <a:noFill/>
              </a:ln>
            </p:spPr>
          </p:pic>
          <p:sp>
            <p:nvSpPr>
              <p:cNvPr id="28" name="Shape 273"/>
              <p:cNvSpPr txBox="1"/>
              <p:nvPr/>
            </p:nvSpPr>
            <p:spPr>
              <a:xfrm>
                <a:off x="19373860" y="16728174"/>
                <a:ext cx="2822540" cy="80333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dirty="0">
                    <a:latin typeface="Calibri"/>
                    <a:ea typeface="Calibri"/>
                    <a:cs typeface="Calibri"/>
                    <a:sym typeface="Calibri"/>
                  </a:rPr>
                  <a:t>Agriculture</a:t>
                </a:r>
              </a:p>
            </p:txBody>
          </p:sp>
        </p:grpSp>
        <p:grpSp>
          <p:nvGrpSpPr>
            <p:cNvPr id="7" name="Group 6"/>
            <p:cNvGrpSpPr/>
            <p:nvPr/>
          </p:nvGrpSpPr>
          <p:grpSpPr>
            <a:xfrm>
              <a:off x="23332507" y="9912507"/>
              <a:ext cx="3884322" cy="4240088"/>
              <a:chOff x="24595561" y="9700386"/>
              <a:chExt cx="3884322" cy="4240088"/>
            </a:xfrm>
          </p:grpSpPr>
          <p:pic>
            <p:nvPicPr>
              <p:cNvPr id="25" name="Shape 26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595561" y="9700386"/>
                <a:ext cx="3884322" cy="3898414"/>
              </a:xfrm>
              <a:prstGeom prst="ellipse">
                <a:avLst/>
              </a:prstGeom>
              <a:noFill/>
              <a:ln>
                <a:noFill/>
              </a:ln>
            </p:spPr>
          </p:pic>
          <p:sp>
            <p:nvSpPr>
              <p:cNvPr id="26" name="Shape 276"/>
              <p:cNvSpPr txBox="1"/>
              <p:nvPr/>
            </p:nvSpPr>
            <p:spPr>
              <a:xfrm>
                <a:off x="25535520" y="13182281"/>
                <a:ext cx="2049190" cy="75819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dirty="0">
                    <a:latin typeface="Calibri"/>
                    <a:ea typeface="Calibri"/>
                    <a:cs typeface="Calibri"/>
                    <a:sym typeface="Calibri"/>
                  </a:rPr>
                  <a:t>Energy</a:t>
                </a:r>
              </a:p>
            </p:txBody>
          </p:sp>
        </p:grpSp>
        <p:grpSp>
          <p:nvGrpSpPr>
            <p:cNvPr id="8" name="Group 7"/>
            <p:cNvGrpSpPr/>
            <p:nvPr/>
          </p:nvGrpSpPr>
          <p:grpSpPr>
            <a:xfrm>
              <a:off x="30052745" y="19709415"/>
              <a:ext cx="3846239" cy="4731455"/>
              <a:chOff x="30209653" y="20766316"/>
              <a:chExt cx="3846239" cy="4731455"/>
            </a:xfrm>
          </p:grpSpPr>
          <p:pic>
            <p:nvPicPr>
              <p:cNvPr id="23" name="Shape 266"/>
              <p:cNvPicPr preferRelativeResize="0"/>
              <p:nvPr/>
            </p:nvPicPr>
            <p:blipFill rotWithShape="1">
              <a:blip r:embed="rId5">
                <a:alphaModFix/>
              </a:blip>
              <a:srcRect/>
              <a:stretch/>
            </p:blipFill>
            <p:spPr>
              <a:xfrm>
                <a:off x="30209653" y="20766316"/>
                <a:ext cx="3846239" cy="3927305"/>
              </a:xfrm>
              <a:prstGeom prst="ellipse">
                <a:avLst/>
              </a:prstGeom>
              <a:noFill/>
              <a:ln>
                <a:noFill/>
              </a:ln>
            </p:spPr>
          </p:pic>
          <p:sp>
            <p:nvSpPr>
              <p:cNvPr id="24" name="Shape 277"/>
              <p:cNvSpPr txBox="1"/>
              <p:nvPr/>
            </p:nvSpPr>
            <p:spPr>
              <a:xfrm>
                <a:off x="30409856" y="24739577"/>
                <a:ext cx="3445831" cy="75819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dirty="0">
                    <a:latin typeface="Calibri"/>
                    <a:ea typeface="Calibri"/>
                    <a:cs typeface="Calibri"/>
                    <a:sym typeface="Calibri"/>
                  </a:rPr>
                  <a:t>Transportation</a:t>
                </a:r>
              </a:p>
            </p:txBody>
          </p:sp>
        </p:grpSp>
        <p:grpSp>
          <p:nvGrpSpPr>
            <p:cNvPr id="9" name="Group 8"/>
            <p:cNvGrpSpPr/>
            <p:nvPr/>
          </p:nvGrpSpPr>
          <p:grpSpPr>
            <a:xfrm>
              <a:off x="16571986" y="19105736"/>
              <a:ext cx="4895067" cy="5175841"/>
              <a:chOff x="18462134" y="20162637"/>
              <a:chExt cx="4895067" cy="5175841"/>
            </a:xfrm>
          </p:grpSpPr>
          <p:sp>
            <p:nvSpPr>
              <p:cNvPr id="21" name="Shape 272"/>
              <p:cNvSpPr txBox="1"/>
              <p:nvPr/>
            </p:nvSpPr>
            <p:spPr>
              <a:xfrm>
                <a:off x="18462134" y="24048766"/>
                <a:ext cx="4895067" cy="128971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dirty="0">
                    <a:latin typeface="Calibri"/>
                    <a:ea typeface="Calibri"/>
                    <a:cs typeface="Calibri"/>
                    <a:sym typeface="Calibri"/>
                  </a:rPr>
                  <a:t>Sustainability of Marine </a:t>
                </a:r>
                <a:br>
                  <a:rPr lang="en-US" sz="2400" dirty="0">
                    <a:latin typeface="Calibri"/>
                    <a:ea typeface="Calibri"/>
                    <a:cs typeface="Calibri"/>
                    <a:sym typeface="Calibri"/>
                  </a:rPr>
                </a:br>
                <a:r>
                  <a:rPr lang="en-US" sz="2400" dirty="0">
                    <a:latin typeface="Calibri"/>
                    <a:ea typeface="Calibri"/>
                    <a:cs typeface="Calibri"/>
                    <a:sym typeface="Calibri"/>
                  </a:rPr>
                  <a:t>Ecosystems</a:t>
                </a:r>
              </a:p>
            </p:txBody>
          </p:sp>
          <p:pic>
            <p:nvPicPr>
              <p:cNvPr id="22" name="Shape 27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809084" y="20162637"/>
                <a:ext cx="3808157" cy="3869268"/>
              </a:xfrm>
              <a:prstGeom prst="ellipse">
                <a:avLst/>
              </a:prstGeom>
              <a:noFill/>
              <a:ln>
                <a:noFill/>
              </a:ln>
            </p:spPr>
          </p:pic>
        </p:grpSp>
        <p:pic>
          <p:nvPicPr>
            <p:cNvPr id="10" name="Shape 28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21384006">
              <a:off x="23669010" y="14990093"/>
              <a:ext cx="3432943" cy="3740463"/>
            </a:xfrm>
            <a:prstGeom prst="ellipse">
              <a:avLst/>
            </a:prstGeom>
            <a:noFill/>
            <a:ln>
              <a:noFill/>
            </a:ln>
          </p:spPr>
        </p:pic>
        <p:pic>
          <p:nvPicPr>
            <p:cNvPr id="11" name="Shape 27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2020042" y="18334263"/>
              <a:ext cx="3432945" cy="3723915"/>
            </a:xfrm>
            <a:prstGeom prst="teardrop">
              <a:avLst/>
            </a:prstGeom>
            <a:noFill/>
            <a:ln>
              <a:noFill/>
            </a:ln>
          </p:spPr>
        </p:pic>
        <p:pic>
          <p:nvPicPr>
            <p:cNvPr id="12" name="Shape 28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rot="10800000" flipV="1">
              <a:off x="25445698" y="18257887"/>
              <a:ext cx="3487499" cy="3640253"/>
            </a:xfrm>
            <a:prstGeom prst="teardrop">
              <a:avLst/>
            </a:prstGeom>
            <a:noFill/>
            <a:ln>
              <a:noFill/>
            </a:ln>
          </p:spPr>
        </p:pic>
        <p:sp>
          <p:nvSpPr>
            <p:cNvPr id="13" name="TextBox 12"/>
            <p:cNvSpPr txBox="1"/>
            <p:nvPr/>
          </p:nvSpPr>
          <p:spPr>
            <a:xfrm>
              <a:off x="24412515" y="16398257"/>
              <a:ext cx="2013116" cy="1869207"/>
            </a:xfrm>
            <a:prstGeom prst="rect">
              <a:avLst/>
            </a:prstGeom>
            <a:noFill/>
          </p:spPr>
          <p:txBody>
            <a:bodyPr wrap="none" rtlCol="0">
              <a:spAutoFit/>
            </a:bodyPr>
            <a:lstStyle/>
            <a:p>
              <a:r>
                <a:rPr lang="en-US" sz="3200" dirty="0" smtClean="0">
                  <a:solidFill>
                    <a:srgbClr val="FFFF00"/>
                  </a:solidFill>
                </a:rPr>
                <a:t>WATER</a:t>
              </a:r>
              <a:endParaRPr lang="en-US" sz="3200" dirty="0">
                <a:solidFill>
                  <a:srgbClr val="FFFF00"/>
                </a:solidFill>
              </a:endParaRPr>
            </a:p>
          </p:txBody>
        </p:sp>
        <p:sp>
          <p:nvSpPr>
            <p:cNvPr id="14" name="TextBox 13"/>
            <p:cNvSpPr txBox="1"/>
            <p:nvPr/>
          </p:nvSpPr>
          <p:spPr>
            <a:xfrm>
              <a:off x="25645240" y="18520543"/>
              <a:ext cx="2425059" cy="1869207"/>
            </a:xfrm>
            <a:prstGeom prst="rect">
              <a:avLst/>
            </a:prstGeom>
            <a:noFill/>
          </p:spPr>
          <p:txBody>
            <a:bodyPr wrap="none" rtlCol="0">
              <a:spAutoFit/>
            </a:bodyPr>
            <a:lstStyle/>
            <a:p>
              <a:r>
                <a:rPr lang="en-US" sz="3200" dirty="0" smtClean="0">
                  <a:solidFill>
                    <a:srgbClr val="FFFF00"/>
                  </a:solidFill>
                </a:rPr>
                <a:t>CLIMATE</a:t>
              </a:r>
              <a:endParaRPr lang="en-US" sz="3200" dirty="0">
                <a:solidFill>
                  <a:srgbClr val="FFFF00"/>
                </a:solidFill>
              </a:endParaRPr>
            </a:p>
          </p:txBody>
        </p:sp>
        <p:sp>
          <p:nvSpPr>
            <p:cNvPr id="15" name="TextBox 14"/>
            <p:cNvSpPr txBox="1"/>
            <p:nvPr/>
          </p:nvSpPr>
          <p:spPr>
            <a:xfrm>
              <a:off x="22945404" y="18528077"/>
              <a:ext cx="2189907" cy="1869207"/>
            </a:xfrm>
            <a:prstGeom prst="rect">
              <a:avLst/>
            </a:prstGeom>
            <a:noFill/>
          </p:spPr>
          <p:txBody>
            <a:bodyPr wrap="none" rtlCol="0">
              <a:spAutoFit/>
            </a:bodyPr>
            <a:lstStyle/>
            <a:p>
              <a:r>
                <a:rPr lang="en-US" sz="3200" dirty="0" smtClean="0">
                  <a:solidFill>
                    <a:srgbClr val="FFFF00"/>
                  </a:solidFill>
                </a:rPr>
                <a:t>COASTS</a:t>
              </a:r>
              <a:endParaRPr lang="en-US" sz="3200" dirty="0">
                <a:solidFill>
                  <a:srgbClr val="FFFF00"/>
                </a:solidFill>
              </a:endParaRPr>
            </a:p>
          </p:txBody>
        </p:sp>
        <p:sp>
          <p:nvSpPr>
            <p:cNvPr id="16" name="Left-Right Arrow 15"/>
            <p:cNvSpPr/>
            <p:nvPr/>
          </p:nvSpPr>
          <p:spPr>
            <a:xfrm>
              <a:off x="27063528" y="15685476"/>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Right Arrow 16"/>
            <p:cNvSpPr/>
            <p:nvPr/>
          </p:nvSpPr>
          <p:spPr>
            <a:xfrm>
              <a:off x="28829127" y="20763478"/>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p:cNvSpPr/>
            <p:nvPr/>
          </p:nvSpPr>
          <p:spPr>
            <a:xfrm>
              <a:off x="22520362" y="15655845"/>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Right Arrow 18"/>
            <p:cNvSpPr/>
            <p:nvPr/>
          </p:nvSpPr>
          <p:spPr>
            <a:xfrm>
              <a:off x="20858977" y="20798059"/>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5113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667" y="419066"/>
            <a:ext cx="9045203" cy="715963"/>
          </a:xfrm>
        </p:spPr>
        <p:txBody>
          <a:bodyPr>
            <a:normAutofit/>
          </a:bodyPr>
          <a:lstStyle/>
          <a:p>
            <a:pPr algn="ctr">
              <a:defRPr/>
            </a:pPr>
            <a:r>
              <a:rPr lang="en-US" dirty="0">
                <a:solidFill>
                  <a:schemeClr val="bg1"/>
                </a:solidFill>
                <a:latin typeface="Arial" pitchFamily="34" charset="0"/>
                <a:cs typeface="Arial" pitchFamily="34" charset="0"/>
              </a:rPr>
              <a:t>Transportation</a:t>
            </a:r>
          </a:p>
        </p:txBody>
      </p:sp>
      <p:pic>
        <p:nvPicPr>
          <p:cNvPr id="174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33078" y="3822773"/>
            <a:ext cx="2700339"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4" name="TextBox 8"/>
          <p:cNvSpPr txBox="1">
            <a:spLocks noChangeArrowheads="1"/>
          </p:cNvSpPr>
          <p:nvPr/>
        </p:nvSpPr>
        <p:spPr bwMode="auto">
          <a:xfrm>
            <a:off x="6226175" y="6858002"/>
            <a:ext cx="2438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schemeClr val="bg1"/>
                </a:solidFill>
              </a:rPr>
              <a:t>Central NH, Flooding 2010</a:t>
            </a:r>
          </a:p>
        </p:txBody>
      </p:sp>
      <p:sp>
        <p:nvSpPr>
          <p:cNvPr id="3" name="Rectangle 2"/>
          <p:cNvSpPr/>
          <p:nvPr/>
        </p:nvSpPr>
        <p:spPr>
          <a:xfrm>
            <a:off x="6515144" y="1613161"/>
            <a:ext cx="5190845" cy="1754326"/>
          </a:xfrm>
          <a:prstGeom prst="rect">
            <a:avLst/>
          </a:prstGeom>
        </p:spPr>
        <p:txBody>
          <a:bodyPr wrap="square">
            <a:spAutoFit/>
          </a:bodyPr>
          <a:lstStyle/>
          <a:p>
            <a:r>
              <a:rPr lang="en-US" dirty="0"/>
              <a:t>Climate Variables</a:t>
            </a:r>
          </a:p>
          <a:p>
            <a:pPr lvl="1"/>
            <a:r>
              <a:rPr lang="en-US" dirty="0"/>
              <a:t>Precipitation </a:t>
            </a:r>
            <a:r>
              <a:rPr lang="en-US" dirty="0" smtClean="0"/>
              <a:t>frequency (design storms)</a:t>
            </a:r>
            <a:endParaRPr lang="en-US" dirty="0"/>
          </a:p>
          <a:p>
            <a:pPr lvl="1"/>
            <a:r>
              <a:rPr lang="en-US" dirty="0"/>
              <a:t>Temperature </a:t>
            </a:r>
            <a:r>
              <a:rPr lang="en-US" dirty="0" smtClean="0"/>
              <a:t>projections (road salt, potholes)</a:t>
            </a:r>
            <a:endParaRPr lang="en-US" dirty="0"/>
          </a:p>
          <a:p>
            <a:pPr lvl="1"/>
            <a:r>
              <a:rPr lang="en-US" dirty="0"/>
              <a:t>Accounting for extremes</a:t>
            </a:r>
          </a:p>
          <a:p>
            <a:pPr lvl="1"/>
            <a:r>
              <a:rPr lang="en-US" dirty="0"/>
              <a:t>Seasonal road posting</a:t>
            </a:r>
          </a:p>
          <a:p>
            <a:pPr lvl="1"/>
            <a:r>
              <a:rPr lang="en-US" dirty="0"/>
              <a:t>Research on wind and other variables</a:t>
            </a:r>
          </a:p>
        </p:txBody>
      </p:sp>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262" b="6557"/>
          <a:stretch/>
        </p:blipFill>
        <p:spPr bwMode="auto">
          <a:xfrm>
            <a:off x="0" y="1162938"/>
            <a:ext cx="5306263"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58655" y="3525138"/>
            <a:ext cx="4572000" cy="584775"/>
          </a:xfrm>
          <a:prstGeom prst="rect">
            <a:avLst/>
          </a:prstGeom>
        </p:spPr>
        <p:txBody>
          <a:bodyPr>
            <a:spAutoFit/>
          </a:bodyPr>
          <a:lstStyle/>
          <a:p>
            <a:r>
              <a:rPr lang="en-US" dirty="0"/>
              <a:t>Infrastructure and Climate Network: </a:t>
            </a:r>
            <a:r>
              <a:rPr lang="en-US" sz="1400" dirty="0">
                <a:solidFill>
                  <a:srgbClr val="00B0F0"/>
                </a:solidFill>
              </a:rPr>
              <a:t>http://theicnet.org/</a:t>
            </a:r>
          </a:p>
        </p:txBody>
      </p:sp>
      <p:pic>
        <p:nvPicPr>
          <p:cNvPr id="1126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12" t="16070" r="15541" b="5702"/>
          <a:stretch/>
        </p:blipFill>
        <p:spPr bwMode="auto">
          <a:xfrm>
            <a:off x="8790892" y="3525137"/>
            <a:ext cx="3307873" cy="323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4560" y="4270473"/>
            <a:ext cx="4641169" cy="2048584"/>
          </a:xfrm>
          <a:prstGeom prst="rect">
            <a:avLst/>
          </a:prstGeom>
        </p:spPr>
      </p:pic>
      <p:sp>
        <p:nvSpPr>
          <p:cNvPr id="8" name="TextBox 7"/>
          <p:cNvSpPr txBox="1"/>
          <p:nvPr/>
        </p:nvSpPr>
        <p:spPr>
          <a:xfrm>
            <a:off x="4639498" y="3760750"/>
            <a:ext cx="3885166" cy="646331"/>
          </a:xfrm>
          <a:prstGeom prst="rect">
            <a:avLst/>
          </a:prstGeom>
          <a:noFill/>
        </p:spPr>
        <p:txBody>
          <a:bodyPr wrap="none" rtlCol="0">
            <a:spAutoFit/>
          </a:bodyPr>
          <a:lstStyle/>
          <a:p>
            <a:pPr algn="ctr"/>
            <a:r>
              <a:rPr lang="en-US" dirty="0" smtClean="0"/>
              <a:t>Average Annual Daily Max Temperature</a:t>
            </a:r>
          </a:p>
          <a:p>
            <a:pPr algn="ctr"/>
            <a:r>
              <a:rPr lang="en-US" dirty="0" smtClean="0"/>
              <a:t>Augusta, ME</a:t>
            </a:r>
            <a:endParaRPr lang="en-US" dirty="0"/>
          </a:p>
        </p:txBody>
      </p:sp>
    </p:spTree>
    <p:extLst>
      <p:ext uri="{BB962C8B-B14F-4D97-AF65-F5344CB8AC3E}">
        <p14:creationId xmlns:p14="http://schemas.microsoft.com/office/powerpoint/2010/main" val="3235536139"/>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1790"/>
            <a:ext cx="9144000" cy="914400"/>
          </a:xfrm>
        </p:spPr>
        <p:txBody>
          <a:bodyPr>
            <a:normAutofit/>
          </a:bodyPr>
          <a:lstStyle/>
          <a:p>
            <a:pPr algn="ctr"/>
            <a:r>
              <a:rPr lang="en-US" dirty="0" smtClean="0">
                <a:solidFill>
                  <a:schemeClr val="bg1"/>
                </a:solidFill>
                <a:latin typeface="Arial" panose="020B0604020202020204" pitchFamily="34" charset="0"/>
                <a:cs typeface="Arial" panose="020B0604020202020204" pitchFamily="34" charset="0"/>
              </a:rPr>
              <a:t>Energy</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342900" y="1454211"/>
            <a:ext cx="9639301" cy="3939540"/>
          </a:xfrm>
          <a:prstGeom prst="rect">
            <a:avLst/>
          </a:prstGeom>
          <a:noFill/>
        </p:spPr>
        <p:txBody>
          <a:bodyPr wrap="square" rtlCol="0">
            <a:spAutoFit/>
          </a:bodyPr>
          <a:lstStyle/>
          <a:p>
            <a:r>
              <a:rPr lang="en-US" sz="2000" i="1" dirty="0"/>
              <a:t>NOAA is working in a government to government relationship to offer weather and climate information to meet the requirements of DOE and its core partners</a:t>
            </a:r>
          </a:p>
          <a:p>
            <a:endParaRPr lang="en-US" sz="1000" dirty="0"/>
          </a:p>
          <a:p>
            <a:r>
              <a:rPr lang="en-US" sz="2200" b="1" dirty="0"/>
              <a:t>Mission Interests- </a:t>
            </a:r>
            <a:r>
              <a:rPr lang="en-US" sz="2200" dirty="0"/>
              <a:t>Grid Sustainability and Critical Infrastructure Security</a:t>
            </a:r>
          </a:p>
          <a:p>
            <a:endParaRPr lang="en-US" sz="1000" dirty="0"/>
          </a:p>
          <a:p>
            <a:r>
              <a:rPr lang="en-US" sz="2400" b="1" dirty="0"/>
              <a:t>Weather and Climate Information Requirements</a:t>
            </a:r>
            <a:r>
              <a:rPr lang="en-US" sz="2400" dirty="0"/>
              <a:t>: </a:t>
            </a:r>
          </a:p>
          <a:p>
            <a:pPr marL="285750" indent="-285750">
              <a:buFontTx/>
              <a:buChar char="-"/>
            </a:pPr>
            <a:r>
              <a:rPr lang="en-US" sz="2400" dirty="0"/>
              <a:t>Icing events, </a:t>
            </a:r>
          </a:p>
          <a:p>
            <a:pPr marL="285750" indent="-285750">
              <a:buFontTx/>
              <a:buChar char="-"/>
            </a:pPr>
            <a:r>
              <a:rPr lang="en-US" sz="2400" dirty="0"/>
              <a:t>temperature extremes, </a:t>
            </a:r>
          </a:p>
          <a:p>
            <a:pPr marL="285750" indent="-285750">
              <a:buFontTx/>
              <a:buChar char="-"/>
            </a:pPr>
            <a:r>
              <a:rPr lang="en-US" sz="2400" dirty="0"/>
              <a:t>Wet bulb temperatures,</a:t>
            </a:r>
          </a:p>
          <a:p>
            <a:pPr marL="285750" indent="-285750">
              <a:buFontTx/>
              <a:buChar char="-"/>
            </a:pPr>
            <a:r>
              <a:rPr lang="en-US" sz="2400" dirty="0"/>
              <a:t>Wind speed and duration</a:t>
            </a:r>
          </a:p>
          <a:p>
            <a:pPr marL="285750" indent="-285750">
              <a:buFontTx/>
              <a:buChar char="-"/>
            </a:pPr>
            <a:r>
              <a:rPr lang="en-US" sz="2400" dirty="0"/>
              <a:t>Water availability (drought impacts)</a:t>
            </a:r>
          </a:p>
          <a:p>
            <a:pPr marL="285750" indent="-285750">
              <a:buFontTx/>
              <a:buChar char="-"/>
            </a:pPr>
            <a:r>
              <a:rPr lang="en-US" sz="2400" dirty="0"/>
              <a:t>Sea level rise</a:t>
            </a:r>
          </a:p>
        </p:txBody>
      </p:sp>
      <p:pic>
        <p:nvPicPr>
          <p:cNvPr id="4" name="Picture 3"/>
          <p:cNvPicPr>
            <a:picLocks noChangeAspect="1"/>
          </p:cNvPicPr>
          <p:nvPr/>
        </p:nvPicPr>
        <p:blipFill>
          <a:blip r:embed="rId2"/>
          <a:stretch>
            <a:fillRect/>
          </a:stretch>
        </p:blipFill>
        <p:spPr>
          <a:xfrm>
            <a:off x="5920058" y="4836787"/>
            <a:ext cx="3005667" cy="1947406"/>
          </a:xfrm>
          <a:prstGeom prst="rect">
            <a:avLst/>
          </a:prstGeom>
        </p:spPr>
      </p:pic>
      <p:pic>
        <p:nvPicPr>
          <p:cNvPr id="5" name="Picture 4"/>
          <p:cNvPicPr>
            <a:picLocks noChangeAspect="1"/>
          </p:cNvPicPr>
          <p:nvPr/>
        </p:nvPicPr>
        <p:blipFill>
          <a:blip r:embed="rId3"/>
          <a:stretch>
            <a:fillRect/>
          </a:stretch>
        </p:blipFill>
        <p:spPr>
          <a:xfrm>
            <a:off x="9015555" y="4886426"/>
            <a:ext cx="2989768" cy="1833013"/>
          </a:xfrm>
          <a:prstGeom prst="rect">
            <a:avLst/>
          </a:prstGeom>
        </p:spPr>
      </p:pic>
      <p:pic>
        <p:nvPicPr>
          <p:cNvPr id="6" name="Picture 5"/>
          <p:cNvPicPr>
            <a:picLocks noChangeAspect="1"/>
          </p:cNvPicPr>
          <p:nvPr/>
        </p:nvPicPr>
        <p:blipFill>
          <a:blip r:embed="rId4"/>
          <a:stretch>
            <a:fillRect/>
          </a:stretch>
        </p:blipFill>
        <p:spPr>
          <a:xfrm>
            <a:off x="9244243" y="1863393"/>
            <a:ext cx="2947757" cy="1734281"/>
          </a:xfrm>
          <a:prstGeom prst="rect">
            <a:avLst/>
          </a:prstGeom>
        </p:spPr>
      </p:pic>
      <p:sp>
        <p:nvSpPr>
          <p:cNvPr id="7" name="TextBox 6"/>
          <p:cNvSpPr txBox="1"/>
          <p:nvPr/>
        </p:nvSpPr>
        <p:spPr>
          <a:xfrm>
            <a:off x="8454219" y="4014413"/>
            <a:ext cx="4427561" cy="646331"/>
          </a:xfrm>
          <a:prstGeom prst="rect">
            <a:avLst/>
          </a:prstGeom>
          <a:noFill/>
        </p:spPr>
        <p:txBody>
          <a:bodyPr wrap="square" rtlCol="0">
            <a:spAutoFit/>
          </a:bodyPr>
          <a:lstStyle/>
          <a:p>
            <a:r>
              <a:rPr lang="en-US" i="1" dirty="0"/>
              <a:t>Sample frames from the Story Map </a:t>
            </a:r>
            <a:r>
              <a:rPr lang="en-US" dirty="0"/>
              <a:t>- http://</a:t>
            </a:r>
            <a:r>
              <a:rPr lang="en-US" dirty="0" err="1"/>
              <a:t>arcg.is</a:t>
            </a:r>
            <a:r>
              <a:rPr lang="en-US" dirty="0"/>
              <a:t>/1jOLCb </a:t>
            </a:r>
          </a:p>
        </p:txBody>
      </p:sp>
    </p:spTree>
    <p:extLst>
      <p:ext uri="{BB962C8B-B14F-4D97-AF65-F5344CB8AC3E}">
        <p14:creationId xmlns:p14="http://schemas.microsoft.com/office/powerpoint/2010/main" val="1140440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0" y="502294"/>
            <a:ext cx="12008427" cy="914400"/>
          </a:xfrm>
        </p:spPr>
        <p:txBody>
          <a:bodyPr>
            <a:normAutofit/>
          </a:bodyPr>
          <a:lstStyle/>
          <a:p>
            <a:pPr algn="ctr"/>
            <a:r>
              <a:rPr lang="en-US" dirty="0" smtClean="0">
                <a:solidFill>
                  <a:schemeClr val="bg1"/>
                </a:solidFill>
                <a:latin typeface="Arial" panose="020B0604020202020204" pitchFamily="34" charset="0"/>
                <a:cs typeface="Arial" panose="020B0604020202020204" pitchFamily="34" charset="0"/>
              </a:rPr>
              <a:t>Water Resources- too much and too little</a:t>
            </a:r>
            <a:endParaRPr lang="en-US" dirty="0">
              <a:solidFill>
                <a:schemeClr val="bg1"/>
              </a:solidFill>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120" t="20090" r="31353" b="19643"/>
          <a:stretch/>
        </p:blipFill>
        <p:spPr bwMode="auto">
          <a:xfrm>
            <a:off x="7841504" y="1582822"/>
            <a:ext cx="4144676" cy="4860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178" r="17047" b="7813"/>
          <a:stretch/>
        </p:blipFill>
        <p:spPr bwMode="auto">
          <a:xfrm>
            <a:off x="228158" y="1567073"/>
            <a:ext cx="4618324" cy="3213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91344" y="4473259"/>
            <a:ext cx="2651175" cy="307777"/>
          </a:xfrm>
          <a:prstGeom prst="rect">
            <a:avLst/>
          </a:prstGeom>
        </p:spPr>
        <p:txBody>
          <a:bodyPr wrap="none">
            <a:spAutoFit/>
          </a:bodyPr>
          <a:lstStyle/>
          <a:p>
            <a:r>
              <a:rPr lang="en-US" sz="1400" dirty="0">
                <a:solidFill>
                  <a:srgbClr val="FFFF00"/>
                </a:solidFill>
              </a:rPr>
              <a:t>https://water.weather.gov/ahps/</a:t>
            </a:r>
          </a:p>
        </p:txBody>
      </p:sp>
      <p:sp>
        <p:nvSpPr>
          <p:cNvPr id="4" name="Rectangle 3"/>
          <p:cNvSpPr/>
          <p:nvPr/>
        </p:nvSpPr>
        <p:spPr>
          <a:xfrm>
            <a:off x="1524002" y="4883629"/>
            <a:ext cx="4585667" cy="1169551"/>
          </a:xfrm>
          <a:prstGeom prst="rect">
            <a:avLst/>
          </a:prstGeom>
        </p:spPr>
        <p:txBody>
          <a:bodyPr wrap="square">
            <a:spAutoFit/>
          </a:bodyPr>
          <a:lstStyle/>
          <a:p>
            <a:r>
              <a:rPr lang="en-US" sz="1400" dirty="0"/>
              <a:t>River observation and forecast information: </a:t>
            </a:r>
            <a:r>
              <a:rPr lang="en-US" sz="1400" dirty="0">
                <a:hlinkClick r:id="rId4"/>
              </a:rPr>
              <a:t>https://water.weather.gov/ahps</a:t>
            </a:r>
            <a:endParaRPr lang="en-US" sz="1400" dirty="0"/>
          </a:p>
          <a:p>
            <a:r>
              <a:rPr lang="en-US" sz="1400" dirty="0"/>
              <a:t>Snow Information: </a:t>
            </a:r>
            <a:r>
              <a:rPr lang="en-US" sz="1400" dirty="0">
                <a:hlinkClick r:id="rId5"/>
              </a:rPr>
              <a:t>https://www.nohrsc.noaa.gov</a:t>
            </a:r>
            <a:endParaRPr lang="en-US" sz="1400" dirty="0"/>
          </a:p>
          <a:p>
            <a:r>
              <a:rPr lang="en-US" sz="1400" dirty="0"/>
              <a:t>Precipitation Frequency Estimates: </a:t>
            </a:r>
            <a:r>
              <a:rPr lang="en-US" sz="1400" dirty="0">
                <a:hlinkClick r:id="rId6"/>
              </a:rPr>
              <a:t>http://www.nws.noaa.gov/oh/hdsc</a:t>
            </a:r>
            <a:endParaRPr lang="en-US" sz="1400" dirty="0"/>
          </a:p>
        </p:txBody>
      </p:sp>
      <p:sp>
        <p:nvSpPr>
          <p:cNvPr id="5" name="Rectangle 4"/>
          <p:cNvSpPr/>
          <p:nvPr/>
        </p:nvSpPr>
        <p:spPr>
          <a:xfrm>
            <a:off x="7834833" y="6443030"/>
            <a:ext cx="2800510" cy="307777"/>
          </a:xfrm>
          <a:prstGeom prst="rect">
            <a:avLst/>
          </a:prstGeom>
        </p:spPr>
        <p:txBody>
          <a:bodyPr wrap="none">
            <a:spAutoFit/>
          </a:bodyPr>
          <a:lstStyle/>
          <a:p>
            <a:r>
              <a:rPr lang="en-US" sz="1400" dirty="0">
                <a:solidFill>
                  <a:srgbClr val="FFFF00"/>
                </a:solidFill>
              </a:rPr>
              <a:t>https://www.drought.gov/drought/</a:t>
            </a:r>
          </a:p>
        </p:txBody>
      </p:sp>
      <p:pic>
        <p:nvPicPr>
          <p:cNvPr id="7172"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834" t="11459" r="10606" b="4614"/>
          <a:stretch/>
        </p:blipFill>
        <p:spPr bwMode="auto">
          <a:xfrm>
            <a:off x="4968554" y="2829478"/>
            <a:ext cx="2955471" cy="2366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67381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81348</TotalTime>
  <Words>1622</Words>
  <Application>Microsoft Office PowerPoint</Application>
  <PresentationFormat>Widescreen</PresentationFormat>
  <Paragraphs>258</Paragraphs>
  <Slides>19</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ＭＳ Ｐゴシック</vt:lpstr>
      <vt:lpstr>Arial</vt:lpstr>
      <vt:lpstr>Arial Narrow</vt:lpstr>
      <vt:lpstr>Calibri</vt:lpstr>
      <vt:lpstr>Calibri Light</vt:lpstr>
      <vt:lpstr>Open Sans</vt:lpstr>
      <vt:lpstr>Proxima Nova</vt:lpstr>
      <vt:lpstr>Times New Roman</vt:lpstr>
      <vt:lpstr>Times Roman</vt:lpstr>
      <vt:lpstr>Office Theme</vt:lpstr>
      <vt:lpstr>PowerPoint Presentation</vt:lpstr>
      <vt:lpstr>Rising Demand for Information  with Regional Perspectives</vt:lpstr>
      <vt:lpstr>R2S- Lingo on the role of services</vt:lpstr>
      <vt:lpstr>Service Delivery Framework</vt:lpstr>
      <vt:lpstr>PowerPoint Presentation</vt:lpstr>
      <vt:lpstr>Services by Sector</vt:lpstr>
      <vt:lpstr>Transportation</vt:lpstr>
      <vt:lpstr>Energy</vt:lpstr>
      <vt:lpstr>Water Resources- too much and too little</vt:lpstr>
      <vt:lpstr>Readiness Levels</vt:lpstr>
      <vt:lpstr>PowerPoint Presentation</vt:lpstr>
      <vt:lpstr>Backups</vt:lpstr>
      <vt:lpstr>PowerPoint Presentation</vt:lpstr>
      <vt:lpstr>PowerPoint Presentation</vt:lpstr>
      <vt:lpstr>Billion Dollar Disasters</vt:lpstr>
      <vt:lpstr>PowerPoint Presentation</vt:lpstr>
      <vt:lpstr>Weather and Climate Timescales</vt:lpstr>
      <vt:lpstr>The Continuum of Regional Services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T. Degaetano</dc:creator>
  <cp:lastModifiedBy>Ellen Mecray</cp:lastModifiedBy>
  <cp:revision>126</cp:revision>
  <dcterms:created xsi:type="dcterms:W3CDTF">2019-04-16T12:27:47Z</dcterms:created>
  <dcterms:modified xsi:type="dcterms:W3CDTF">2020-02-23T22:54:42Z</dcterms:modified>
</cp:coreProperties>
</file>