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1570" r:id="rId2"/>
    <p:sldId id="1574" r:id="rId3"/>
    <p:sldId id="1572" r:id="rId4"/>
    <p:sldId id="1575" r:id="rId5"/>
    <p:sldId id="157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95" autoAdjust="0"/>
  </p:normalViewPr>
  <p:slideViewPr>
    <p:cSldViewPr snapToGrid="0" snapToObjects="1">
      <p:cViewPr varScale="1">
        <p:scale>
          <a:sx n="115" d="100"/>
          <a:sy n="115" d="100"/>
        </p:scale>
        <p:origin x="3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9B198-59AB-FC40-B069-AAC12EC317BD}"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AD177-8654-D545-A765-20FD88FD1263}" type="slidenum">
              <a:rPr lang="en-US" smtClean="0"/>
              <a:t>‹#›</a:t>
            </a:fld>
            <a:endParaRPr lang="en-US"/>
          </a:p>
        </p:txBody>
      </p:sp>
    </p:spTree>
    <p:extLst>
      <p:ext uri="{BB962C8B-B14F-4D97-AF65-F5344CB8AC3E}">
        <p14:creationId xmlns:p14="http://schemas.microsoft.com/office/powerpoint/2010/main" val="32618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 1:  Focus on </a:t>
            </a:r>
            <a:r>
              <a:rPr lang="en-US" sz="1200" b="1" kern="1200" dirty="0">
                <a:solidFill>
                  <a:schemeClr val="tx1"/>
                </a:solidFill>
                <a:effectLst/>
                <a:latin typeface="+mn-lt"/>
                <a:ea typeface="+mn-ea"/>
                <a:cs typeface="+mn-cs"/>
              </a:rPr>
              <a:t>Users</a:t>
            </a:r>
            <a:r>
              <a:rPr lang="en-US" sz="1200" kern="1200" dirty="0">
                <a:solidFill>
                  <a:schemeClr val="tx1"/>
                </a:solidFill>
                <a:effectLst/>
                <a:latin typeface="+mn-lt"/>
                <a:ea typeface="+mn-ea"/>
                <a:cs typeface="+mn-cs"/>
              </a:rPr>
              <a:t> perspective (maximum 10 mins from each panelist)</a:t>
            </a:r>
          </a:p>
          <a:p>
            <a:pPr lvl="2"/>
            <a:r>
              <a:rPr lang="en-US" sz="1200" u="none" strike="noStrike" kern="1200" dirty="0">
                <a:solidFill>
                  <a:schemeClr val="tx1"/>
                </a:solidFill>
                <a:effectLst/>
                <a:latin typeface="+mn-lt"/>
                <a:ea typeface="+mn-ea"/>
                <a:cs typeface="+mn-cs"/>
              </a:rPr>
              <a:t>Discuss what they do and identify what is important to them. Describe the steps they take to make decisions and complete the tasks associated with the application area. </a:t>
            </a:r>
          </a:p>
          <a:p>
            <a:pPr lvl="2"/>
            <a:r>
              <a:rPr lang="en-US" sz="1200" u="none" strike="noStrike" kern="1200" dirty="0">
                <a:solidFill>
                  <a:schemeClr val="tx1"/>
                </a:solidFill>
                <a:effectLst/>
                <a:latin typeface="+mn-lt"/>
                <a:ea typeface="+mn-ea"/>
                <a:cs typeface="+mn-cs"/>
              </a:rPr>
              <a:t>Highlight issues that make tasks time-consuming, unpredictable, or inefficient</a:t>
            </a:r>
          </a:p>
          <a:p>
            <a:pPr lvl="2"/>
            <a:r>
              <a:rPr lang="en-US" sz="1200" u="none" strike="noStrike" kern="1200" dirty="0">
                <a:solidFill>
                  <a:schemeClr val="tx1"/>
                </a:solidFill>
                <a:effectLst/>
                <a:latin typeface="+mn-lt"/>
                <a:ea typeface="+mn-ea"/>
                <a:cs typeface="+mn-cs"/>
              </a:rPr>
              <a:t>Identify how satellite data are currently being used and ideas to improve the use of satellite data for their application area.</a:t>
            </a:r>
          </a:p>
          <a:p>
            <a:r>
              <a:rPr lang="en-US" sz="1200" kern="1200" dirty="0">
                <a:solidFill>
                  <a:schemeClr val="tx1"/>
                </a:solidFill>
                <a:effectLst/>
                <a:latin typeface="+mn-lt"/>
                <a:ea typeface="+mn-ea"/>
                <a:cs typeface="+mn-cs"/>
              </a:rPr>
              <a:t>Part 2:  Focus on </a:t>
            </a:r>
            <a:r>
              <a:rPr lang="en-US" sz="1200" b="1" kern="1200" dirty="0">
                <a:solidFill>
                  <a:schemeClr val="tx1"/>
                </a:solidFill>
                <a:effectLst/>
                <a:latin typeface="+mn-lt"/>
                <a:ea typeface="+mn-ea"/>
                <a:cs typeface="+mn-cs"/>
              </a:rPr>
              <a:t>Developers</a:t>
            </a:r>
            <a:r>
              <a:rPr lang="en-US" sz="1200" kern="1200" dirty="0">
                <a:solidFill>
                  <a:schemeClr val="tx1"/>
                </a:solidFill>
                <a:effectLst/>
                <a:latin typeface="+mn-lt"/>
                <a:ea typeface="+mn-ea"/>
                <a:cs typeface="+mn-cs"/>
              </a:rPr>
              <a:t> perspective (maximum 10 mins from each panelist)</a:t>
            </a:r>
          </a:p>
          <a:p>
            <a:pPr lvl="2"/>
            <a:r>
              <a:rPr lang="en-US" sz="1200" u="none" strike="noStrike" kern="1200" dirty="0">
                <a:solidFill>
                  <a:schemeClr val="tx1"/>
                </a:solidFill>
                <a:effectLst/>
                <a:latin typeface="+mn-lt"/>
                <a:ea typeface="+mn-ea"/>
                <a:cs typeface="+mn-cs"/>
              </a:rPr>
              <a:t>Describe the unmet need served by their product(s), discuss the current development status of their product, describe future improvements to their products and applications to further serve unaddressed user needs..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for Users: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Users</a:t>
            </a:r>
            <a:r>
              <a:rPr lang="en-US" sz="1200" kern="1200" dirty="0">
                <a:solidFill>
                  <a:schemeClr val="tx1"/>
                </a:solidFill>
                <a:effectLst/>
                <a:latin typeface="+mn-lt"/>
                <a:ea typeface="+mn-ea"/>
                <a:cs typeface="+mn-cs"/>
              </a:rPr>
              <a:t> should provide attendees with an understanding of their decision-making process and the criteria they use to evaluate success as they progress toward completion of a task.  Avoid describing solutions (e.g. satellite imagery and data) and instead provide perspective on your desired outcomes for each step in completing a task (such as issuing a severe thunderstorm warning), noting issues that make the process time-consuming, unpredictable, or inefficient Discuss satellite data used in their application including current shortfalls, and what they think is important to improve their capabilities. Additionally users should discuss now the satellite community can help and collaborate on future interests. Each user should limit their presentation to 5 slides and 10 minutes.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for Developers: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Developers</a:t>
            </a:r>
            <a:r>
              <a:rPr lang="en-US" sz="1200" kern="1200" dirty="0">
                <a:solidFill>
                  <a:schemeClr val="tx1"/>
                </a:solidFill>
                <a:effectLst/>
                <a:latin typeface="+mn-lt"/>
                <a:ea typeface="+mn-ea"/>
                <a:cs typeface="+mn-cs"/>
              </a:rPr>
              <a:t> should address the strengths of their products in meeting both met and unmet user needs, the logic behind not addressing other user needs, and how they envision developing future solutions that maximize the value of satellite data by developing solutions that address a broader range of the user’s unmet needs..  Each developer should limit their presentation to 5 slides and 10 minutes.</a:t>
            </a:r>
          </a:p>
          <a:p>
            <a:endParaRPr lang="en-US" dirty="0"/>
          </a:p>
          <a:p>
            <a:endParaRPr lang="en-US" dirty="0"/>
          </a:p>
        </p:txBody>
      </p:sp>
      <p:sp>
        <p:nvSpPr>
          <p:cNvPr id="4" name="Slide Number Placeholder 3"/>
          <p:cNvSpPr>
            <a:spLocks noGrp="1"/>
          </p:cNvSpPr>
          <p:nvPr>
            <p:ph type="sldNum" sz="quarter" idx="5"/>
          </p:nvPr>
        </p:nvSpPr>
        <p:spPr/>
        <p:txBody>
          <a:bodyPr/>
          <a:lstStyle/>
          <a:p>
            <a:fld id="{D52AD177-8654-D545-A765-20FD88FD1263}" type="slidenum">
              <a:rPr lang="en-US" smtClean="0"/>
              <a:t>2</a:t>
            </a:fld>
            <a:endParaRPr lang="en-US"/>
          </a:p>
        </p:txBody>
      </p:sp>
    </p:spTree>
    <p:extLst>
      <p:ext uri="{BB962C8B-B14F-4D97-AF65-F5344CB8AC3E}">
        <p14:creationId xmlns:p14="http://schemas.microsoft.com/office/powerpoint/2010/main" val="375251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 1:  Focus on </a:t>
            </a:r>
            <a:r>
              <a:rPr lang="en-US" sz="1200" b="1" kern="1200" dirty="0">
                <a:solidFill>
                  <a:schemeClr val="tx1"/>
                </a:solidFill>
                <a:effectLst/>
                <a:latin typeface="+mn-lt"/>
                <a:ea typeface="+mn-ea"/>
                <a:cs typeface="+mn-cs"/>
              </a:rPr>
              <a:t>Users</a:t>
            </a:r>
            <a:r>
              <a:rPr lang="en-US" sz="1200" kern="1200" dirty="0">
                <a:solidFill>
                  <a:schemeClr val="tx1"/>
                </a:solidFill>
                <a:effectLst/>
                <a:latin typeface="+mn-lt"/>
                <a:ea typeface="+mn-ea"/>
                <a:cs typeface="+mn-cs"/>
              </a:rPr>
              <a:t> perspective (maximum 10 mins from each panelist)</a:t>
            </a:r>
          </a:p>
          <a:p>
            <a:pPr lvl="2"/>
            <a:r>
              <a:rPr lang="en-US" sz="1200" u="none" strike="noStrike" kern="1200" dirty="0">
                <a:solidFill>
                  <a:schemeClr val="tx1"/>
                </a:solidFill>
                <a:effectLst/>
                <a:latin typeface="+mn-lt"/>
                <a:ea typeface="+mn-ea"/>
                <a:cs typeface="+mn-cs"/>
              </a:rPr>
              <a:t>Discuss what they do and identify what is important to them. Describe the steps they take to make decisions and complete the tasks associated with the application area. </a:t>
            </a:r>
          </a:p>
          <a:p>
            <a:pPr lvl="2"/>
            <a:r>
              <a:rPr lang="en-US" sz="1200" u="none" strike="noStrike" kern="1200" dirty="0">
                <a:solidFill>
                  <a:schemeClr val="tx1"/>
                </a:solidFill>
                <a:effectLst/>
                <a:latin typeface="+mn-lt"/>
                <a:ea typeface="+mn-ea"/>
                <a:cs typeface="+mn-cs"/>
              </a:rPr>
              <a:t>Highlight issues that make tasks time-consuming, unpredictable, or inefficient</a:t>
            </a:r>
          </a:p>
          <a:p>
            <a:pPr lvl="2"/>
            <a:r>
              <a:rPr lang="en-US" sz="1200" u="none" strike="noStrike" kern="1200" dirty="0">
                <a:solidFill>
                  <a:schemeClr val="tx1"/>
                </a:solidFill>
                <a:effectLst/>
                <a:latin typeface="+mn-lt"/>
                <a:ea typeface="+mn-ea"/>
                <a:cs typeface="+mn-cs"/>
              </a:rPr>
              <a:t>Identify how satellite data are currently being used and ideas to improve the use of satellite data for their application area.</a:t>
            </a:r>
          </a:p>
          <a:p>
            <a:r>
              <a:rPr lang="en-US" sz="1200" kern="1200" dirty="0">
                <a:solidFill>
                  <a:schemeClr val="tx1"/>
                </a:solidFill>
                <a:effectLst/>
                <a:latin typeface="+mn-lt"/>
                <a:ea typeface="+mn-ea"/>
                <a:cs typeface="+mn-cs"/>
              </a:rPr>
              <a:t>Part 2:  Focus on </a:t>
            </a:r>
            <a:r>
              <a:rPr lang="en-US" sz="1200" b="1" kern="1200" dirty="0">
                <a:solidFill>
                  <a:schemeClr val="tx1"/>
                </a:solidFill>
                <a:effectLst/>
                <a:latin typeface="+mn-lt"/>
                <a:ea typeface="+mn-ea"/>
                <a:cs typeface="+mn-cs"/>
              </a:rPr>
              <a:t>Developers</a:t>
            </a:r>
            <a:r>
              <a:rPr lang="en-US" sz="1200" kern="1200" dirty="0">
                <a:solidFill>
                  <a:schemeClr val="tx1"/>
                </a:solidFill>
                <a:effectLst/>
                <a:latin typeface="+mn-lt"/>
                <a:ea typeface="+mn-ea"/>
                <a:cs typeface="+mn-cs"/>
              </a:rPr>
              <a:t> perspective (maximum 10 mins from each panelist)</a:t>
            </a:r>
          </a:p>
          <a:p>
            <a:pPr lvl="2"/>
            <a:r>
              <a:rPr lang="en-US" sz="1200" u="none" strike="noStrike" kern="1200" dirty="0">
                <a:solidFill>
                  <a:schemeClr val="tx1"/>
                </a:solidFill>
                <a:effectLst/>
                <a:latin typeface="+mn-lt"/>
                <a:ea typeface="+mn-ea"/>
                <a:cs typeface="+mn-cs"/>
              </a:rPr>
              <a:t>Describe the unmet need served by their product(s), discuss the current development status of their product, describe future improvements to their products and applications to further serve unaddressed user needs..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for Users: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Users</a:t>
            </a:r>
            <a:r>
              <a:rPr lang="en-US" sz="1200" kern="1200" dirty="0">
                <a:solidFill>
                  <a:schemeClr val="tx1"/>
                </a:solidFill>
                <a:effectLst/>
                <a:latin typeface="+mn-lt"/>
                <a:ea typeface="+mn-ea"/>
                <a:cs typeface="+mn-cs"/>
              </a:rPr>
              <a:t> should provide attendees with an understanding of their decision-making process and the criteria they use to evaluate success as they progress toward completion of a task.  Avoid describing solutions (e.g. satellite imagery and data) and instead provide perspective on your desired outcomes for each step in completing a task (such as issuing a severe thunderstorm warning), noting issues that make the process time-consuming, unpredictable, or inefficient Discuss satellite data used in their application including current shortfalls, and what they think is important to improve their capabilities. Additionally users should discuss now the satellite community can help and collaborate on future interests. Each user should limit their presentation to 5 slides and 10 minutes.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for Developers: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Developers</a:t>
            </a:r>
            <a:r>
              <a:rPr lang="en-US" sz="1200" kern="1200" dirty="0">
                <a:solidFill>
                  <a:schemeClr val="tx1"/>
                </a:solidFill>
                <a:effectLst/>
                <a:latin typeface="+mn-lt"/>
                <a:ea typeface="+mn-ea"/>
                <a:cs typeface="+mn-cs"/>
              </a:rPr>
              <a:t> should address the strengths of their products in meeting both met and unmet user needs, the logic behind not addressing other user needs, and how they envision developing future solutions that maximize the value of satellite data by developing solutions that address a broader range of the user’s unmet needs..  Each developer should limit their presentation to 5 slides and 10 minutes.</a:t>
            </a:r>
          </a:p>
          <a:p>
            <a:endParaRPr lang="en-US" dirty="0"/>
          </a:p>
        </p:txBody>
      </p:sp>
      <p:sp>
        <p:nvSpPr>
          <p:cNvPr id="4" name="Slide Number Placeholder 3"/>
          <p:cNvSpPr>
            <a:spLocks noGrp="1"/>
          </p:cNvSpPr>
          <p:nvPr>
            <p:ph type="sldNum" sz="quarter" idx="5"/>
          </p:nvPr>
        </p:nvSpPr>
        <p:spPr/>
        <p:txBody>
          <a:bodyPr/>
          <a:lstStyle/>
          <a:p>
            <a:fld id="{D52AD177-8654-D545-A765-20FD88FD1263}" type="slidenum">
              <a:rPr lang="en-US" smtClean="0"/>
              <a:t>3</a:t>
            </a:fld>
            <a:endParaRPr lang="en-US"/>
          </a:p>
        </p:txBody>
      </p:sp>
    </p:spTree>
    <p:extLst>
      <p:ext uri="{BB962C8B-B14F-4D97-AF65-F5344CB8AC3E}">
        <p14:creationId xmlns:p14="http://schemas.microsoft.com/office/powerpoint/2010/main" val="285638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 1:  Focus on </a:t>
            </a:r>
            <a:r>
              <a:rPr lang="en-US" sz="1200" b="1" kern="1200" dirty="0">
                <a:solidFill>
                  <a:schemeClr val="tx1"/>
                </a:solidFill>
                <a:effectLst/>
                <a:latin typeface="+mn-lt"/>
                <a:ea typeface="+mn-ea"/>
                <a:cs typeface="+mn-cs"/>
              </a:rPr>
              <a:t>Users</a:t>
            </a:r>
            <a:r>
              <a:rPr lang="en-US" sz="1200" kern="1200" dirty="0">
                <a:solidFill>
                  <a:schemeClr val="tx1"/>
                </a:solidFill>
                <a:effectLst/>
                <a:latin typeface="+mn-lt"/>
                <a:ea typeface="+mn-ea"/>
                <a:cs typeface="+mn-cs"/>
              </a:rPr>
              <a:t> perspective (maximum 10 mins from each panelist)</a:t>
            </a:r>
          </a:p>
          <a:p>
            <a:pPr lvl="2"/>
            <a:r>
              <a:rPr lang="en-US" sz="1200" u="none" strike="noStrike" kern="1200" dirty="0">
                <a:solidFill>
                  <a:schemeClr val="tx1"/>
                </a:solidFill>
                <a:effectLst/>
                <a:latin typeface="+mn-lt"/>
                <a:ea typeface="+mn-ea"/>
                <a:cs typeface="+mn-cs"/>
              </a:rPr>
              <a:t>Discuss what they do and identify what is important to them. Describe the steps they take to make decisions and complete the tasks associated with the application area. </a:t>
            </a:r>
          </a:p>
          <a:p>
            <a:pPr lvl="2"/>
            <a:r>
              <a:rPr lang="en-US" sz="1200" u="none" strike="noStrike" kern="1200" dirty="0">
                <a:solidFill>
                  <a:schemeClr val="tx1"/>
                </a:solidFill>
                <a:effectLst/>
                <a:latin typeface="+mn-lt"/>
                <a:ea typeface="+mn-ea"/>
                <a:cs typeface="+mn-cs"/>
              </a:rPr>
              <a:t>Highlight issues that make tasks time-consuming, unpredictable, or inefficient</a:t>
            </a:r>
          </a:p>
          <a:p>
            <a:pPr lvl="2"/>
            <a:r>
              <a:rPr lang="en-US" sz="1200" u="none" strike="noStrike" kern="1200" dirty="0">
                <a:solidFill>
                  <a:schemeClr val="tx1"/>
                </a:solidFill>
                <a:effectLst/>
                <a:latin typeface="+mn-lt"/>
                <a:ea typeface="+mn-ea"/>
                <a:cs typeface="+mn-cs"/>
              </a:rPr>
              <a:t>Identify how satellite data are currently being used and ideas to improve the use of satellite data for their application area.</a:t>
            </a:r>
          </a:p>
          <a:p>
            <a:r>
              <a:rPr lang="en-US" sz="1200" kern="1200" dirty="0">
                <a:solidFill>
                  <a:schemeClr val="tx1"/>
                </a:solidFill>
                <a:effectLst/>
                <a:latin typeface="+mn-lt"/>
                <a:ea typeface="+mn-ea"/>
                <a:cs typeface="+mn-cs"/>
              </a:rPr>
              <a:t>Part 2:  Focus on </a:t>
            </a:r>
            <a:r>
              <a:rPr lang="en-US" sz="1200" b="1" kern="1200" dirty="0">
                <a:solidFill>
                  <a:schemeClr val="tx1"/>
                </a:solidFill>
                <a:effectLst/>
                <a:latin typeface="+mn-lt"/>
                <a:ea typeface="+mn-ea"/>
                <a:cs typeface="+mn-cs"/>
              </a:rPr>
              <a:t>Developers</a:t>
            </a:r>
            <a:r>
              <a:rPr lang="en-US" sz="1200" kern="1200" dirty="0">
                <a:solidFill>
                  <a:schemeClr val="tx1"/>
                </a:solidFill>
                <a:effectLst/>
                <a:latin typeface="+mn-lt"/>
                <a:ea typeface="+mn-ea"/>
                <a:cs typeface="+mn-cs"/>
              </a:rPr>
              <a:t> perspective (maximum 10 mins from each panelist)</a:t>
            </a:r>
          </a:p>
          <a:p>
            <a:pPr lvl="2"/>
            <a:r>
              <a:rPr lang="en-US" sz="1200" u="none" strike="noStrike" kern="1200" dirty="0">
                <a:solidFill>
                  <a:schemeClr val="tx1"/>
                </a:solidFill>
                <a:effectLst/>
                <a:latin typeface="+mn-lt"/>
                <a:ea typeface="+mn-ea"/>
                <a:cs typeface="+mn-cs"/>
              </a:rPr>
              <a:t>Describe the unmet need served by their product(s), discuss the current development status of their product, describe future improvements to their products and applications to further serve unaddressed user needs..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for Users: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Users</a:t>
            </a:r>
            <a:r>
              <a:rPr lang="en-US" sz="1200" kern="1200" dirty="0">
                <a:solidFill>
                  <a:schemeClr val="tx1"/>
                </a:solidFill>
                <a:effectLst/>
                <a:latin typeface="+mn-lt"/>
                <a:ea typeface="+mn-ea"/>
                <a:cs typeface="+mn-cs"/>
              </a:rPr>
              <a:t> should provide attendees with an understanding of their decision-making process and the criteria they use to evaluate success as they progress toward completion of a task.  Avoid describing solutions (e.g. satellite imagery and data) and instead provide perspective on your desired outcomes for each step in completing a task (such as issuing a severe thunderstorm warning), noting issues that make the process time-consuming, unpredictable, or inefficient Discuss satellite data used in their application including current shortfalls, and what they think is important to improve their capabilities. Additionally users should discuss now the satellite community can help and collaborate on future interests. Each user should limit their presentation to 5 slides and 10 minutes.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for Developers: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Developers</a:t>
            </a:r>
            <a:r>
              <a:rPr lang="en-US" sz="1200" kern="1200" dirty="0">
                <a:solidFill>
                  <a:schemeClr val="tx1"/>
                </a:solidFill>
                <a:effectLst/>
                <a:latin typeface="+mn-lt"/>
                <a:ea typeface="+mn-ea"/>
                <a:cs typeface="+mn-cs"/>
              </a:rPr>
              <a:t> should address the strengths of their products in meeting both met and unmet user needs, the logic behind not addressing other user needs, and how they envision developing future solutions that maximize the value of satellite data by developing solutions that address a broader range of the user’s unmet needs..  Each developer should limit their presentation to 5 slides and 10 minutes.</a:t>
            </a:r>
          </a:p>
          <a:p>
            <a:endParaRPr lang="en-US" dirty="0"/>
          </a:p>
        </p:txBody>
      </p:sp>
      <p:sp>
        <p:nvSpPr>
          <p:cNvPr id="4" name="Slide Number Placeholder 3"/>
          <p:cNvSpPr>
            <a:spLocks noGrp="1"/>
          </p:cNvSpPr>
          <p:nvPr>
            <p:ph type="sldNum" sz="quarter" idx="5"/>
          </p:nvPr>
        </p:nvSpPr>
        <p:spPr/>
        <p:txBody>
          <a:bodyPr/>
          <a:lstStyle/>
          <a:p>
            <a:fld id="{D52AD177-8654-D545-A765-20FD88FD1263}" type="slidenum">
              <a:rPr lang="en-US" smtClean="0"/>
              <a:t>4</a:t>
            </a:fld>
            <a:endParaRPr lang="en-US"/>
          </a:p>
        </p:txBody>
      </p:sp>
    </p:spTree>
    <p:extLst>
      <p:ext uri="{BB962C8B-B14F-4D97-AF65-F5344CB8AC3E}">
        <p14:creationId xmlns:p14="http://schemas.microsoft.com/office/powerpoint/2010/main" val="219077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Part 1:  Focus on </a:t>
            </a:r>
            <a:r>
              <a:rPr lang="en-US" sz="1200" b="1" kern="1200" dirty="0">
                <a:solidFill>
                  <a:schemeClr val="tx1"/>
                </a:solidFill>
                <a:effectLst/>
                <a:latin typeface="+mn-lt"/>
                <a:ea typeface="+mn-ea"/>
                <a:cs typeface="+mn-cs"/>
              </a:rPr>
              <a:t>Users</a:t>
            </a:r>
            <a:r>
              <a:rPr lang="en-US" sz="1200" kern="1200" dirty="0">
                <a:solidFill>
                  <a:schemeClr val="tx1"/>
                </a:solidFill>
                <a:effectLst/>
                <a:latin typeface="+mn-lt"/>
                <a:ea typeface="+mn-ea"/>
                <a:cs typeface="+mn-cs"/>
              </a:rPr>
              <a:t> perspective (maximum 10 mins from each panelist)</a:t>
            </a:r>
          </a:p>
          <a:p>
            <a:pPr lvl="2"/>
            <a:r>
              <a:rPr lang="en-US" sz="1200" u="none" strike="noStrike" kern="1200" dirty="0">
                <a:solidFill>
                  <a:schemeClr val="tx1"/>
                </a:solidFill>
                <a:effectLst/>
                <a:latin typeface="+mn-lt"/>
                <a:ea typeface="+mn-ea"/>
                <a:cs typeface="+mn-cs"/>
              </a:rPr>
              <a:t>Discuss what they do and identify what is important to them. Describe the steps they take to make decisions and complete the tasks associated with the application area. </a:t>
            </a:r>
          </a:p>
          <a:p>
            <a:pPr lvl="2"/>
            <a:r>
              <a:rPr lang="en-US" sz="1200" u="none" strike="noStrike" kern="1200" dirty="0">
                <a:solidFill>
                  <a:schemeClr val="tx1"/>
                </a:solidFill>
                <a:effectLst/>
                <a:latin typeface="+mn-lt"/>
                <a:ea typeface="+mn-ea"/>
                <a:cs typeface="+mn-cs"/>
              </a:rPr>
              <a:t>Highlight issues that make tasks time-consuming, unpredictable, or inefficient</a:t>
            </a:r>
          </a:p>
          <a:p>
            <a:pPr lvl="2"/>
            <a:r>
              <a:rPr lang="en-US" sz="1200" u="none" strike="noStrike" kern="1200" dirty="0">
                <a:solidFill>
                  <a:schemeClr val="tx1"/>
                </a:solidFill>
                <a:effectLst/>
                <a:latin typeface="+mn-lt"/>
                <a:ea typeface="+mn-ea"/>
                <a:cs typeface="+mn-cs"/>
              </a:rPr>
              <a:t>Identify how satellite data are currently being used and ideas to improve the use of satellite data for their application area.</a:t>
            </a:r>
          </a:p>
          <a:p>
            <a:r>
              <a:rPr lang="en-US" sz="1200" kern="1200" dirty="0">
                <a:solidFill>
                  <a:schemeClr val="tx1"/>
                </a:solidFill>
                <a:effectLst/>
                <a:latin typeface="+mn-lt"/>
                <a:ea typeface="+mn-ea"/>
                <a:cs typeface="+mn-cs"/>
              </a:rPr>
              <a:t>Part 2:  Focus on </a:t>
            </a:r>
            <a:r>
              <a:rPr lang="en-US" sz="1200" b="1" kern="1200" dirty="0">
                <a:solidFill>
                  <a:schemeClr val="tx1"/>
                </a:solidFill>
                <a:effectLst/>
                <a:latin typeface="+mn-lt"/>
                <a:ea typeface="+mn-ea"/>
                <a:cs typeface="+mn-cs"/>
              </a:rPr>
              <a:t>Developers</a:t>
            </a:r>
            <a:r>
              <a:rPr lang="en-US" sz="1200" kern="1200" dirty="0">
                <a:solidFill>
                  <a:schemeClr val="tx1"/>
                </a:solidFill>
                <a:effectLst/>
                <a:latin typeface="+mn-lt"/>
                <a:ea typeface="+mn-ea"/>
                <a:cs typeface="+mn-cs"/>
              </a:rPr>
              <a:t> perspective (maximum 10 mins from each panelist)</a:t>
            </a:r>
          </a:p>
          <a:p>
            <a:pPr lvl="2"/>
            <a:r>
              <a:rPr lang="en-US" sz="1200" u="none" strike="noStrike" kern="1200" dirty="0">
                <a:solidFill>
                  <a:schemeClr val="tx1"/>
                </a:solidFill>
                <a:effectLst/>
                <a:latin typeface="+mn-lt"/>
                <a:ea typeface="+mn-ea"/>
                <a:cs typeface="+mn-cs"/>
              </a:rPr>
              <a:t>Describe the unmet need served by their product(s), discuss the current development status of their product, describe future improvements to their products and applications to further serve unaddressed user needs..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for Users: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Users</a:t>
            </a:r>
            <a:r>
              <a:rPr lang="en-US" sz="1200" kern="1200" dirty="0">
                <a:solidFill>
                  <a:schemeClr val="tx1"/>
                </a:solidFill>
                <a:effectLst/>
                <a:latin typeface="+mn-lt"/>
                <a:ea typeface="+mn-ea"/>
                <a:cs typeface="+mn-cs"/>
              </a:rPr>
              <a:t> should provide attendees with an understanding of their decision-making process and the criteria they use to evaluate success as they progress toward completion of a task.  Avoid describing solutions (e.g. satellite imagery and data) and instead provide perspective on your desired outcomes for each step in completing a task (such as issuing a severe thunderstorm warning), noting issues that make the process time-consuming, unpredictable, or inefficient Discuss satellite data used in their application including current shortfalls, and what they think is important to improve their capabilities. Additionally users should discuss now the satellite community can help and collaborate on future interests. Each user should limit their presentation to 5 slides and 10 minutes.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Instructions for Developers: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Developers</a:t>
            </a:r>
            <a:r>
              <a:rPr lang="en-US" sz="1200" kern="1200" dirty="0">
                <a:solidFill>
                  <a:schemeClr val="tx1"/>
                </a:solidFill>
                <a:effectLst/>
                <a:latin typeface="+mn-lt"/>
                <a:ea typeface="+mn-ea"/>
                <a:cs typeface="+mn-cs"/>
              </a:rPr>
              <a:t> should address the strengths of their products in meeting both met and unmet user needs, the logic behind not addressing other user needs, and how they envision developing future solutions that maximize the value of satellite data by developing solutions that address a broader range of the user’s unmet needs..  Each developer should limit their presentation to 5 slides and 10 minutes.</a:t>
            </a:r>
          </a:p>
          <a:p>
            <a:endParaRPr lang="en-US" dirty="0"/>
          </a:p>
        </p:txBody>
      </p:sp>
      <p:sp>
        <p:nvSpPr>
          <p:cNvPr id="4" name="Slide Number Placeholder 3"/>
          <p:cNvSpPr>
            <a:spLocks noGrp="1"/>
          </p:cNvSpPr>
          <p:nvPr>
            <p:ph type="sldNum" sz="quarter" idx="5"/>
          </p:nvPr>
        </p:nvSpPr>
        <p:spPr/>
        <p:txBody>
          <a:bodyPr/>
          <a:lstStyle/>
          <a:p>
            <a:fld id="{D52AD177-8654-D545-A765-20FD88FD1263}" type="slidenum">
              <a:rPr lang="en-US" smtClean="0"/>
              <a:t>5</a:t>
            </a:fld>
            <a:endParaRPr lang="en-US"/>
          </a:p>
        </p:txBody>
      </p:sp>
    </p:spTree>
    <p:extLst>
      <p:ext uri="{BB962C8B-B14F-4D97-AF65-F5344CB8AC3E}">
        <p14:creationId xmlns:p14="http://schemas.microsoft.com/office/powerpoint/2010/main" val="37637001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2.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4.png"/><Relationship Id="rId5" Type="http://schemas.openxmlformats.org/officeDocument/2006/relationships/image" Target="../media/image1.png"/><Relationship Id="rId15" Type="http://schemas.openxmlformats.org/officeDocument/2006/relationships/image" Target="../media/image6.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3.png"/><Relationship Id="rId14" Type="http://schemas.openxmlformats.org/officeDocument/2006/relationships/hyperlink" Target="http://www.noaa.gov/weather"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k Blue">
    <p:spTree>
      <p:nvGrpSpPr>
        <p:cNvPr id="1" name=""/>
        <p:cNvGrpSpPr/>
        <p:nvPr/>
      </p:nvGrpSpPr>
      <p:grpSpPr>
        <a:xfrm>
          <a:off x="0" y="0"/>
          <a:ext cx="0" cy="0"/>
          <a:chOff x="0" y="0"/>
          <a:chExt cx="0" cy="0"/>
        </a:xfrm>
      </p:grpSpPr>
      <p:sp>
        <p:nvSpPr>
          <p:cNvPr id="20" name="Rectangle 19"/>
          <p:cNvSpPr/>
          <p:nvPr userDrawn="1"/>
        </p:nvSpPr>
        <p:spPr>
          <a:xfrm>
            <a:off x="547749" y="3"/>
            <a:ext cx="11641127" cy="42671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Picture Placeholder 3"/>
          <p:cNvSpPr>
            <a:spLocks noGrp="1"/>
          </p:cNvSpPr>
          <p:nvPr>
            <p:ph type="pic" sz="quarter" idx="15"/>
          </p:nvPr>
        </p:nvSpPr>
        <p:spPr>
          <a:xfrm>
            <a:off x="550103" y="4267200"/>
            <a:ext cx="11638772" cy="2590800"/>
          </a:xfrm>
          <a:prstGeom prst="rect">
            <a:avLst/>
          </a:prstGeo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10" name="Text Placeholder 9"/>
          <p:cNvSpPr>
            <a:spLocks noGrp="1"/>
          </p:cNvSpPr>
          <p:nvPr>
            <p:ph type="body" sz="quarter" idx="20" hasCustomPrompt="1"/>
          </p:nvPr>
        </p:nvSpPr>
        <p:spPr>
          <a:xfrm>
            <a:off x="1040445" y="2590798"/>
            <a:ext cx="1828800" cy="960120"/>
          </a:xfrm>
          <a:prstGeom prst="rect">
            <a:avLst/>
          </a:prstGeom>
        </p:spPr>
        <p:txBody>
          <a:bodyPr lIns="0" tIns="0" rIns="0" bIns="0"/>
          <a:lstStyle>
            <a:lvl1pPr marL="0" indent="0">
              <a:buNone/>
              <a:defRPr sz="1350" b="1" baseline="0">
                <a:solidFill>
                  <a:srgbClr val="D6F5FF"/>
                </a:solidFill>
                <a:latin typeface="Arial Narrow" panose="020B0606020202030204" pitchFamily="34" charset="0"/>
              </a:defRPr>
            </a:lvl1pPr>
            <a:lvl2pPr marL="342900" indent="0">
              <a:buNone/>
              <a:defRPr sz="1350" b="1">
                <a:latin typeface="Arial Narrow" panose="020B0606020202030204" pitchFamily="34" charset="0"/>
              </a:defRPr>
            </a:lvl2pPr>
            <a:lvl3pPr marL="685800" indent="0">
              <a:buNone/>
              <a:defRPr sz="1350" b="1">
                <a:latin typeface="Arial Narrow" panose="020B0606020202030204" pitchFamily="34" charset="0"/>
              </a:defRPr>
            </a:lvl3pPr>
            <a:lvl4pPr marL="1028700" indent="0">
              <a:buNone/>
              <a:defRPr sz="1350" b="1">
                <a:latin typeface="Arial Narrow" panose="020B0606020202030204" pitchFamily="34" charset="0"/>
              </a:defRPr>
            </a:lvl4pPr>
            <a:lvl5pPr marL="1371600" indent="0">
              <a:buNone/>
              <a:defRPr sz="1350" b="1">
                <a:latin typeface="Arial Narrow" panose="020B0606020202030204" pitchFamily="34" charset="0"/>
              </a:defRPr>
            </a:lvl5pPr>
          </a:lstStyle>
          <a:p>
            <a:pPr lvl="0"/>
            <a:r>
              <a:rPr lang="en-US" dirty="0"/>
              <a:t>Office Information</a:t>
            </a:r>
          </a:p>
        </p:txBody>
      </p:sp>
      <p:sp>
        <p:nvSpPr>
          <p:cNvPr id="37" name="Text Placeholder 9"/>
          <p:cNvSpPr>
            <a:spLocks noGrp="1"/>
          </p:cNvSpPr>
          <p:nvPr>
            <p:ph type="body" sz="quarter" idx="21" hasCustomPrompt="1"/>
          </p:nvPr>
        </p:nvSpPr>
        <p:spPr>
          <a:xfrm>
            <a:off x="1040445" y="3733803"/>
            <a:ext cx="1727200" cy="268921"/>
          </a:xfrm>
          <a:prstGeom prst="rect">
            <a:avLst/>
          </a:prstGeom>
        </p:spPr>
        <p:txBody>
          <a:bodyPr lIns="0" tIns="0" rIns="0" bIns="0"/>
          <a:lstStyle>
            <a:lvl1pPr marL="0" indent="0">
              <a:buNone/>
              <a:defRPr sz="1200" b="0" baseline="0">
                <a:solidFill>
                  <a:srgbClr val="D6F5FF"/>
                </a:solidFill>
                <a:latin typeface="Arial Narrow" panose="020B0606020202030204" pitchFamily="34" charset="0"/>
              </a:defRPr>
            </a:lvl1pPr>
            <a:lvl2pPr marL="342900" indent="0">
              <a:buNone/>
              <a:defRPr sz="1350" b="1">
                <a:latin typeface="Arial Narrow" panose="020B0606020202030204" pitchFamily="34" charset="0"/>
              </a:defRPr>
            </a:lvl2pPr>
            <a:lvl3pPr marL="685800" indent="0">
              <a:buNone/>
              <a:defRPr sz="1350" b="1">
                <a:latin typeface="Arial Narrow" panose="020B0606020202030204" pitchFamily="34" charset="0"/>
              </a:defRPr>
            </a:lvl3pPr>
            <a:lvl4pPr marL="1028700" indent="0">
              <a:buNone/>
              <a:defRPr sz="1350" b="1">
                <a:latin typeface="Arial Narrow" panose="020B0606020202030204" pitchFamily="34" charset="0"/>
              </a:defRPr>
            </a:lvl4pPr>
            <a:lvl5pPr marL="1371600" indent="0">
              <a:buNone/>
              <a:defRPr sz="1350" b="1">
                <a:latin typeface="Arial Narrow" panose="020B0606020202030204" pitchFamily="34" charset="0"/>
              </a:defRPr>
            </a:lvl5pPr>
          </a:lstStyle>
          <a:p>
            <a:pPr lvl="0"/>
            <a:r>
              <a:rPr lang="en-US" dirty="0"/>
              <a:t>MM/DD/YYYY</a:t>
            </a:r>
          </a:p>
        </p:txBody>
      </p:sp>
      <p:sp>
        <p:nvSpPr>
          <p:cNvPr id="12" name="Text Placeholder 11"/>
          <p:cNvSpPr>
            <a:spLocks noGrp="1"/>
          </p:cNvSpPr>
          <p:nvPr>
            <p:ph type="body" sz="quarter" idx="22" hasCustomPrompt="1"/>
          </p:nvPr>
        </p:nvSpPr>
        <p:spPr>
          <a:xfrm>
            <a:off x="3352800" y="768748"/>
            <a:ext cx="8128000" cy="1358585"/>
          </a:xfrm>
          <a:prstGeom prst="rect">
            <a:avLst/>
          </a:prstGeom>
        </p:spPr>
        <p:txBody>
          <a:bodyPr lIns="0" tIns="0" rIns="0" bIns="0"/>
          <a:lstStyle>
            <a:lvl1pPr marL="0" indent="0">
              <a:buNone/>
              <a:defRPr sz="3300" b="1" baseline="0">
                <a:solidFill>
                  <a:schemeClr val="bg1"/>
                </a:solidFill>
              </a:defRPr>
            </a:lvl1pPr>
          </a:lstStyle>
          <a:p>
            <a:pPr lvl="0"/>
            <a:r>
              <a:rPr lang="en-US" dirty="0"/>
              <a:t>PPT Title</a:t>
            </a:r>
          </a:p>
        </p:txBody>
      </p:sp>
      <p:sp>
        <p:nvSpPr>
          <p:cNvPr id="14" name="Text Placeholder 13"/>
          <p:cNvSpPr>
            <a:spLocks noGrp="1"/>
          </p:cNvSpPr>
          <p:nvPr>
            <p:ph type="body" sz="quarter" idx="23" hasCustomPrompt="1"/>
          </p:nvPr>
        </p:nvSpPr>
        <p:spPr>
          <a:xfrm>
            <a:off x="3353382" y="2262190"/>
            <a:ext cx="8123355" cy="938213"/>
          </a:xfrm>
          <a:prstGeom prst="rect">
            <a:avLst/>
          </a:prstGeom>
        </p:spPr>
        <p:txBody>
          <a:bodyPr lIns="0" tIns="0" rIns="0" bIns="0"/>
          <a:lstStyle>
            <a:lvl1pPr marL="0" indent="0">
              <a:buNone/>
              <a:defRPr sz="2100" b="0">
                <a:solidFill>
                  <a:schemeClr val="accent1">
                    <a:lumMod val="20000"/>
                    <a:lumOff val="80000"/>
                  </a:schemeClr>
                </a:solidFill>
                <a:latin typeface="Arial Narrow" panose="020B0606020202030204" pitchFamily="34" charset="0"/>
              </a:defRPr>
            </a:lvl1pPr>
          </a:lstStyle>
          <a:p>
            <a:pPr lvl="0"/>
            <a:r>
              <a:rPr lang="en-US" dirty="0"/>
              <a:t>PPT Subtitle</a:t>
            </a:r>
          </a:p>
        </p:txBody>
      </p:sp>
      <p:sp>
        <p:nvSpPr>
          <p:cNvPr id="21" name="Text Placeholder 20"/>
          <p:cNvSpPr>
            <a:spLocks noGrp="1"/>
          </p:cNvSpPr>
          <p:nvPr>
            <p:ph type="body" sz="quarter" idx="24" hasCustomPrompt="1"/>
          </p:nvPr>
        </p:nvSpPr>
        <p:spPr>
          <a:xfrm>
            <a:off x="3352800" y="3311239"/>
            <a:ext cx="8128000" cy="692727"/>
          </a:xfrm>
          <a:prstGeom prst="rect">
            <a:avLst/>
          </a:prstGeom>
        </p:spPr>
        <p:txBody>
          <a:bodyPr lIns="0" tIns="0" rIns="0" bIns="0"/>
          <a:lstStyle>
            <a:lvl1pPr marL="0" indent="0">
              <a:buNone/>
              <a:defRPr sz="1350" baseline="0">
                <a:solidFill>
                  <a:schemeClr val="accent1">
                    <a:lumMod val="20000"/>
                    <a:lumOff val="80000"/>
                  </a:schemeClr>
                </a:solidFill>
                <a:latin typeface="Arial Narrow" panose="020B0606020202030204" pitchFamily="34" charset="0"/>
              </a:defRPr>
            </a:lvl1pPr>
          </a:lstStyle>
          <a:p>
            <a:pPr lvl="0"/>
            <a:r>
              <a:rPr lang="en-US" dirty="0"/>
              <a:t>Author, Title, Affiliation  (optional)</a:t>
            </a:r>
          </a:p>
        </p:txBody>
      </p:sp>
      <p:cxnSp>
        <p:nvCxnSpPr>
          <p:cNvPr id="38" name="Straight Connector 37"/>
          <p:cNvCxnSpPr/>
          <p:nvPr userDrawn="1"/>
        </p:nvCxnSpPr>
        <p:spPr>
          <a:xfrm>
            <a:off x="3047999" y="609600"/>
            <a:ext cx="0" cy="347345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9" name="Picture 4">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11201" y="533400"/>
            <a:ext cx="2349515" cy="213391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8" name="Group 67"/>
          <p:cNvGrpSpPr/>
          <p:nvPr userDrawn="1"/>
        </p:nvGrpSpPr>
        <p:grpSpPr>
          <a:xfrm>
            <a:off x="-40517" y="0"/>
            <a:ext cx="629920" cy="6858000"/>
            <a:chOff x="-15240" y="0"/>
            <a:chExt cx="472440" cy="6858000"/>
          </a:xfrm>
        </p:grpSpPr>
        <p:sp>
          <p:nvSpPr>
            <p:cNvPr id="69" name="Rectangle 68"/>
            <p:cNvSpPr/>
            <p:nvPr userDrawn="1"/>
          </p:nvSpPr>
          <p:spPr>
            <a:xfrm>
              <a:off x="10668" y="0"/>
              <a:ext cx="420624" cy="6858000"/>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0" name="Rectangle 69"/>
            <p:cNvSpPr/>
            <p:nvPr userDrawn="1"/>
          </p:nvSpPr>
          <p:spPr>
            <a:xfrm>
              <a:off x="16002" y="3197352"/>
              <a:ext cx="409956" cy="1069848"/>
            </a:xfrm>
            <a:prstGeom prst="rect">
              <a:avLst/>
            </a:prstGeom>
            <a:solidFill>
              <a:srgbClr val="0B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1" name="Picture 13" descr="C:\Users\jacqui.fenner\Desktop\PTT templates\images\noaa icons\noaa_icons-04.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 y="5714999"/>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72" name="Picture 14" descr="C:\Users\jacqui.fenner\Desktop\PTT templates\images\noaa icons\noaa_icons-05.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 y="4648200"/>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73" name="Picture 15" descr="C:\Users\jacqui.fenner\Desktop\PTT templates\images\noaa icons\noaa_icons-06.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 y="3581400"/>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74" name="Picture 16" descr="C:\Users\jacqui.fenner\Desktop\PTT templates\images\noaa icons\noaa_icons-07.png">
              <a:hlinkClick r:id="rId10"/>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 y="2514600"/>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75" name="Picture 17" descr="C:\Users\jacqui.fenner\Desktop\PTT templates\images\noaa icons\noaa_icons-08.png">
              <a:hlinkClick r:id="rId12"/>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 y="1447800"/>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19" descr="C:\Users\jacqui.fenner\Desktop\PTT templates\images\noaa icons\noaa_icons-10.png">
              <a:hlinkClick r:id="rId14"/>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 y="381000"/>
              <a:ext cx="472440" cy="32400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7" name="Group 76"/>
            <p:cNvGrpSpPr/>
            <p:nvPr userDrawn="1"/>
          </p:nvGrpSpPr>
          <p:grpSpPr>
            <a:xfrm>
              <a:off x="15148" y="0"/>
              <a:ext cx="420624" cy="6858000"/>
              <a:chOff x="15148" y="0"/>
              <a:chExt cx="420624" cy="6858000"/>
            </a:xfrm>
          </p:grpSpPr>
          <p:grpSp>
            <p:nvGrpSpPr>
              <p:cNvPr id="78" name="Group 77"/>
              <p:cNvGrpSpPr/>
              <p:nvPr userDrawn="1"/>
            </p:nvGrpSpPr>
            <p:grpSpPr>
              <a:xfrm>
                <a:off x="15148" y="1066800"/>
                <a:ext cx="420624" cy="5334000"/>
                <a:chOff x="15148" y="1066800"/>
                <a:chExt cx="420624" cy="5334000"/>
              </a:xfrm>
            </p:grpSpPr>
            <p:cxnSp>
              <p:nvCxnSpPr>
                <p:cNvPr id="80" name="Straight Connector 79"/>
                <p:cNvCxnSpPr/>
                <p:nvPr userDrawn="1"/>
              </p:nvCxnSpPr>
              <p:spPr>
                <a:xfrm>
                  <a:off x="15148" y="42672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5148" y="32004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5148" y="21336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15148" y="53340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15148" y="1066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5148" y="6400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p:cNvCxnSpPr/>
              <p:nvPr userDrawn="1"/>
            </p:nvCxnSpPr>
            <p:spPr>
              <a:xfrm>
                <a:off x="431292" y="0"/>
                <a:ext cx="0" cy="6858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58292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9" name="Content Placeholder 2"/>
          <p:cNvSpPr>
            <a:spLocks noGrp="1"/>
          </p:cNvSpPr>
          <p:nvPr>
            <p:ph idx="19" hasCustomPrompt="1"/>
          </p:nvPr>
        </p:nvSpPr>
        <p:spPr>
          <a:xfrm>
            <a:off x="1003852" y="1219200"/>
            <a:ext cx="3263349" cy="49530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13" name="Content Placeholder 2"/>
          <p:cNvSpPr>
            <a:spLocks noGrp="1"/>
          </p:cNvSpPr>
          <p:nvPr>
            <p:ph idx="20" hasCustomPrompt="1"/>
          </p:nvPr>
        </p:nvSpPr>
        <p:spPr>
          <a:xfrm>
            <a:off x="8331200" y="1219200"/>
            <a:ext cx="3263349" cy="49530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14" name="Content Placeholder 2"/>
          <p:cNvSpPr>
            <a:spLocks noGrp="1"/>
          </p:cNvSpPr>
          <p:nvPr>
            <p:ph idx="21" hasCustomPrompt="1"/>
          </p:nvPr>
        </p:nvSpPr>
        <p:spPr>
          <a:xfrm>
            <a:off x="4667527" y="1219200"/>
            <a:ext cx="3263349" cy="49530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59891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3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8" name="Picture Placeholder 3"/>
          <p:cNvSpPr>
            <a:spLocks noGrp="1"/>
          </p:cNvSpPr>
          <p:nvPr>
            <p:ph type="pic" sz="quarter" idx="15"/>
          </p:nvPr>
        </p:nvSpPr>
        <p:spPr>
          <a:xfrm>
            <a:off x="1016001" y="1219200"/>
            <a:ext cx="3247251" cy="16002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14" name="Picture Placeholder 3"/>
          <p:cNvSpPr>
            <a:spLocks noGrp="1"/>
          </p:cNvSpPr>
          <p:nvPr>
            <p:ph type="pic" sz="quarter" idx="17"/>
          </p:nvPr>
        </p:nvSpPr>
        <p:spPr>
          <a:xfrm>
            <a:off x="4677549" y="1219200"/>
            <a:ext cx="3247251" cy="16002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16" name="Picture Placeholder 3"/>
          <p:cNvSpPr>
            <a:spLocks noGrp="1"/>
          </p:cNvSpPr>
          <p:nvPr>
            <p:ph type="pic" sz="quarter" idx="19"/>
          </p:nvPr>
        </p:nvSpPr>
        <p:spPr>
          <a:xfrm>
            <a:off x="8335149" y="1219200"/>
            <a:ext cx="3247251" cy="16002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17" name="Content Placeholder 2"/>
          <p:cNvSpPr>
            <a:spLocks noGrp="1"/>
          </p:cNvSpPr>
          <p:nvPr>
            <p:ph idx="21" hasCustomPrompt="1"/>
          </p:nvPr>
        </p:nvSpPr>
        <p:spPr>
          <a:xfrm>
            <a:off x="1003852" y="3048000"/>
            <a:ext cx="3263349" cy="31242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19" name="Content Placeholder 2"/>
          <p:cNvSpPr>
            <a:spLocks noGrp="1"/>
          </p:cNvSpPr>
          <p:nvPr>
            <p:ph idx="22" hasCustomPrompt="1"/>
          </p:nvPr>
        </p:nvSpPr>
        <p:spPr>
          <a:xfrm>
            <a:off x="8331200" y="3048000"/>
            <a:ext cx="3263349" cy="31242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20" name="Content Placeholder 2"/>
          <p:cNvSpPr>
            <a:spLocks noGrp="1"/>
          </p:cNvSpPr>
          <p:nvPr>
            <p:ph idx="23" hasCustomPrompt="1"/>
          </p:nvPr>
        </p:nvSpPr>
        <p:spPr>
          <a:xfrm>
            <a:off x="4667527" y="3048000"/>
            <a:ext cx="3263349" cy="31242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09402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Lg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4" name="Picture Placeholder 3"/>
          <p:cNvSpPr>
            <a:spLocks noGrp="1"/>
          </p:cNvSpPr>
          <p:nvPr>
            <p:ph type="pic" sz="quarter" idx="14"/>
          </p:nvPr>
        </p:nvSpPr>
        <p:spPr>
          <a:xfrm>
            <a:off x="1016000" y="1219200"/>
            <a:ext cx="10566400" cy="49530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Tree>
    <p:extLst>
      <p:ext uri="{BB962C8B-B14F-4D97-AF65-F5344CB8AC3E}">
        <p14:creationId xmlns:p14="http://schemas.microsoft.com/office/powerpoint/2010/main" val="368152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609600" y="1600205"/>
            <a:ext cx="10972800" cy="4525963"/>
          </a:xfrm>
          <a:prstGeom prst="rect">
            <a:avLst/>
          </a:prstGeom>
          <a:noFill/>
          <a:ln>
            <a:noFill/>
          </a:ln>
        </p:spPr>
        <p:txBody>
          <a:bodyPr spcFirstLastPara="1" wrap="square" lIns="91425" tIns="91425" rIns="91425" bIns="91425" anchor="t" anchorCtr="0"/>
          <a:lstStyle>
            <a:lvl1pPr marL="257175" marR="0" lvl="0" indent="-128588" algn="l" rtl="0">
              <a:spcBef>
                <a:spcPts val="180"/>
              </a:spcBef>
              <a:spcAft>
                <a:spcPts val="0"/>
              </a:spcAft>
              <a:buClr>
                <a:schemeClr val="dk1"/>
              </a:buClr>
              <a:buSzPts val="1600"/>
              <a:buFont typeface="Arial"/>
              <a:buNone/>
              <a:defRPr sz="900" b="0" i="0" u="none" strike="noStrike" cap="none">
                <a:solidFill>
                  <a:schemeClr val="dk1"/>
                </a:solidFill>
                <a:latin typeface="Arial"/>
                <a:ea typeface="Arial"/>
                <a:cs typeface="Arial"/>
                <a:sym typeface="Arial"/>
              </a:defRPr>
            </a:lvl1pPr>
            <a:lvl2pPr marL="514350" marR="0" lvl="1" indent="-128588" algn="l" rtl="0">
              <a:spcBef>
                <a:spcPts val="180"/>
              </a:spcBef>
              <a:spcAft>
                <a:spcPts val="0"/>
              </a:spcAft>
              <a:buClr>
                <a:schemeClr val="dk1"/>
              </a:buClr>
              <a:buSzPts val="1600"/>
              <a:buFont typeface="Arial"/>
              <a:buNone/>
              <a:defRPr sz="900" b="0" i="0" u="none" strike="noStrike" cap="none">
                <a:solidFill>
                  <a:schemeClr val="dk1"/>
                </a:solidFill>
                <a:latin typeface="Arial"/>
                <a:ea typeface="Arial"/>
                <a:cs typeface="Arial"/>
                <a:sym typeface="Arial"/>
              </a:defRPr>
            </a:lvl2pPr>
            <a:lvl3pPr marL="771525" marR="0" lvl="2" indent="-128588" algn="l" rtl="0">
              <a:spcBef>
                <a:spcPts val="180"/>
              </a:spcBef>
              <a:spcAft>
                <a:spcPts val="0"/>
              </a:spcAft>
              <a:buClr>
                <a:schemeClr val="dk1"/>
              </a:buClr>
              <a:buSzPts val="1600"/>
              <a:buFont typeface="Arial"/>
              <a:buNone/>
              <a:defRPr sz="900" b="0" i="0" u="none" strike="noStrike" cap="none">
                <a:solidFill>
                  <a:schemeClr val="dk1"/>
                </a:solidFill>
                <a:latin typeface="Arial"/>
                <a:ea typeface="Arial"/>
                <a:cs typeface="Arial"/>
                <a:sym typeface="Arial"/>
              </a:defRPr>
            </a:lvl3pPr>
            <a:lvl4pPr marL="1028700" marR="0" lvl="3" indent="-128588" algn="l" rtl="0">
              <a:spcBef>
                <a:spcPts val="180"/>
              </a:spcBef>
              <a:spcAft>
                <a:spcPts val="0"/>
              </a:spcAft>
              <a:buClr>
                <a:schemeClr val="dk1"/>
              </a:buClr>
              <a:buSzPts val="1600"/>
              <a:buFont typeface="Arial"/>
              <a:buNone/>
              <a:defRPr sz="900" b="0" i="0" u="none" strike="noStrike" cap="none">
                <a:solidFill>
                  <a:schemeClr val="dk1"/>
                </a:solidFill>
                <a:latin typeface="Arial"/>
                <a:ea typeface="Arial"/>
                <a:cs typeface="Arial"/>
                <a:sym typeface="Arial"/>
              </a:defRPr>
            </a:lvl4pPr>
            <a:lvl5pPr marL="1285875" marR="0" lvl="4" indent="-128588" algn="l" rtl="0">
              <a:spcBef>
                <a:spcPts val="180"/>
              </a:spcBef>
              <a:spcAft>
                <a:spcPts val="0"/>
              </a:spcAft>
              <a:buClr>
                <a:schemeClr val="dk1"/>
              </a:buClr>
              <a:buSzPts val="1600"/>
              <a:buFont typeface="Arial"/>
              <a:buNone/>
              <a:defRPr sz="900" b="0" i="0" u="none" strike="noStrike" cap="none">
                <a:solidFill>
                  <a:schemeClr val="dk1"/>
                </a:solidFill>
                <a:latin typeface="Arial"/>
                <a:ea typeface="Arial"/>
                <a:cs typeface="Arial"/>
                <a:sym typeface="Arial"/>
              </a:defRPr>
            </a:lvl5pPr>
            <a:lvl6pPr marL="1543050" marR="0" lvl="5" indent="-200025" algn="l" rtl="0">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6pPr>
            <a:lvl7pPr marL="1800225" marR="0" lvl="6" indent="-200025" algn="l" rtl="0">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7pPr>
            <a:lvl8pPr marL="2057400" marR="0" lvl="7" indent="-200025" algn="l" rtl="0">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8pPr>
            <a:lvl9pPr marL="2314575" marR="0" lvl="8" indent="-200025" algn="l" rtl="0">
              <a:spcBef>
                <a:spcPts val="225"/>
              </a:spcBef>
              <a:spcAft>
                <a:spcPts val="0"/>
              </a:spcAft>
              <a:buClr>
                <a:schemeClr val="dk1"/>
              </a:buClr>
              <a:buSzPts val="2000"/>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22" name="Shape 22"/>
          <p:cNvSpPr/>
          <p:nvPr/>
        </p:nvSpPr>
        <p:spPr>
          <a:xfrm>
            <a:off x="0" y="5"/>
            <a:ext cx="11582400" cy="685799"/>
          </a:xfrm>
          <a:prstGeom prst="rect">
            <a:avLst/>
          </a:prstGeom>
          <a:solidFill>
            <a:schemeClr val="lt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i="0" u="none" strike="noStrike" cap="none">
              <a:solidFill>
                <a:schemeClr val="lt1"/>
              </a:solidFill>
              <a:latin typeface="Arial"/>
              <a:ea typeface="Arial"/>
              <a:cs typeface="Arial"/>
              <a:sym typeface="Arial"/>
            </a:endParaRPr>
          </a:p>
        </p:txBody>
      </p:sp>
      <p:sp>
        <p:nvSpPr>
          <p:cNvPr id="23" name="Shape 23"/>
          <p:cNvSpPr/>
          <p:nvPr/>
        </p:nvSpPr>
        <p:spPr>
          <a:xfrm rot="10800000" flipH="1">
            <a:off x="0" y="729060"/>
            <a:ext cx="12192000" cy="36576"/>
          </a:xfrm>
          <a:prstGeom prst="rect">
            <a:avLst/>
          </a:prstGeom>
          <a:solidFill>
            <a:srgbClr val="FFD24E"/>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i="0" u="none" strike="noStrike" cap="none">
              <a:solidFill>
                <a:schemeClr val="lt1"/>
              </a:solidFill>
              <a:latin typeface="Arial"/>
              <a:ea typeface="Arial"/>
              <a:cs typeface="Arial"/>
              <a:sym typeface="Arial"/>
            </a:endParaRPr>
          </a:p>
        </p:txBody>
      </p:sp>
      <p:sp>
        <p:nvSpPr>
          <p:cNvPr id="24" name="Shape 24"/>
          <p:cNvSpPr txBox="1">
            <a:spLocks noGrp="1"/>
          </p:cNvSpPr>
          <p:nvPr>
            <p:ph type="title"/>
          </p:nvPr>
        </p:nvSpPr>
        <p:spPr>
          <a:xfrm>
            <a:off x="1727200" y="152400"/>
            <a:ext cx="9855200" cy="493078"/>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Clr>
                <a:schemeClr val="dk1"/>
              </a:buClr>
              <a:buSzPts val="2400"/>
              <a:buFont typeface="Arial"/>
              <a:buNone/>
              <a:defRPr sz="135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013"/>
            </a:lvl2pPr>
            <a:lvl3pPr lvl="2" indent="0">
              <a:spcBef>
                <a:spcPts val="0"/>
              </a:spcBef>
              <a:spcAft>
                <a:spcPts val="0"/>
              </a:spcAft>
              <a:buSzPts val="1400"/>
              <a:buNone/>
              <a:defRPr sz="1013"/>
            </a:lvl3pPr>
            <a:lvl4pPr lvl="3" indent="0">
              <a:spcBef>
                <a:spcPts val="0"/>
              </a:spcBef>
              <a:spcAft>
                <a:spcPts val="0"/>
              </a:spcAft>
              <a:buSzPts val="1400"/>
              <a:buNone/>
              <a:defRPr sz="1013"/>
            </a:lvl4pPr>
            <a:lvl5pPr lvl="4" indent="0">
              <a:spcBef>
                <a:spcPts val="0"/>
              </a:spcBef>
              <a:spcAft>
                <a:spcPts val="0"/>
              </a:spcAft>
              <a:buSzPts val="1400"/>
              <a:buNone/>
              <a:defRPr sz="1013"/>
            </a:lvl5pPr>
            <a:lvl6pPr lvl="5" indent="0">
              <a:spcBef>
                <a:spcPts val="0"/>
              </a:spcBef>
              <a:spcAft>
                <a:spcPts val="0"/>
              </a:spcAft>
              <a:buSzPts val="1400"/>
              <a:buNone/>
              <a:defRPr sz="1013"/>
            </a:lvl6pPr>
            <a:lvl7pPr lvl="6" indent="0">
              <a:spcBef>
                <a:spcPts val="0"/>
              </a:spcBef>
              <a:spcAft>
                <a:spcPts val="0"/>
              </a:spcAft>
              <a:buSzPts val="1400"/>
              <a:buNone/>
              <a:defRPr sz="1013"/>
            </a:lvl7pPr>
            <a:lvl8pPr lvl="7" indent="0">
              <a:spcBef>
                <a:spcPts val="0"/>
              </a:spcBef>
              <a:spcAft>
                <a:spcPts val="0"/>
              </a:spcAft>
              <a:buSzPts val="1400"/>
              <a:buNone/>
              <a:defRPr sz="1013"/>
            </a:lvl8pPr>
            <a:lvl9pPr lvl="8" indent="0">
              <a:spcBef>
                <a:spcPts val="0"/>
              </a:spcBef>
              <a:spcAft>
                <a:spcPts val="0"/>
              </a:spcAft>
              <a:buSzPts val="1400"/>
              <a:buNone/>
              <a:defRPr sz="1013"/>
            </a:lvl9pPr>
          </a:lstStyle>
          <a:p>
            <a:endParaRPr/>
          </a:p>
        </p:txBody>
      </p:sp>
      <p:pic>
        <p:nvPicPr>
          <p:cNvPr id="25" name="Shape 25"/>
          <p:cNvPicPr preferRelativeResize="0"/>
          <p:nvPr/>
        </p:nvPicPr>
        <p:blipFill rotWithShape="1">
          <a:blip r:embed="rId2">
            <a:alphaModFix/>
          </a:blip>
          <a:srcRect/>
          <a:stretch/>
        </p:blipFill>
        <p:spPr>
          <a:xfrm>
            <a:off x="152397" y="38098"/>
            <a:ext cx="1168403" cy="876302"/>
          </a:xfrm>
          <a:prstGeom prst="rect">
            <a:avLst/>
          </a:prstGeom>
          <a:noFill/>
          <a:ln>
            <a:noFill/>
          </a:ln>
        </p:spPr>
      </p:pic>
    </p:spTree>
    <p:extLst>
      <p:ext uri="{BB962C8B-B14F-4D97-AF65-F5344CB8AC3E}">
        <p14:creationId xmlns:p14="http://schemas.microsoft.com/office/powerpoint/2010/main" val="2889590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741D4E-B25B-4C77-9016-1A3D696A17D8}" type="datetime1">
              <a:rPr lang="en-US" smtClean="0"/>
              <a:t>2/28/2020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10785-11                              SPIE Remote Sensing: Sensors, Systems, and Next Generation Satellites</a:t>
            </a:r>
          </a:p>
        </p:txBody>
      </p:sp>
      <p:sp>
        <p:nvSpPr>
          <p:cNvPr id="9" name="Slide Number Placeholder 8"/>
          <p:cNvSpPr>
            <a:spLocks noGrp="1"/>
          </p:cNvSpPr>
          <p:nvPr>
            <p:ph type="sldNum" sz="quarter" idx="12"/>
          </p:nvPr>
        </p:nvSpPr>
        <p:spPr/>
        <p:txBody>
          <a:bodyPr/>
          <a:lstStyle/>
          <a:p>
            <a:fld id="{78C22EEC-69CA-4777-8E8F-01DD10FFCB0A}"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68" y="44390"/>
            <a:ext cx="1226069" cy="9195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92226" y="121243"/>
            <a:ext cx="2650831" cy="452298"/>
          </a:xfrm>
          <a:prstGeom prst="rect">
            <a:avLst/>
          </a:prstGeom>
        </p:spPr>
      </p:pic>
    </p:spTree>
    <p:extLst>
      <p:ext uri="{BB962C8B-B14F-4D97-AF65-F5344CB8AC3E}">
        <p14:creationId xmlns:p14="http://schemas.microsoft.com/office/powerpoint/2010/main" val="1552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3"/>
            <a:ext cx="10972800" cy="4525963"/>
          </a:xfrm>
          <a:prstGeom prst="rect">
            <a:avLst/>
          </a:prstGeom>
        </p:spPr>
        <p:txBody>
          <a:bodyPr/>
          <a:lstStyle>
            <a:lvl1pPr marL="0" indent="0">
              <a:buNone/>
              <a:defRPr sz="1600">
                <a:latin typeface="+mj-lt"/>
              </a:defRPr>
            </a:lvl1pPr>
            <a:lvl2pPr marL="457200" indent="0">
              <a:buNone/>
              <a:defRPr sz="1600">
                <a:latin typeface="+mj-lt"/>
              </a:defRPr>
            </a:lvl2pPr>
            <a:lvl3pPr marL="914400" indent="0">
              <a:buNone/>
              <a:defRPr sz="1600">
                <a:latin typeface="+mj-lt"/>
              </a:defRPr>
            </a:lvl3pPr>
            <a:lvl4pPr marL="1371600" indent="0">
              <a:buNone/>
              <a:defRPr sz="1600">
                <a:latin typeface="+mj-lt"/>
              </a:defRPr>
            </a:lvl4pPr>
            <a:lvl5pPr marL="1828800" indent="0">
              <a:buNone/>
              <a:defRPr sz="1600">
                <a:latin typeface="+mj-lt"/>
              </a:defRPr>
            </a:lvl5pPr>
          </a:lstStyle>
          <a:p>
            <a:pPr lvl="0"/>
            <a:r>
              <a:rPr lang="en-US" dirty="0"/>
              <a:t>Click to edit Master text styles</a:t>
            </a:r>
          </a:p>
        </p:txBody>
      </p:sp>
      <p:sp>
        <p:nvSpPr>
          <p:cNvPr id="8" name="Rectangle 7"/>
          <p:cNvSpPr/>
          <p:nvPr/>
        </p:nvSpPr>
        <p:spPr>
          <a:xfrm>
            <a:off x="0" y="3"/>
            <a:ext cx="11582400"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flipV="1">
            <a:off x="0" y="729060"/>
            <a:ext cx="12192000" cy="45720"/>
          </a:xfrm>
          <a:prstGeom prst="rect">
            <a:avLst/>
          </a:prstGeom>
          <a:solidFill>
            <a:srgbClr val="FFD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title"/>
          </p:nvPr>
        </p:nvSpPr>
        <p:spPr>
          <a:xfrm>
            <a:off x="1727200" y="152400"/>
            <a:ext cx="9855200" cy="493078"/>
          </a:xfrm>
          <a:prstGeom prst="rect">
            <a:avLst/>
          </a:prstGeom>
        </p:spPr>
        <p:txBody>
          <a:bodyPr lIns="0" tIns="0" rIns="0" bIns="0" anchor="ctr" anchorCtr="0">
            <a:noAutofit/>
          </a:bodyPr>
          <a:lstStyle>
            <a:lvl1pPr algn="r">
              <a:defRPr sz="2400" b="1">
                <a:latin typeface="+mj-lt"/>
              </a:defRPr>
            </a:lvl1pPr>
          </a:lstStyle>
          <a:p>
            <a:r>
              <a:rPr lang="en-US"/>
              <a:t>Click to edit Master title style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3024" y="45720"/>
            <a:ext cx="1177776" cy="883332"/>
          </a:xfrm>
          <a:prstGeom prst="rect">
            <a:avLst/>
          </a:prstGeom>
        </p:spPr>
      </p:pic>
    </p:spTree>
    <p:extLst>
      <p:ext uri="{BB962C8B-B14F-4D97-AF65-F5344CB8AC3E}">
        <p14:creationId xmlns:p14="http://schemas.microsoft.com/office/powerpoint/2010/main" val="847738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551990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4947-F330-4841-90E7-87D57B11689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D84CD9-AE54-4E1F-B0AC-6E4E741C7C7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EBD3CB1-D64D-4759-8975-EF9DEA561BBB}"/>
              </a:ext>
            </a:extLst>
          </p:cNvPr>
          <p:cNvSpPr>
            <a:spLocks noGrp="1"/>
          </p:cNvSpPr>
          <p:nvPr>
            <p:ph type="dt" sz="half" idx="10"/>
          </p:nvPr>
        </p:nvSpPr>
        <p:spPr/>
        <p:txBody>
          <a:bodyPr/>
          <a:lstStyle/>
          <a:p>
            <a:fld id="{D8B94C68-28DB-426F-AF07-A7598F56FCF4}" type="datetimeFigureOut">
              <a:rPr lang="en-US" smtClean="0"/>
              <a:t>2/28/2020</a:t>
            </a:fld>
            <a:endParaRPr lang="en-US"/>
          </a:p>
        </p:txBody>
      </p:sp>
      <p:sp>
        <p:nvSpPr>
          <p:cNvPr id="5" name="Footer Placeholder 4">
            <a:extLst>
              <a:ext uri="{FF2B5EF4-FFF2-40B4-BE49-F238E27FC236}">
                <a16:creationId xmlns:a16="http://schemas.microsoft.com/office/drawing/2014/main" id="{35A40C5B-3F24-447A-908F-E5CAD9DE4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B6ED2-0C02-4ADE-A35B-BBF267DB02EE}"/>
              </a:ext>
            </a:extLst>
          </p:cNvPr>
          <p:cNvSpPr>
            <a:spLocks noGrp="1"/>
          </p:cNvSpPr>
          <p:nvPr>
            <p:ph type="sldNum" sz="quarter" idx="12"/>
          </p:nvPr>
        </p:nvSpPr>
        <p:spPr/>
        <p:txBody>
          <a:bodyPr/>
          <a:lstStyle/>
          <a:p>
            <a:fld id="{AECB89A3-3F25-4F12-8B6A-C392EBFA8F3A}" type="slidenum">
              <a:rPr lang="en-US" smtClean="0"/>
              <a:t>‹#›</a:t>
            </a:fld>
            <a:endParaRPr lang="en-US"/>
          </a:p>
        </p:txBody>
      </p:sp>
      <p:pic>
        <p:nvPicPr>
          <p:cNvPr id="7" name="Picture 6"/>
          <p:cNvPicPr>
            <a:picLocks noChangeAspect="1"/>
          </p:cNvPicPr>
          <p:nvPr userDrawn="1"/>
        </p:nvPicPr>
        <p:blipFill>
          <a:blip r:embed="rId2"/>
          <a:stretch>
            <a:fillRect/>
          </a:stretch>
        </p:blipFill>
        <p:spPr>
          <a:xfrm>
            <a:off x="9700685" y="110339"/>
            <a:ext cx="967316" cy="1012024"/>
          </a:xfrm>
          <a:prstGeom prst="rect">
            <a:avLst/>
          </a:prstGeom>
        </p:spPr>
      </p:pic>
    </p:spTree>
    <p:extLst>
      <p:ext uri="{BB962C8B-B14F-4D97-AF65-F5344CB8AC3E}">
        <p14:creationId xmlns:p14="http://schemas.microsoft.com/office/powerpoint/2010/main" val="407667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Small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5" name="Picture Placeholder 3"/>
          <p:cNvSpPr>
            <a:spLocks noGrp="1"/>
          </p:cNvSpPr>
          <p:nvPr>
            <p:ph type="pic" sz="quarter" idx="16"/>
          </p:nvPr>
        </p:nvSpPr>
        <p:spPr>
          <a:xfrm>
            <a:off x="6604000" y="1219200"/>
            <a:ext cx="4978400" cy="19812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8" name="Content Placeholder 2"/>
          <p:cNvSpPr>
            <a:spLocks noGrp="1"/>
          </p:cNvSpPr>
          <p:nvPr>
            <p:ph idx="1" hasCustomPrompt="1"/>
          </p:nvPr>
        </p:nvSpPr>
        <p:spPr>
          <a:xfrm>
            <a:off x="1003852" y="1219200"/>
            <a:ext cx="4990549" cy="49530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a:xfrm>
            <a:off x="6604000" y="3429000"/>
            <a:ext cx="4990549" cy="27432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906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3" name="Content Placeholder 2"/>
          <p:cNvSpPr>
            <a:spLocks noGrp="1"/>
          </p:cNvSpPr>
          <p:nvPr>
            <p:ph idx="1" hasCustomPrompt="1"/>
          </p:nvPr>
        </p:nvSpPr>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236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all P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5" name="Picture Placeholder 3"/>
          <p:cNvSpPr>
            <a:spLocks noGrp="1"/>
          </p:cNvSpPr>
          <p:nvPr>
            <p:ph type="pic" sz="quarter" idx="15"/>
          </p:nvPr>
        </p:nvSpPr>
        <p:spPr>
          <a:xfrm>
            <a:off x="8128000" y="1219200"/>
            <a:ext cx="3454400" cy="49530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7" name="Content Placeholder 2"/>
          <p:cNvSpPr>
            <a:spLocks noGrp="1"/>
          </p:cNvSpPr>
          <p:nvPr>
            <p:ph idx="1" hasCustomPrompt="1"/>
          </p:nvPr>
        </p:nvSpPr>
        <p:spPr>
          <a:xfrm>
            <a:off x="1003851" y="1219200"/>
            <a:ext cx="6920949" cy="49530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6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all Pic Left">
    <p:spTree>
      <p:nvGrpSpPr>
        <p:cNvPr id="1" name=""/>
        <p:cNvGrpSpPr/>
        <p:nvPr/>
      </p:nvGrpSpPr>
      <p:grpSpPr>
        <a:xfrm>
          <a:off x="0" y="0"/>
          <a:ext cx="0" cy="0"/>
          <a:chOff x="0" y="0"/>
          <a:chExt cx="0" cy="0"/>
        </a:xfrm>
      </p:grpSpPr>
      <p:sp>
        <p:nvSpPr>
          <p:cNvPr id="5" name="Rectangle 4"/>
          <p:cNvSpPr/>
          <p:nvPr userDrawn="1"/>
        </p:nvSpPr>
        <p:spPr>
          <a:xfrm>
            <a:off x="2" y="0"/>
            <a:ext cx="12191999" cy="6858000"/>
          </a:xfrm>
          <a:prstGeom prst="rect">
            <a:avLst/>
          </a:prstGeom>
          <a:solidFill>
            <a:srgbClr val="00002A"/>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0071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Wide Pic Top">
    <p:spTree>
      <p:nvGrpSpPr>
        <p:cNvPr id="1" name=""/>
        <p:cNvGrpSpPr/>
        <p:nvPr/>
      </p:nvGrpSpPr>
      <p:grpSpPr>
        <a:xfrm>
          <a:off x="0" y="0"/>
          <a:ext cx="0" cy="0"/>
          <a:chOff x="0" y="0"/>
          <a:chExt cx="0" cy="0"/>
        </a:xfrm>
      </p:grpSpPr>
      <p:sp>
        <p:nvSpPr>
          <p:cNvPr id="5" name="Picture Placeholder 3"/>
          <p:cNvSpPr>
            <a:spLocks noGrp="1"/>
          </p:cNvSpPr>
          <p:nvPr>
            <p:ph type="pic" sz="quarter" idx="15"/>
          </p:nvPr>
        </p:nvSpPr>
        <p:spPr>
          <a:xfrm>
            <a:off x="1016001" y="1219200"/>
            <a:ext cx="10562379" cy="17526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6" name="Content Placeholder 2"/>
          <p:cNvSpPr>
            <a:spLocks noGrp="1"/>
          </p:cNvSpPr>
          <p:nvPr>
            <p:ph idx="16" hasCustomPrompt="1"/>
          </p:nvPr>
        </p:nvSpPr>
        <p:spPr>
          <a:xfrm>
            <a:off x="1003852" y="3124200"/>
            <a:ext cx="10578549" cy="30480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1003852" y="274638"/>
            <a:ext cx="10578549" cy="792162"/>
          </a:xfrm>
          <a:prstGeom prst="rect">
            <a:avLst/>
          </a:prstGeom>
        </p:spPr>
        <p:txBody>
          <a:bodyPr vert="horz" lIns="0" tIns="0" rIns="0" bIns="0" rtlCol="0" anchor="ctr">
            <a:noAutofit/>
          </a:bodyPr>
          <a:lstStyle/>
          <a:p>
            <a:r>
              <a:rPr lang="en-US" dirty="0"/>
              <a:t>Slide Title</a:t>
            </a:r>
          </a:p>
        </p:txBody>
      </p:sp>
    </p:spTree>
    <p:extLst>
      <p:ext uri="{BB962C8B-B14F-4D97-AF65-F5344CB8AC3E}">
        <p14:creationId xmlns:p14="http://schemas.microsoft.com/office/powerpoint/2010/main" val="8067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Wide Pic Bottom">
    <p:spTree>
      <p:nvGrpSpPr>
        <p:cNvPr id="1" name=""/>
        <p:cNvGrpSpPr/>
        <p:nvPr/>
      </p:nvGrpSpPr>
      <p:grpSpPr>
        <a:xfrm>
          <a:off x="0" y="0"/>
          <a:ext cx="0" cy="0"/>
          <a:chOff x="0" y="0"/>
          <a:chExt cx="0" cy="0"/>
        </a:xfrm>
      </p:grpSpPr>
      <p:sp>
        <p:nvSpPr>
          <p:cNvPr id="5" name="Picture Placeholder 3"/>
          <p:cNvSpPr>
            <a:spLocks noGrp="1"/>
          </p:cNvSpPr>
          <p:nvPr>
            <p:ph type="pic" sz="quarter" idx="15"/>
          </p:nvPr>
        </p:nvSpPr>
        <p:spPr>
          <a:xfrm>
            <a:off x="1016001" y="4419600"/>
            <a:ext cx="10562379" cy="17526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6" name="Content Placeholder 2"/>
          <p:cNvSpPr>
            <a:spLocks noGrp="1"/>
          </p:cNvSpPr>
          <p:nvPr>
            <p:ph idx="16" hasCustomPrompt="1"/>
          </p:nvPr>
        </p:nvSpPr>
        <p:spPr>
          <a:xfrm>
            <a:off x="1003852" y="1219200"/>
            <a:ext cx="10578549" cy="30480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1003852" y="274638"/>
            <a:ext cx="10578549" cy="792162"/>
          </a:xfrm>
          <a:prstGeom prst="rect">
            <a:avLst/>
          </a:prstGeom>
        </p:spPr>
        <p:txBody>
          <a:bodyPr vert="horz" lIns="0" tIns="0" rIns="0" bIns="0" rtlCol="0" anchor="ctr">
            <a:noAutofit/>
          </a:bodyPr>
          <a:lstStyle/>
          <a:p>
            <a:r>
              <a:rPr lang="en-US" dirty="0"/>
              <a:t>Slide Title</a:t>
            </a:r>
          </a:p>
        </p:txBody>
      </p:sp>
    </p:spTree>
    <p:extLst>
      <p:ext uri="{BB962C8B-B14F-4D97-AF65-F5344CB8AC3E}">
        <p14:creationId xmlns:p14="http://schemas.microsoft.com/office/powerpoint/2010/main" val="171950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0" name="Content Placeholder 2"/>
          <p:cNvSpPr>
            <a:spLocks noGrp="1"/>
          </p:cNvSpPr>
          <p:nvPr>
            <p:ph idx="1" hasCustomPrompt="1"/>
          </p:nvPr>
        </p:nvSpPr>
        <p:spPr>
          <a:xfrm>
            <a:off x="1016000" y="1219200"/>
            <a:ext cx="4990549" cy="49530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hasCustomPrompt="1"/>
          </p:nvPr>
        </p:nvSpPr>
        <p:spPr>
          <a:xfrm>
            <a:off x="6604000" y="1219200"/>
            <a:ext cx="4990549" cy="49530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72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2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4" name="Picture Placeholder 3"/>
          <p:cNvSpPr>
            <a:spLocks noGrp="1"/>
          </p:cNvSpPr>
          <p:nvPr>
            <p:ph type="pic" sz="quarter" idx="14"/>
          </p:nvPr>
        </p:nvSpPr>
        <p:spPr>
          <a:xfrm>
            <a:off x="1016001" y="1219200"/>
            <a:ext cx="4978400" cy="16002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15" name="Picture Placeholder 3"/>
          <p:cNvSpPr>
            <a:spLocks noGrp="1"/>
          </p:cNvSpPr>
          <p:nvPr>
            <p:ph type="pic" sz="quarter" idx="16"/>
          </p:nvPr>
        </p:nvSpPr>
        <p:spPr>
          <a:xfrm>
            <a:off x="6604000" y="1219200"/>
            <a:ext cx="4978400" cy="1600200"/>
          </a:xfrm>
          <a:solidFill>
            <a:schemeClr val="bg1">
              <a:lumMod val="95000"/>
            </a:schemeClr>
          </a:solidFill>
        </p:spPr>
        <p:txBody>
          <a:bodyPr anchor="ctr" anchorCtr="0">
            <a:normAutofit/>
          </a:bodyPr>
          <a:lstStyle>
            <a:lvl1pPr marL="0" indent="0" algn="ctr">
              <a:buNone/>
              <a:defRPr sz="1500">
                <a:solidFill>
                  <a:schemeClr val="bg1">
                    <a:lumMod val="50000"/>
                  </a:schemeClr>
                </a:solidFill>
              </a:defRPr>
            </a:lvl1pPr>
          </a:lstStyle>
          <a:p>
            <a:endParaRPr lang="en-US" dirty="0"/>
          </a:p>
        </p:txBody>
      </p:sp>
      <p:sp>
        <p:nvSpPr>
          <p:cNvPr id="11" name="Content Placeholder 2"/>
          <p:cNvSpPr>
            <a:spLocks noGrp="1"/>
          </p:cNvSpPr>
          <p:nvPr>
            <p:ph idx="1" hasCustomPrompt="1"/>
          </p:nvPr>
        </p:nvSpPr>
        <p:spPr>
          <a:xfrm>
            <a:off x="1003852" y="3048000"/>
            <a:ext cx="4990549" cy="31242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7" hasCustomPrompt="1"/>
          </p:nvPr>
        </p:nvSpPr>
        <p:spPr>
          <a:xfrm>
            <a:off x="6604000" y="3048000"/>
            <a:ext cx="4990549" cy="3124200"/>
          </a:xfrm>
        </p:spPr>
        <p:txBody>
          <a:bodyPr/>
          <a:lstStyle>
            <a:lvl1pPr>
              <a:defRPr sz="2100" b="0" baseline="0">
                <a:solidFill>
                  <a:schemeClr val="tx1">
                    <a:lumMod val="75000"/>
                  </a:schemeClr>
                </a:solidFill>
              </a:defRPr>
            </a:lvl1pPr>
            <a:lvl2pPr>
              <a:defRPr sz="1800">
                <a:solidFill>
                  <a:schemeClr val="tx1">
                    <a:lumMod val="75000"/>
                  </a:schemeClr>
                </a:solidFill>
              </a:defRPr>
            </a:lvl2pPr>
            <a:lvl3pPr>
              <a:defRPr sz="1500">
                <a:solidFill>
                  <a:schemeClr val="tx1">
                    <a:lumMod val="75000"/>
                  </a:schemeClr>
                </a:solidFill>
              </a:defRPr>
            </a:lvl3pPr>
            <a:lvl4pPr>
              <a:defRPr sz="1350">
                <a:solidFill>
                  <a:schemeClr val="tx1">
                    <a:lumMod val="75000"/>
                  </a:schemeClr>
                </a:solidFill>
              </a:defRPr>
            </a:lvl4pPr>
            <a:lvl5pPr>
              <a:defRPr sz="12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5124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hyperlink" Target="http://www.noaa.gov/research" TargetMode="External"/><Relationship Id="rId34"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www.noaa.gov/fisheries" TargetMode="External"/><Relationship Id="rId33" Type="http://schemas.openxmlformats.org/officeDocument/2006/relationships/hyperlink" Target="http://www.noaa.gov/"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29" Type="http://schemas.openxmlformats.org/officeDocument/2006/relationships/hyperlink" Target="http://www.noaa.gov/weather"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32"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www.noaa.gov/satellites" TargetMode="Externa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hyperlink" Target="http://www.noaa.gov/marine-aviation" TargetMode="External"/><Relationship Id="rId31" Type="http://schemas.openxmlformats.org/officeDocument/2006/relationships/hyperlink" Target="https://www.commerce.gov/"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 Id="rId27" Type="http://schemas.openxmlformats.org/officeDocument/2006/relationships/hyperlink" Target="http://www.noaa.gov/oceans-coasts" TargetMode="External"/><Relationship Id="rId30" Type="http://schemas.openxmlformats.org/officeDocument/2006/relationships/image" Target="../media/image6.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2" name="Group 61"/>
          <p:cNvGrpSpPr/>
          <p:nvPr userDrawn="1"/>
        </p:nvGrpSpPr>
        <p:grpSpPr>
          <a:xfrm>
            <a:off x="-40517" y="0"/>
            <a:ext cx="629920" cy="6858000"/>
            <a:chOff x="-15240" y="0"/>
            <a:chExt cx="472440" cy="6858000"/>
          </a:xfrm>
        </p:grpSpPr>
        <p:sp>
          <p:nvSpPr>
            <p:cNvPr id="63" name="Rectangle 62"/>
            <p:cNvSpPr/>
            <p:nvPr userDrawn="1"/>
          </p:nvSpPr>
          <p:spPr>
            <a:xfrm>
              <a:off x="10668" y="0"/>
              <a:ext cx="420624" cy="6858000"/>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Rectangle 63"/>
            <p:cNvSpPr/>
            <p:nvPr userDrawn="1"/>
          </p:nvSpPr>
          <p:spPr>
            <a:xfrm>
              <a:off x="16002" y="3197352"/>
              <a:ext cx="409956" cy="1069848"/>
            </a:xfrm>
            <a:prstGeom prst="rect">
              <a:avLst/>
            </a:prstGeom>
            <a:solidFill>
              <a:srgbClr val="0B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5" name="Picture 13" descr="C:\Users\jacqui.fenner\Desktop\PTT templates\images\noaa icons\noaa_icons-04.png">
              <a:hlinkClick r:id="rId19"/>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5240" y="5714999"/>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14" descr="C:\Users\jacqui.fenner\Desktop\PTT templates\images\noaa icons\noaa_icons-05.png">
              <a:hlinkClick r:id="rId2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5240" y="4648200"/>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67" name="Picture 15" descr="C:\Users\jacqui.fenner\Desktop\PTT templates\images\noaa icons\noaa_icons-06.png">
              <a:hlinkClick r:id="rId23"/>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15240" y="3581400"/>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68" name="Picture 16" descr="C:\Users\jacqui.fenner\Desktop\PTT templates\images\noaa icons\noaa_icons-07.png">
              <a:hlinkClick r:id="rId25"/>
            </p:cNvPr>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15240" y="2514600"/>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69" name="Picture 17" descr="C:\Users\jacqui.fenner\Desktop\PTT templates\images\noaa icons\noaa_icons-08.png">
              <a:hlinkClick r:id="rId27"/>
            </p:cNvPr>
            <p:cNvPicPr>
              <a:picLocks noChangeAspect="1" noChangeArrowheads="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15240" y="1447800"/>
              <a:ext cx="472440" cy="324009"/>
            </a:xfrm>
            <a:prstGeom prst="rect">
              <a:avLst/>
            </a:prstGeom>
            <a:noFill/>
            <a:extLst>
              <a:ext uri="{909E8E84-426E-40dd-AFC4-6F175D3DCCD1}">
                <a14:hiddenFill xmlns="" xmlns:a14="http://schemas.microsoft.com/office/drawing/2010/main">
                  <a:solidFill>
                    <a:srgbClr val="FFFFFF"/>
                  </a:solidFill>
                </a14:hiddenFill>
              </a:ext>
            </a:extLst>
          </p:spPr>
        </p:pic>
        <p:pic>
          <p:nvPicPr>
            <p:cNvPr id="70" name="Picture 19" descr="C:\Users\jacqui.fenner\Desktop\PTT templates\images\noaa icons\noaa_icons-10.png">
              <a:hlinkClick r:id="rId29"/>
            </p:cNvPr>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5240" y="381000"/>
              <a:ext cx="472440" cy="32400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1" name="Group 70"/>
            <p:cNvGrpSpPr/>
            <p:nvPr userDrawn="1"/>
          </p:nvGrpSpPr>
          <p:grpSpPr>
            <a:xfrm>
              <a:off x="15148" y="0"/>
              <a:ext cx="420624" cy="6858000"/>
              <a:chOff x="15148" y="0"/>
              <a:chExt cx="420624" cy="6858000"/>
            </a:xfrm>
          </p:grpSpPr>
          <p:grpSp>
            <p:nvGrpSpPr>
              <p:cNvPr id="72" name="Group 71"/>
              <p:cNvGrpSpPr/>
              <p:nvPr userDrawn="1"/>
            </p:nvGrpSpPr>
            <p:grpSpPr>
              <a:xfrm>
                <a:off x="15148" y="1066800"/>
                <a:ext cx="420624" cy="5334000"/>
                <a:chOff x="15148" y="1066800"/>
                <a:chExt cx="420624" cy="5334000"/>
              </a:xfrm>
            </p:grpSpPr>
            <p:cxnSp>
              <p:nvCxnSpPr>
                <p:cNvPr id="74" name="Straight Connector 73"/>
                <p:cNvCxnSpPr/>
                <p:nvPr userDrawn="1"/>
              </p:nvCxnSpPr>
              <p:spPr>
                <a:xfrm>
                  <a:off x="15148" y="42672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15148" y="32004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15148" y="21336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15148" y="53340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15148" y="1066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5148" y="6400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userDrawn="1"/>
            </p:nvCxnSpPr>
            <p:spPr>
              <a:xfrm>
                <a:off x="431292" y="0"/>
                <a:ext cx="0" cy="6858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6400801"/>
            <a:ext cx="12192000" cy="457200"/>
          </a:xfrm>
          <a:prstGeom prst="rect">
            <a:avLst/>
          </a:prstGeom>
          <a:solidFill>
            <a:srgbClr val="D6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1003852" y="274638"/>
            <a:ext cx="10578549" cy="792162"/>
          </a:xfrm>
          <a:prstGeom prst="rect">
            <a:avLst/>
          </a:prstGeom>
        </p:spPr>
        <p:txBody>
          <a:bodyPr vert="horz" lIns="0" tIns="0" rIns="0" bIns="0" rtlCol="0" anchor="ctr">
            <a:noAutofit/>
          </a:bodyPr>
          <a:lstStyle/>
          <a:p>
            <a:r>
              <a:rPr lang="en-US" dirty="0"/>
              <a:t>Slide Title</a:t>
            </a:r>
          </a:p>
        </p:txBody>
      </p:sp>
      <p:sp>
        <p:nvSpPr>
          <p:cNvPr id="3" name="Text Placeholder 2"/>
          <p:cNvSpPr>
            <a:spLocks noGrp="1"/>
          </p:cNvSpPr>
          <p:nvPr>
            <p:ph type="body" idx="1"/>
          </p:nvPr>
        </p:nvSpPr>
        <p:spPr>
          <a:xfrm>
            <a:off x="1003852" y="1219200"/>
            <a:ext cx="10578549" cy="4953000"/>
          </a:xfrm>
          <a:prstGeom prst="rect">
            <a:avLst/>
          </a:prstGeom>
        </p:spPr>
        <p:txBody>
          <a:bodyPr vert="horz" lIns="0" tIns="0" rIns="0" bIns="0" rtlCol="0">
            <a:normAutofit/>
          </a:bodyPr>
          <a:lstStyle/>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pic>
        <p:nvPicPr>
          <p:cNvPr id="1026" name="Picture 2" descr="G:\STALL\ST Comms\Templates &amp; Resources\Logos\Other Emblems\DOC Logo\DOC Color.png">
            <a:hlinkClick r:id="rId31"/>
          </p:cNvPr>
          <p:cNvPicPr>
            <a:picLocks noChangeAspect="1" noChangeArrowheads="1"/>
          </p:cNvPicPr>
          <p:nvPr userDrawn="1"/>
        </p:nvPicPr>
        <p:blipFill>
          <a:blip r:embed="rId32" cstate="print">
            <a:extLst>
              <a:ext uri="{28A0092B-C50C-407E-A947-70E740481C1C}">
                <a14:useLocalDpi xmlns:a14="http://schemas.microsoft.com/office/drawing/2010/main" val="0"/>
              </a:ext>
            </a:extLst>
          </a:blip>
          <a:srcRect/>
          <a:stretch>
            <a:fillRect/>
          </a:stretch>
        </p:blipFill>
        <p:spPr bwMode="auto">
          <a:xfrm>
            <a:off x="304801" y="6443457"/>
            <a:ext cx="495851" cy="37188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a:hlinkClick r:id="rId33"/>
          </p:cNvPr>
          <p:cNvPicPr>
            <a:picLocks noChangeAspect="1" noChangeArrowheads="1"/>
          </p:cNvPicPr>
          <p:nvPr userDrawn="1"/>
        </p:nvPicPr>
        <p:blipFill>
          <a:blip r:embed="rId34" cstate="print">
            <a:extLst>
              <a:ext uri="{28A0092B-C50C-407E-A947-70E740481C1C}">
                <a14:useLocalDpi xmlns:a14="http://schemas.microsoft.com/office/drawing/2010/main" val="0"/>
              </a:ext>
            </a:extLst>
          </a:blip>
          <a:stretch>
            <a:fillRect/>
          </a:stretch>
        </p:blipFill>
        <p:spPr bwMode="auto">
          <a:xfrm>
            <a:off x="853104" y="6449252"/>
            <a:ext cx="480397" cy="36029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userDrawn="1"/>
        </p:nvSpPr>
        <p:spPr>
          <a:xfrm>
            <a:off x="1930400" y="6551712"/>
            <a:ext cx="9652000" cy="115416"/>
          </a:xfrm>
          <a:prstGeom prst="rect">
            <a:avLst/>
          </a:prstGeom>
          <a:noFill/>
        </p:spPr>
        <p:txBody>
          <a:bodyPr wrap="square" lIns="0" tIns="0" rIns="0" bIns="0" rtlCol="0">
            <a:spAutoFit/>
          </a:bodyPr>
          <a:lstStyle/>
          <a:p>
            <a:pPr algn="r"/>
            <a:r>
              <a:rPr lang="en-US" sz="750" dirty="0">
                <a:solidFill>
                  <a:srgbClr val="0B4596"/>
                </a:solidFill>
                <a:latin typeface="Arial Narrow" panose="020B0606020202030204" pitchFamily="34" charset="0"/>
              </a:rPr>
              <a:t>Department of Commerce  //  National Oceanic and Atmospheric Administration  //</a:t>
            </a:r>
            <a:r>
              <a:rPr lang="en-US" sz="750" baseline="0" dirty="0">
                <a:solidFill>
                  <a:srgbClr val="0B4596"/>
                </a:solidFill>
                <a:latin typeface="Arial Narrow" panose="020B0606020202030204" pitchFamily="34" charset="0"/>
              </a:rPr>
              <a:t> </a:t>
            </a:r>
            <a:r>
              <a:rPr lang="en-US" sz="750" dirty="0">
                <a:solidFill>
                  <a:srgbClr val="0B4596"/>
                </a:solidFill>
                <a:latin typeface="Arial Narrow" panose="020B0606020202030204" pitchFamily="34" charset="0"/>
              </a:rPr>
              <a:t> </a:t>
            </a:r>
            <a:fld id="{2A3725BE-4565-4DDD-8541-60CD868A6DB8}" type="slidenum">
              <a:rPr lang="en-US" sz="750" smtClean="0">
                <a:solidFill>
                  <a:srgbClr val="0B4596"/>
                </a:solidFill>
                <a:latin typeface="Arial Narrow" panose="020B0606020202030204" pitchFamily="34" charset="0"/>
              </a:rPr>
              <a:t>‹#›</a:t>
            </a:fld>
            <a:endParaRPr lang="en-US" sz="750" dirty="0">
              <a:solidFill>
                <a:srgbClr val="0B4596"/>
              </a:solidFill>
              <a:latin typeface="Arial Narrow" panose="020B0606020202030204" pitchFamily="34" charset="0"/>
            </a:endParaRPr>
          </a:p>
        </p:txBody>
      </p:sp>
    </p:spTree>
    <p:extLst>
      <p:ext uri="{BB962C8B-B14F-4D97-AF65-F5344CB8AC3E}">
        <p14:creationId xmlns:p14="http://schemas.microsoft.com/office/powerpoint/2010/main" val="1836900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Lst>
  <p:txStyles>
    <p:titleStyle>
      <a:lvl1pPr algn="l" defTabSz="685800" rtl="0" eaLnBrk="1" latinLnBrk="0" hangingPunct="1">
        <a:spcBef>
          <a:spcPct val="0"/>
        </a:spcBef>
        <a:buNone/>
        <a:defRPr sz="2400" b="1" kern="1200">
          <a:solidFill>
            <a:srgbClr val="0099D8"/>
          </a:solidFill>
          <a:latin typeface="Arial" panose="020B0604020202020204" pitchFamily="34" charset="0"/>
          <a:ea typeface="+mj-ea"/>
          <a:cs typeface="Arial" panose="020B0604020202020204" pitchFamily="34" charset="0"/>
        </a:defRPr>
      </a:lvl1pPr>
    </p:titleStyle>
    <p:bodyStyle>
      <a:lvl1pPr marL="342900" indent="-342900" algn="l" defTabSz="6858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685800" indent="-342900" algn="l" defTabSz="685800" rtl="0" eaLnBrk="1" latinLnBrk="0" hangingPunct="1">
        <a:spcBef>
          <a:spcPct val="20000"/>
        </a:spcBef>
        <a:buFont typeface="Arial" panose="020B0604020202020204" pitchFamily="34" charset="0"/>
        <a:buChar char="•"/>
        <a:defRPr sz="2100" kern="1200">
          <a:solidFill>
            <a:schemeClr val="tx1">
              <a:lumMod val="75000"/>
            </a:schemeClr>
          </a:solidFill>
          <a:latin typeface="Arial" panose="020B0604020202020204" pitchFamily="34" charset="0"/>
          <a:ea typeface="+mn-ea"/>
          <a:cs typeface="Arial" panose="020B0604020202020204" pitchFamily="34" charset="0"/>
        </a:defRPr>
      </a:lvl2pPr>
      <a:lvl3pPr marL="942975" indent="-257175" algn="l" defTabSz="685800" rtl="0" eaLnBrk="1" latinLnBrk="0" hangingPunct="1">
        <a:spcBef>
          <a:spcPct val="20000"/>
        </a:spcBef>
        <a:buFont typeface="Arial" panose="020B0604020202020204"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3pPr>
      <a:lvl4pPr marL="1285875" indent="-257175" algn="l" defTabSz="685800" rtl="0" eaLnBrk="1" latinLnBrk="0" hangingPunct="1">
        <a:spcBef>
          <a:spcPct val="20000"/>
        </a:spcBef>
        <a:buFont typeface="Arial" panose="020B0604020202020204" pitchFamily="34" charset="0"/>
        <a:buChar char="•"/>
        <a:defRPr sz="1500" kern="1200">
          <a:solidFill>
            <a:schemeClr val="tx1">
              <a:lumMod val="75000"/>
            </a:schemeClr>
          </a:solidFill>
          <a:latin typeface="Arial" panose="020B0604020202020204" pitchFamily="34" charset="0"/>
          <a:ea typeface="+mn-ea"/>
          <a:cs typeface="Arial" panose="020B0604020202020204" pitchFamily="34" charset="0"/>
        </a:defRPr>
      </a:lvl4pPr>
      <a:lvl5pPr marL="1628775" indent="-257175" algn="l" defTabSz="685800" rtl="0" eaLnBrk="1" latinLnBrk="0" hangingPunct="1">
        <a:spcBef>
          <a:spcPct val="20000"/>
        </a:spcBef>
        <a:buFont typeface="Arial" panose="020B0604020202020204" pitchFamily="34" charset="0"/>
        <a:buChar char="•"/>
        <a:defRPr sz="135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200" kern="1200">
          <a:solidFill>
            <a:schemeClr val="tx1">
              <a:lumMod val="75000"/>
            </a:schemeClr>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FBA8149-2EFB-F042-88F1-793047DA5BEE}"/>
              </a:ext>
            </a:extLst>
          </p:cNvPr>
          <p:cNvSpPr>
            <a:spLocks noGrp="1"/>
          </p:cNvSpPr>
          <p:nvPr>
            <p:ph type="pic" sz="quarter" idx="15"/>
          </p:nvPr>
        </p:nvSpPr>
        <p:spPr/>
      </p:sp>
      <p:sp>
        <p:nvSpPr>
          <p:cNvPr id="5" name="Text Placeholder 4">
            <a:extLst>
              <a:ext uri="{FF2B5EF4-FFF2-40B4-BE49-F238E27FC236}">
                <a16:creationId xmlns:a16="http://schemas.microsoft.com/office/drawing/2014/main" id="{D7E40510-FBFD-2242-81A9-7EDC9DC3F3F0}"/>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3360E4DE-6940-1547-ACF4-23FE3405E16B}"/>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8B6641FF-CD20-F446-A51D-105B03E1429D}"/>
              </a:ext>
            </a:extLst>
          </p:cNvPr>
          <p:cNvSpPr>
            <a:spLocks noGrp="1"/>
          </p:cNvSpPr>
          <p:nvPr>
            <p:ph type="body" sz="quarter" idx="22"/>
          </p:nvPr>
        </p:nvSpPr>
        <p:spPr>
          <a:xfrm>
            <a:off x="3352799" y="768748"/>
            <a:ext cx="8472755" cy="1358585"/>
          </a:xfrm>
        </p:spPr>
        <p:txBody>
          <a:bodyPr/>
          <a:lstStyle/>
          <a:p>
            <a:r>
              <a:rPr lang="en-US" dirty="0"/>
              <a:t>Summary of  the </a:t>
            </a:r>
            <a:r>
              <a:rPr lang="en-US" dirty="0" smtClean="0"/>
              <a:t>Hydrology </a:t>
            </a:r>
            <a:r>
              <a:rPr lang="en-US" dirty="0"/>
              <a:t>Panel</a:t>
            </a:r>
          </a:p>
        </p:txBody>
      </p:sp>
      <p:sp>
        <p:nvSpPr>
          <p:cNvPr id="8" name="Text Placeholder 7">
            <a:extLst>
              <a:ext uri="{FF2B5EF4-FFF2-40B4-BE49-F238E27FC236}">
                <a16:creationId xmlns:a16="http://schemas.microsoft.com/office/drawing/2014/main" id="{623C7612-09C8-9F44-AF12-37A1DEF296C6}"/>
              </a:ext>
            </a:extLst>
          </p:cNvPr>
          <p:cNvSpPr>
            <a:spLocks noGrp="1"/>
          </p:cNvSpPr>
          <p:nvPr>
            <p:ph type="body" sz="quarter" idx="23"/>
          </p:nvPr>
        </p:nvSpPr>
        <p:spPr>
          <a:xfrm>
            <a:off x="3352799" y="1652585"/>
            <a:ext cx="8123355" cy="938213"/>
          </a:xfrm>
        </p:spPr>
        <p:txBody>
          <a:bodyPr>
            <a:normAutofit fontScale="77500" lnSpcReduction="20000"/>
          </a:bodyPr>
          <a:lstStyle/>
          <a:p>
            <a:r>
              <a:rPr lang="en-US" dirty="0"/>
              <a:t>Moderator</a:t>
            </a:r>
            <a:r>
              <a:rPr lang="en-US" dirty="0" smtClean="0"/>
              <a:t>: Ralph Ferraro</a:t>
            </a:r>
            <a:endParaRPr lang="en-US" dirty="0"/>
          </a:p>
          <a:p>
            <a:r>
              <a:rPr lang="en-US" dirty="0"/>
              <a:t>Users</a:t>
            </a:r>
            <a:r>
              <a:rPr lang="en-US" dirty="0" smtClean="0"/>
              <a:t>: Aaron Jacobs (NWSFO), Andrew </a:t>
            </a:r>
            <a:r>
              <a:rPr lang="en-US" dirty="0" err="1" smtClean="0"/>
              <a:t>Orrison</a:t>
            </a:r>
            <a:r>
              <a:rPr lang="en-US" dirty="0" smtClean="0"/>
              <a:t> (NWS/NCEP/WPC), </a:t>
            </a:r>
            <a:r>
              <a:rPr lang="en-US" dirty="0" err="1" smtClean="0"/>
              <a:t>Pingping</a:t>
            </a:r>
            <a:r>
              <a:rPr lang="en-US" dirty="0" smtClean="0"/>
              <a:t> </a:t>
            </a:r>
            <a:r>
              <a:rPr lang="en-US" dirty="0" err="1" smtClean="0"/>
              <a:t>Xie</a:t>
            </a:r>
            <a:r>
              <a:rPr lang="en-US" dirty="0" smtClean="0"/>
              <a:t> (NWS/NCEP/CPC)</a:t>
            </a:r>
            <a:endParaRPr lang="en-US" dirty="0"/>
          </a:p>
          <a:p>
            <a:r>
              <a:rPr lang="en-US" dirty="0"/>
              <a:t>Developers</a:t>
            </a:r>
            <a:r>
              <a:rPr lang="en-US" dirty="0" smtClean="0"/>
              <a:t>: Bob </a:t>
            </a:r>
            <a:r>
              <a:rPr lang="en-US" dirty="0" err="1" smtClean="0"/>
              <a:t>Kuligowski</a:t>
            </a:r>
            <a:r>
              <a:rPr lang="en-US" dirty="0" smtClean="0"/>
              <a:t> (NESDIS/STAR), Ralph Ferraro (NESDIS/STAR), John Forsythe (CSU/CIRA)</a:t>
            </a:r>
            <a:endParaRPr lang="en-US" dirty="0"/>
          </a:p>
        </p:txBody>
      </p:sp>
      <p:sp>
        <p:nvSpPr>
          <p:cNvPr id="9" name="Text Placeholder 8">
            <a:extLst>
              <a:ext uri="{FF2B5EF4-FFF2-40B4-BE49-F238E27FC236}">
                <a16:creationId xmlns:a16="http://schemas.microsoft.com/office/drawing/2014/main" id="{828414E0-131E-A24F-9CD5-4038A6BE10D8}"/>
              </a:ext>
            </a:extLst>
          </p:cNvPr>
          <p:cNvSpPr>
            <a:spLocks noGrp="1"/>
          </p:cNvSpPr>
          <p:nvPr>
            <p:ph type="body" sz="quarter" idx="24"/>
          </p:nvPr>
        </p:nvSpPr>
        <p:spPr/>
        <p:txBody>
          <a:bodyPr/>
          <a:lstStyle/>
          <a:p>
            <a:r>
              <a:rPr lang="en-US" dirty="0" smtClean="0"/>
              <a:t>Our primary focus was on precipitation and water vapor</a:t>
            </a:r>
            <a:endParaRPr lang="en-US" dirty="0"/>
          </a:p>
        </p:txBody>
      </p:sp>
      <p:pic>
        <p:nvPicPr>
          <p:cNvPr id="14" name="Picture 13">
            <a:extLst>
              <a:ext uri="{FF2B5EF4-FFF2-40B4-BE49-F238E27FC236}">
                <a16:creationId xmlns:a16="http://schemas.microsoft.com/office/drawing/2014/main" id="{35F22705-8202-4877-B54F-BCA3C18D14AA}"/>
              </a:ext>
            </a:extLst>
          </p:cNvPr>
          <p:cNvPicPr>
            <a:picLocks noChangeAspect="1"/>
          </p:cNvPicPr>
          <p:nvPr/>
        </p:nvPicPr>
        <p:blipFill rotWithShape="1">
          <a:blip r:embed="rId2"/>
          <a:srcRect l="22268" t="47159" r="22268" b="38661"/>
          <a:stretch/>
        </p:blipFill>
        <p:spPr>
          <a:xfrm>
            <a:off x="550103" y="4267200"/>
            <a:ext cx="11638772" cy="2590800"/>
          </a:xfrm>
          <a:prstGeom prst="rect">
            <a:avLst/>
          </a:prstGeom>
        </p:spPr>
      </p:pic>
      <p:pic>
        <p:nvPicPr>
          <p:cNvPr id="2" name="Picture 1"/>
          <p:cNvPicPr>
            <a:picLocks noChangeAspect="1"/>
          </p:cNvPicPr>
          <p:nvPr/>
        </p:nvPicPr>
        <p:blipFill>
          <a:blip r:embed="rId3"/>
          <a:stretch>
            <a:fillRect/>
          </a:stretch>
        </p:blipFill>
        <p:spPr>
          <a:xfrm>
            <a:off x="550103" y="4267200"/>
            <a:ext cx="2036240" cy="2347163"/>
          </a:xfrm>
          <a:prstGeom prst="rect">
            <a:avLst/>
          </a:prstGeom>
        </p:spPr>
      </p:pic>
      <p:pic>
        <p:nvPicPr>
          <p:cNvPr id="3" name="Picture 2"/>
          <p:cNvPicPr>
            <a:picLocks noChangeAspect="1"/>
          </p:cNvPicPr>
          <p:nvPr/>
        </p:nvPicPr>
        <p:blipFill>
          <a:blip r:embed="rId4"/>
          <a:stretch>
            <a:fillRect/>
          </a:stretch>
        </p:blipFill>
        <p:spPr>
          <a:xfrm>
            <a:off x="2586344" y="4267200"/>
            <a:ext cx="1984420" cy="2024047"/>
          </a:xfrm>
          <a:prstGeom prst="rect">
            <a:avLst/>
          </a:prstGeom>
        </p:spPr>
      </p:pic>
      <p:pic>
        <p:nvPicPr>
          <p:cNvPr id="10" name="Picture 9"/>
          <p:cNvPicPr>
            <a:picLocks noChangeAspect="1"/>
          </p:cNvPicPr>
          <p:nvPr/>
        </p:nvPicPr>
        <p:blipFill rotWithShape="1">
          <a:blip r:embed="rId5"/>
          <a:srcRect l="23864" t="2487" r="1062" b="-2487"/>
          <a:stretch/>
        </p:blipFill>
        <p:spPr>
          <a:xfrm>
            <a:off x="4570764" y="4267200"/>
            <a:ext cx="2119039" cy="2412056"/>
          </a:xfrm>
          <a:prstGeom prst="rect">
            <a:avLst/>
          </a:prstGeom>
        </p:spPr>
      </p:pic>
      <p:pic>
        <p:nvPicPr>
          <p:cNvPr id="11" name="Picture 10"/>
          <p:cNvPicPr>
            <a:picLocks noChangeAspect="1"/>
          </p:cNvPicPr>
          <p:nvPr/>
        </p:nvPicPr>
        <p:blipFill>
          <a:blip r:embed="rId6"/>
          <a:stretch>
            <a:fillRect/>
          </a:stretch>
        </p:blipFill>
        <p:spPr>
          <a:xfrm>
            <a:off x="6677390" y="4255449"/>
            <a:ext cx="1780507" cy="2224230"/>
          </a:xfrm>
          <a:prstGeom prst="rect">
            <a:avLst/>
          </a:prstGeom>
        </p:spPr>
      </p:pic>
      <p:pic>
        <p:nvPicPr>
          <p:cNvPr id="12" name="Picture 11"/>
          <p:cNvPicPr>
            <a:picLocks noChangeAspect="1"/>
          </p:cNvPicPr>
          <p:nvPr/>
        </p:nvPicPr>
        <p:blipFill>
          <a:blip r:embed="rId7"/>
          <a:stretch>
            <a:fillRect/>
          </a:stretch>
        </p:blipFill>
        <p:spPr>
          <a:xfrm>
            <a:off x="8457897" y="4247597"/>
            <a:ext cx="1808321" cy="2204666"/>
          </a:xfrm>
          <a:prstGeom prst="rect">
            <a:avLst/>
          </a:prstGeom>
        </p:spPr>
      </p:pic>
      <p:pic>
        <p:nvPicPr>
          <p:cNvPr id="13" name="Picture 12"/>
          <p:cNvPicPr>
            <a:picLocks noChangeAspect="1"/>
          </p:cNvPicPr>
          <p:nvPr/>
        </p:nvPicPr>
        <p:blipFill>
          <a:blip r:embed="rId8"/>
          <a:stretch>
            <a:fillRect/>
          </a:stretch>
        </p:blipFill>
        <p:spPr>
          <a:xfrm>
            <a:off x="10105354" y="4255449"/>
            <a:ext cx="2056168" cy="2196814"/>
          </a:xfrm>
          <a:prstGeom prst="rect">
            <a:avLst/>
          </a:prstGeom>
        </p:spPr>
      </p:pic>
    </p:spTree>
    <p:extLst>
      <p:ext uri="{BB962C8B-B14F-4D97-AF65-F5344CB8AC3E}">
        <p14:creationId xmlns:p14="http://schemas.microsoft.com/office/powerpoint/2010/main" val="412396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1041-3CF0-554E-AC5F-5284D3E6BC42}"/>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EFEAF7C1-DDDB-E744-9D6F-1151F681329F}"/>
              </a:ext>
            </a:extLst>
          </p:cNvPr>
          <p:cNvSpPr>
            <a:spLocks noGrp="1"/>
          </p:cNvSpPr>
          <p:nvPr>
            <p:ph idx="1"/>
          </p:nvPr>
        </p:nvSpPr>
        <p:spPr>
          <a:xfrm>
            <a:off x="1003852" y="1066800"/>
            <a:ext cx="10867306" cy="5105400"/>
          </a:xfrm>
        </p:spPr>
        <p:txBody>
          <a:bodyPr>
            <a:normAutofit fontScale="92500" lnSpcReduction="10000"/>
          </a:bodyPr>
          <a:lstStyle/>
          <a:p>
            <a:pPr fontAlgn="base"/>
            <a:r>
              <a:rPr lang="en-US" dirty="0" smtClean="0"/>
              <a:t>Users ranging from NWSFO’s to National Centers rely on satellite derived products of precipitation and water vapor </a:t>
            </a:r>
            <a:r>
              <a:rPr lang="en-US" dirty="0" smtClean="0"/>
              <a:t>(</a:t>
            </a:r>
            <a:r>
              <a:rPr lang="en-US" dirty="0" err="1" smtClean="0"/>
              <a:t>andothers</a:t>
            </a:r>
            <a:r>
              <a:rPr lang="en-US" dirty="0" smtClean="0"/>
              <a:t> </a:t>
            </a:r>
            <a:r>
              <a:rPr lang="en-US" dirty="0" smtClean="0"/>
              <a:t>not necessarily within our </a:t>
            </a:r>
            <a:r>
              <a:rPr lang="en-US" dirty="0" smtClean="0"/>
              <a:t>panel - imagery</a:t>
            </a:r>
            <a:r>
              <a:rPr lang="en-US" dirty="0" smtClean="0"/>
              <a:t>, soil moisture, snow water equivalent, lightning, SST, NDVI) to help fulfill their NOAA mission goals</a:t>
            </a:r>
          </a:p>
          <a:p>
            <a:pPr lvl="1" fontAlgn="base"/>
            <a:r>
              <a:rPr lang="en-US" dirty="0" smtClean="0"/>
              <a:t>There is not a single product solution to their needs</a:t>
            </a:r>
          </a:p>
          <a:p>
            <a:pPr fontAlgn="base"/>
            <a:r>
              <a:rPr lang="en-US" dirty="0" smtClean="0"/>
              <a:t>The products are most useful in regions where in-situ data is lacking or unreliable, such as </a:t>
            </a:r>
            <a:r>
              <a:rPr lang="en-US" dirty="0" err="1" smtClean="0"/>
              <a:t>cceans</a:t>
            </a:r>
            <a:r>
              <a:rPr lang="en-US" dirty="0" smtClean="0"/>
              <a:t> </a:t>
            </a:r>
            <a:r>
              <a:rPr lang="en-US" dirty="0" smtClean="0"/>
              <a:t>and remote land </a:t>
            </a:r>
            <a:r>
              <a:rPr lang="en-US" dirty="0" smtClean="0"/>
              <a:t>regions (Alaska)</a:t>
            </a:r>
          </a:p>
          <a:p>
            <a:pPr lvl="1" fontAlgn="base"/>
            <a:r>
              <a:rPr lang="en-US" dirty="0" smtClean="0"/>
              <a:t>Ocean </a:t>
            </a:r>
            <a:r>
              <a:rPr lang="en-US" dirty="0" err="1" smtClean="0"/>
              <a:t>precip</a:t>
            </a:r>
            <a:r>
              <a:rPr lang="en-US" dirty="0" smtClean="0"/>
              <a:t> is of interest to show a f</a:t>
            </a:r>
            <a:r>
              <a:rPr lang="en-US" dirty="0" smtClean="0"/>
              <a:t>orecaster whether </a:t>
            </a:r>
            <a:r>
              <a:rPr lang="en-US" dirty="0" smtClean="0"/>
              <a:t>a NWP initialized well and magnitudes/amounts moving onshore.</a:t>
            </a:r>
            <a:endParaRPr lang="en-US" dirty="0"/>
          </a:p>
          <a:p>
            <a:pPr fontAlgn="base"/>
            <a:r>
              <a:rPr lang="en-US" dirty="0" smtClean="0"/>
              <a:t>Specific applications include:</a:t>
            </a:r>
          </a:p>
          <a:p>
            <a:pPr lvl="1" fontAlgn="base"/>
            <a:r>
              <a:rPr lang="en-US" dirty="0" smtClean="0"/>
              <a:t>QPF, QPE</a:t>
            </a:r>
            <a:endParaRPr lang="en-US" dirty="0" smtClean="0"/>
          </a:p>
          <a:p>
            <a:pPr lvl="1" fontAlgn="base"/>
            <a:r>
              <a:rPr lang="en-US" dirty="0" smtClean="0"/>
              <a:t>Magnitude of Atmospheric Rivers</a:t>
            </a:r>
          </a:p>
          <a:p>
            <a:pPr lvl="1" fontAlgn="base"/>
            <a:r>
              <a:rPr lang="en-US" dirty="0" smtClean="0"/>
              <a:t>Global climate monitoring (and a need for long term, consistent time series)</a:t>
            </a:r>
          </a:p>
          <a:p>
            <a:pPr fontAlgn="base"/>
            <a:r>
              <a:rPr lang="en-US" dirty="0" smtClean="0"/>
              <a:t>Developers work with a wide variety of measurements and try to fulfill the broad range of user needs ranging from “weather” to “climate”</a:t>
            </a:r>
          </a:p>
          <a:p>
            <a:pPr fontAlgn="base"/>
            <a:r>
              <a:rPr lang="en-US" dirty="0" smtClean="0"/>
              <a:t>Developers are burdened with instrument mitigation activities, post-launch check out, mandated system freezes, etc. which impedes tackling difficult retrieval issues that many users are requesting</a:t>
            </a:r>
            <a:endParaRPr lang="en-US" dirty="0"/>
          </a:p>
        </p:txBody>
      </p:sp>
    </p:spTree>
    <p:extLst>
      <p:ext uri="{BB962C8B-B14F-4D97-AF65-F5344CB8AC3E}">
        <p14:creationId xmlns:p14="http://schemas.microsoft.com/office/powerpoint/2010/main" val="205991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972F7A-30CB-D440-AC76-E21DF9C516BA}"/>
              </a:ext>
            </a:extLst>
          </p:cNvPr>
          <p:cNvSpPr>
            <a:spLocks noGrp="1"/>
          </p:cNvSpPr>
          <p:nvPr>
            <p:ph type="title"/>
          </p:nvPr>
        </p:nvSpPr>
        <p:spPr/>
        <p:txBody>
          <a:bodyPr/>
          <a:lstStyle/>
          <a:p>
            <a:r>
              <a:rPr lang="en-US" dirty="0"/>
              <a:t>Key Challenges for Users</a:t>
            </a:r>
          </a:p>
        </p:txBody>
      </p:sp>
      <p:sp>
        <p:nvSpPr>
          <p:cNvPr id="7" name="Content Placeholder 6">
            <a:extLst>
              <a:ext uri="{FF2B5EF4-FFF2-40B4-BE49-F238E27FC236}">
                <a16:creationId xmlns:a16="http://schemas.microsoft.com/office/drawing/2014/main" id="{C805EDBC-A322-1F4F-B1C8-FC8DCD712EF7}"/>
              </a:ext>
            </a:extLst>
          </p:cNvPr>
          <p:cNvSpPr>
            <a:spLocks noGrp="1"/>
          </p:cNvSpPr>
          <p:nvPr>
            <p:ph idx="1"/>
          </p:nvPr>
        </p:nvSpPr>
        <p:spPr/>
        <p:txBody>
          <a:bodyPr/>
          <a:lstStyle/>
          <a:p>
            <a:r>
              <a:rPr lang="en-US" dirty="0" smtClean="0"/>
              <a:t>Improving data latency</a:t>
            </a:r>
          </a:p>
          <a:p>
            <a:r>
              <a:rPr lang="en-US" dirty="0" smtClean="0"/>
              <a:t>Product spatial resolution in some cases</a:t>
            </a:r>
          </a:p>
          <a:p>
            <a:r>
              <a:rPr lang="en-US" dirty="0" smtClean="0"/>
              <a:t>Data </a:t>
            </a:r>
            <a:r>
              <a:rPr lang="en-US" dirty="0" smtClean="0"/>
              <a:t>delivery/implementation/performance </a:t>
            </a:r>
            <a:r>
              <a:rPr lang="en-US" dirty="0" smtClean="0"/>
              <a:t>issues</a:t>
            </a:r>
          </a:p>
          <a:p>
            <a:pPr lvl="1"/>
            <a:r>
              <a:rPr lang="en-US" dirty="0" smtClean="0"/>
              <a:t>Security</a:t>
            </a:r>
          </a:p>
          <a:p>
            <a:pPr lvl="1"/>
            <a:r>
              <a:rPr lang="en-US" dirty="0" smtClean="0"/>
              <a:t>AWIPS SBN and </a:t>
            </a:r>
            <a:r>
              <a:rPr lang="en-US" dirty="0" smtClean="0"/>
              <a:t>LDM</a:t>
            </a:r>
          </a:p>
          <a:p>
            <a:pPr lvl="1"/>
            <a:r>
              <a:rPr lang="en-US" dirty="0" smtClean="0"/>
              <a:t>AWIPS inability to keep up with amount of data</a:t>
            </a:r>
            <a:endParaRPr lang="en-US" dirty="0" smtClean="0"/>
          </a:p>
          <a:p>
            <a:r>
              <a:rPr lang="en-US" dirty="0" smtClean="0"/>
              <a:t>Staying informed of latest products and their performance characteristics</a:t>
            </a:r>
          </a:p>
          <a:p>
            <a:r>
              <a:rPr lang="en-US" dirty="0" smtClean="0"/>
              <a:t>Climate users are working with inhomogeneous satellite time series to develop needed L3 data </a:t>
            </a:r>
            <a:r>
              <a:rPr lang="en-US" dirty="0" smtClean="0"/>
              <a:t>sets</a:t>
            </a:r>
          </a:p>
          <a:p>
            <a:r>
              <a:rPr lang="en-US" dirty="0" smtClean="0"/>
              <a:t>Training</a:t>
            </a:r>
          </a:p>
          <a:p>
            <a:r>
              <a:rPr lang="en-US" dirty="0" smtClean="0"/>
              <a:t>Data overload</a:t>
            </a:r>
          </a:p>
          <a:p>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39306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972F7A-30CB-D440-AC76-E21DF9C516BA}"/>
              </a:ext>
            </a:extLst>
          </p:cNvPr>
          <p:cNvSpPr>
            <a:spLocks noGrp="1"/>
          </p:cNvSpPr>
          <p:nvPr>
            <p:ph type="title"/>
          </p:nvPr>
        </p:nvSpPr>
        <p:spPr/>
        <p:txBody>
          <a:bodyPr/>
          <a:lstStyle/>
          <a:p>
            <a:r>
              <a:rPr lang="en-US" dirty="0"/>
              <a:t>Key Challenges for Developers</a:t>
            </a:r>
          </a:p>
        </p:txBody>
      </p:sp>
      <p:sp>
        <p:nvSpPr>
          <p:cNvPr id="7" name="Content Placeholder 6">
            <a:extLst>
              <a:ext uri="{FF2B5EF4-FFF2-40B4-BE49-F238E27FC236}">
                <a16:creationId xmlns:a16="http://schemas.microsoft.com/office/drawing/2014/main" id="{C805EDBC-A322-1F4F-B1C8-FC8DCD712EF7}"/>
              </a:ext>
            </a:extLst>
          </p:cNvPr>
          <p:cNvSpPr>
            <a:spLocks noGrp="1"/>
          </p:cNvSpPr>
          <p:nvPr>
            <p:ph idx="1"/>
          </p:nvPr>
        </p:nvSpPr>
        <p:spPr/>
        <p:txBody>
          <a:bodyPr>
            <a:normAutofit lnSpcReduction="10000"/>
          </a:bodyPr>
          <a:lstStyle/>
          <a:p>
            <a:pPr fontAlgn="base"/>
            <a:r>
              <a:rPr lang="en-US" dirty="0" smtClean="0"/>
              <a:t>Baseline product developers can be inhibited by sensor mitigation and post-launch check out activities</a:t>
            </a:r>
          </a:p>
          <a:p>
            <a:pPr lvl="1" fontAlgn="base"/>
            <a:r>
              <a:rPr lang="en-US" dirty="0" smtClean="0"/>
              <a:t>Delays/limits product advancements </a:t>
            </a:r>
          </a:p>
          <a:p>
            <a:pPr fontAlgn="base"/>
            <a:r>
              <a:rPr lang="en-US" dirty="0" smtClean="0"/>
              <a:t>Inhibited by the R20 process and often work “back door” solutions to provide users with improvements in a reasonable amount of time</a:t>
            </a:r>
          </a:p>
          <a:p>
            <a:pPr lvl="1" fontAlgn="base"/>
            <a:r>
              <a:rPr lang="en-US" dirty="0" smtClean="0"/>
              <a:t>This often leads to user “confusion”</a:t>
            </a:r>
          </a:p>
          <a:p>
            <a:pPr fontAlgn="base"/>
            <a:r>
              <a:rPr lang="en-US" dirty="0" smtClean="0"/>
              <a:t>Resources for product </a:t>
            </a:r>
            <a:r>
              <a:rPr lang="en-US" dirty="0" smtClean="0"/>
              <a:t>reprocessing after L1 and algorithm </a:t>
            </a:r>
            <a:r>
              <a:rPr lang="en-US" dirty="0" smtClean="0"/>
              <a:t>improvements</a:t>
            </a:r>
          </a:p>
          <a:p>
            <a:pPr lvl="1" fontAlgn="base"/>
            <a:r>
              <a:rPr lang="en-US" dirty="0" smtClean="0"/>
              <a:t>Keeping up with technological changes</a:t>
            </a:r>
            <a:endParaRPr lang="en-US" dirty="0" smtClean="0"/>
          </a:p>
          <a:p>
            <a:pPr fontAlgn="base"/>
            <a:r>
              <a:rPr lang="en-US" dirty="0" smtClean="0"/>
              <a:t>Satisfying all user </a:t>
            </a:r>
            <a:r>
              <a:rPr lang="en-US" dirty="0" smtClean="0"/>
              <a:t>needs</a:t>
            </a:r>
          </a:p>
          <a:p>
            <a:pPr lvl="1" fontAlgn="base"/>
            <a:r>
              <a:rPr lang="en-US" dirty="0"/>
              <a:t>Forecasters desire applied climatology products to provide context for weather events </a:t>
            </a:r>
            <a:r>
              <a:rPr lang="en-US" dirty="0" smtClean="0"/>
              <a:t>(update current products like %TPW from normal, etc.)</a:t>
            </a:r>
            <a:endParaRPr lang="en-US" dirty="0" smtClean="0"/>
          </a:p>
          <a:p>
            <a:pPr fontAlgn="base"/>
            <a:r>
              <a:rPr lang="en-US" dirty="0" smtClean="0"/>
              <a:t>Specific retrieval areas:</a:t>
            </a:r>
          </a:p>
          <a:p>
            <a:pPr lvl="1" fontAlgn="base"/>
            <a:r>
              <a:rPr lang="en-US" dirty="0" smtClean="0"/>
              <a:t>Orographic precipitation</a:t>
            </a:r>
          </a:p>
          <a:p>
            <a:pPr lvl="1" fontAlgn="base"/>
            <a:r>
              <a:rPr lang="en-US" dirty="0" smtClean="0"/>
              <a:t>Regional retrieval algorithms</a:t>
            </a:r>
          </a:p>
          <a:p>
            <a:pPr lvl="1" fontAlgn="base"/>
            <a:r>
              <a:rPr lang="en-US" dirty="0" err="1" smtClean="0"/>
              <a:t>Multisensor</a:t>
            </a:r>
            <a:r>
              <a:rPr lang="en-US" dirty="0" smtClean="0"/>
              <a:t>, multi-spectral approaches</a:t>
            </a:r>
            <a:endParaRPr lang="en-US" dirty="0"/>
          </a:p>
        </p:txBody>
      </p:sp>
    </p:spTree>
    <p:extLst>
      <p:ext uri="{BB962C8B-B14F-4D97-AF65-F5344CB8AC3E}">
        <p14:creationId xmlns:p14="http://schemas.microsoft.com/office/powerpoint/2010/main" val="399722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972F7A-30CB-D440-AC76-E21DF9C516BA}"/>
              </a:ext>
            </a:extLst>
          </p:cNvPr>
          <p:cNvSpPr>
            <a:spLocks noGrp="1"/>
          </p:cNvSpPr>
          <p:nvPr>
            <p:ph type="title"/>
          </p:nvPr>
        </p:nvSpPr>
        <p:spPr/>
        <p:txBody>
          <a:bodyPr/>
          <a:lstStyle/>
          <a:p>
            <a:r>
              <a:rPr lang="en-US" dirty="0"/>
              <a:t>Ideas to Improve User Experience</a:t>
            </a:r>
          </a:p>
        </p:txBody>
      </p:sp>
      <p:sp>
        <p:nvSpPr>
          <p:cNvPr id="7" name="Content Placeholder 6">
            <a:extLst>
              <a:ext uri="{FF2B5EF4-FFF2-40B4-BE49-F238E27FC236}">
                <a16:creationId xmlns:a16="http://schemas.microsoft.com/office/drawing/2014/main" id="{C805EDBC-A322-1F4F-B1C8-FC8DCD712EF7}"/>
              </a:ext>
            </a:extLst>
          </p:cNvPr>
          <p:cNvSpPr>
            <a:spLocks noGrp="1"/>
          </p:cNvSpPr>
          <p:nvPr>
            <p:ph idx="1"/>
          </p:nvPr>
        </p:nvSpPr>
        <p:spPr/>
        <p:txBody>
          <a:bodyPr/>
          <a:lstStyle/>
          <a:p>
            <a:pPr fontAlgn="base"/>
            <a:r>
              <a:rPr lang="en-US" dirty="0" smtClean="0"/>
              <a:t>“Connecting the dots” – how can a unified </a:t>
            </a:r>
            <a:r>
              <a:rPr lang="en-US" dirty="0" smtClean="0"/>
              <a:t>way forward </a:t>
            </a:r>
            <a:r>
              <a:rPr lang="en-US" dirty="0" smtClean="0"/>
              <a:t>be developed to fully connect users, developers, trainers, system implementers, etc.?</a:t>
            </a:r>
          </a:p>
          <a:p>
            <a:pPr lvl="1" fontAlgn="base"/>
            <a:r>
              <a:rPr lang="en-US" dirty="0" smtClean="0"/>
              <a:t>On the NESDIS side, we have inconsistencies on how we do our business (caveat – it’s nobody’s fault, processes have been in place for years and its challenging to unify them)</a:t>
            </a:r>
          </a:p>
          <a:p>
            <a:pPr lvl="1" fontAlgn="base"/>
            <a:r>
              <a:rPr lang="en-US" dirty="0" smtClean="0"/>
              <a:t>NOAA </a:t>
            </a:r>
            <a:r>
              <a:rPr lang="en-US" dirty="0" smtClean="0"/>
              <a:t>is </a:t>
            </a:r>
            <a:r>
              <a:rPr lang="en-US" dirty="0" smtClean="0"/>
              <a:t>“big and complicated”, we need to do better connecting NESDIS to NWS needs – it goes beyond having a bunch of requirements on spreadsheets</a:t>
            </a:r>
            <a:r>
              <a:rPr lang="en-US" dirty="0" smtClean="0"/>
              <a:t>.</a:t>
            </a:r>
          </a:p>
          <a:p>
            <a:pPr lvl="2" fontAlgn="base"/>
            <a:r>
              <a:rPr lang="en-US" dirty="0" smtClean="0"/>
              <a:t>Meetings such as this one is extremely beneficial</a:t>
            </a:r>
          </a:p>
          <a:p>
            <a:pPr fontAlgn="base"/>
            <a:r>
              <a:rPr lang="en-US" dirty="0"/>
              <a:t>There are typically several versions of climate products to capture uncertainty.  This is normal in climate research but can be confusing / unworkable for forecasters.  This is an example of where training can help, to know which one to use.</a:t>
            </a:r>
            <a:endParaRPr lang="en-US" dirty="0" smtClean="0"/>
          </a:p>
          <a:p>
            <a:pPr fontAlgn="base"/>
            <a:endParaRPr lang="en-US" dirty="0"/>
          </a:p>
          <a:p>
            <a:pPr fontAlgn="base"/>
            <a:endParaRPr lang="en-US" dirty="0"/>
          </a:p>
        </p:txBody>
      </p:sp>
    </p:spTree>
    <p:extLst>
      <p:ext uri="{BB962C8B-B14F-4D97-AF65-F5344CB8AC3E}">
        <p14:creationId xmlns:p14="http://schemas.microsoft.com/office/powerpoint/2010/main" val="3780145882"/>
      </p:ext>
    </p:extLst>
  </p:cSld>
  <p:clrMapOvr>
    <a:masterClrMapping/>
  </p:clrMapOvr>
</p:sld>
</file>

<file path=ppt/theme/theme1.xml><?xml version="1.0" encoding="utf-8"?>
<a:theme xmlns:a="http://schemas.openxmlformats.org/drawingml/2006/main" name="3. Content Slide - no icon">
  <a:themeElements>
    <a:clrScheme name="PTT 1">
      <a:dk1>
        <a:srgbClr val="0A4595"/>
      </a:dk1>
      <a:lt1>
        <a:sysClr val="window" lastClr="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2443</TotalTime>
  <Words>1874</Words>
  <Application>Microsoft Office PowerPoint</Application>
  <PresentationFormat>Widescreen</PresentationFormat>
  <Paragraphs>100</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Narrow</vt:lpstr>
      <vt:lpstr>Calibri</vt:lpstr>
      <vt:lpstr>3. Content Slide - no icon</vt:lpstr>
      <vt:lpstr>PowerPoint Presentation</vt:lpstr>
      <vt:lpstr>Key Takeaways</vt:lpstr>
      <vt:lpstr>Key Challenges for Users</vt:lpstr>
      <vt:lpstr>Key Challenges for Developers</vt:lpstr>
      <vt:lpstr>Ideas to Improve User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 Goldberg</dc:creator>
  <cp:lastModifiedBy>Ralph R. Ferraro Jr</cp:lastModifiedBy>
  <cp:revision>33</cp:revision>
  <cp:lastPrinted>2020-02-24T02:34:26Z</cp:lastPrinted>
  <dcterms:created xsi:type="dcterms:W3CDTF">2020-02-24T02:16:37Z</dcterms:created>
  <dcterms:modified xsi:type="dcterms:W3CDTF">2020-02-28T14:59:12Z</dcterms:modified>
</cp:coreProperties>
</file>