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Roboto Mono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matecentral.org/news/one-image-future-climate-models-18844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cience.energy.gov/~/media/ascr/ascac/pdf/reports/Exascale_subcommittee_report.pdf" TargetMode="External"/><Relationship Id="rId4" Type="http://schemas.openxmlformats.org/officeDocument/2006/relationships/hyperlink" Target="https://commons.wikimedia.org/wiki/File:Airplane_vortex_edit.jpg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 learn how to approximate spatial derivatives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Things we don’t need to learn: Conservation of mass, Physical equation, How to integrate in time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u(x_n)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c_{nm}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\frac{\partial^k u(x_n)}{\partial x^k} = \sum_m c_{nm}^k u(x_{n-m})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f(x_n) = F\left(x_n, u(x_n), \frac{\partial}{\partial x} u(x_n), \frac{\partial^2}{\partial x^2} u(x_n), \ldots\right)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\frac{\partial u(x_n)}{\partial t} = \frac{1}{\Delta x} \left[ f(x_\left{n+\frac{1}{2}}\right) - f\left(x_{n-\frac{1}{2}}\right) \right]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Sources: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http://www.climatecentral.org/news/one-image-future-climate-models-18844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NASA Wake Vortex Study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https://commons.wikimedia.org/wiki/File:Airplane_vortex_edit.jpg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3D simulation of a “lifted ethylene/air jet flame in a hot coflow” from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https://science.energy.gov/~/media/ascr/ascac/pdf/reports/Exascale_subcommittee_report.pdf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“Photo-Realistic Single Image Super-Resolution Using a Generative Adversarial Network“ from a group at Twitter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“Bicubic” picture is similar to the current state of the art for PDEs -- it’s a simple form of polynomial interpolation not informed by the data at all.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/>
          <p:nvPr/>
        </p:nvSpPr>
        <p:spPr>
          <a:xfrm>
            <a:off x="3534336" y="2402400"/>
            <a:ext cx="3930000" cy="274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885361" y="2773950"/>
            <a:ext cx="3211500" cy="21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 hasCustomPrompt="1"/>
          </p:nvPr>
        </p:nvSpPr>
        <p:spPr>
          <a:xfrm>
            <a:off x="180900" y="1106125"/>
            <a:ext cx="87822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180900" y="3152225"/>
            <a:ext cx="87822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" name="Google Shape;77;p13"/>
          <p:cNvGrpSpPr/>
          <p:nvPr/>
        </p:nvGrpSpPr>
        <p:grpSpPr>
          <a:xfrm>
            <a:off x="25" y="5085300"/>
            <a:ext cx="9143938" cy="58202"/>
            <a:chOff x="25" y="5085300"/>
            <a:chExt cx="9143938" cy="58202"/>
          </a:xfrm>
        </p:grpSpPr>
        <p:sp>
          <p:nvSpPr>
            <p:cNvPr id="78" name="Google Shape;78;p13"/>
            <p:cNvSpPr/>
            <p:nvPr/>
          </p:nvSpPr>
          <p:spPr>
            <a:xfrm>
              <a:off x="25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1392867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3112175" y="5085302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5523863" y="5085300"/>
              <a:ext cx="3620100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13"/>
          <p:cNvSpPr txBox="1"/>
          <p:nvPr/>
        </p:nvSpPr>
        <p:spPr>
          <a:xfrm>
            <a:off x="549075" y="4699923"/>
            <a:ext cx="3561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Confidential &amp; Proprietary</a:t>
            </a:r>
            <a:endParaRPr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" name="Google Shape;85;p14"/>
          <p:cNvGrpSpPr/>
          <p:nvPr/>
        </p:nvGrpSpPr>
        <p:grpSpPr>
          <a:xfrm>
            <a:off x="25" y="5085300"/>
            <a:ext cx="9143938" cy="58202"/>
            <a:chOff x="25" y="5085300"/>
            <a:chExt cx="9143938" cy="58202"/>
          </a:xfrm>
        </p:grpSpPr>
        <p:sp>
          <p:nvSpPr>
            <p:cNvPr id="86" name="Google Shape;86;p14"/>
            <p:cNvSpPr/>
            <p:nvPr/>
          </p:nvSpPr>
          <p:spPr>
            <a:xfrm>
              <a:off x="25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1392867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3112175" y="5085302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5523863" y="5085300"/>
              <a:ext cx="3620100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14"/>
          <p:cNvSpPr txBox="1"/>
          <p:nvPr/>
        </p:nvSpPr>
        <p:spPr>
          <a:xfrm>
            <a:off x="549075" y="4699923"/>
            <a:ext cx="3561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Confidential &amp; Proprietary</a:t>
            </a:r>
            <a:endParaRPr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 and Minimal Text">
  <p:cSld name="BLANK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235775" y="2819722"/>
            <a:ext cx="2987100" cy="19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 Mono"/>
              <a:buChar char="●"/>
              <a:defRPr sz="9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2857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marL="1371600" lvl="2" indent="-2857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marL="1828800" lvl="3" indent="-2857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marL="2743200" lvl="5" indent="-2857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marL="3200400" lvl="6" indent="-2857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marL="3657600" lvl="7" indent="-2857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marL="4114800" lvl="8" indent="-28575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225900" y="618120"/>
            <a:ext cx="50307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400" b="0">
                <a:solidFill>
                  <a:srgbClr val="4285F4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>
                <a:solidFill>
                  <a:srgbClr val="4285F4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>
                <a:solidFill>
                  <a:srgbClr val="4285F4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>
                <a:solidFill>
                  <a:srgbClr val="4285F4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>
                <a:solidFill>
                  <a:srgbClr val="4285F4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>
                <a:solidFill>
                  <a:srgbClr val="4285F4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>
                <a:solidFill>
                  <a:srgbClr val="4285F4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>
                <a:solidFill>
                  <a:srgbClr val="4285F4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>
                <a:solidFill>
                  <a:srgbClr val="4285F4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24;p4"/>
          <p:cNvGrpSpPr/>
          <p:nvPr/>
        </p:nvGrpSpPr>
        <p:grpSpPr>
          <a:xfrm>
            <a:off x="256960" y="1187048"/>
            <a:ext cx="1094856" cy="356807"/>
            <a:chOff x="0" y="0"/>
            <a:chExt cx="2077525" cy="676925"/>
          </a:xfrm>
        </p:grpSpPr>
        <p:sp>
          <p:nvSpPr>
            <p:cNvPr id="25" name="Google Shape;25;p4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4"/>
          <p:cNvSpPr txBox="1">
            <a:spLocks noGrp="1"/>
          </p:cNvSpPr>
          <p:nvPr>
            <p:ph type="ctrTitle"/>
          </p:nvPr>
        </p:nvSpPr>
        <p:spPr>
          <a:xfrm>
            <a:off x="129758" y="30480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"/>
          </p:nvPr>
        </p:nvSpPr>
        <p:spPr>
          <a:xfrm>
            <a:off x="129750" y="23943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" name="Google Shape;36;p5"/>
          <p:cNvGrpSpPr/>
          <p:nvPr/>
        </p:nvGrpSpPr>
        <p:grpSpPr>
          <a:xfrm>
            <a:off x="176223" y="4848071"/>
            <a:ext cx="532885" cy="173631"/>
            <a:chOff x="0" y="0"/>
            <a:chExt cx="2077525" cy="676925"/>
          </a:xfrm>
        </p:grpSpPr>
        <p:sp>
          <p:nvSpPr>
            <p:cNvPr id="37" name="Google Shape;37;p5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176225" y="703050"/>
            <a:ext cx="4022100" cy="3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4122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2"/>
          </p:nvPr>
        </p:nvSpPr>
        <p:spPr>
          <a:xfrm>
            <a:off x="4840395" y="1143700"/>
            <a:ext cx="4122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80900" y="447950"/>
            <a:ext cx="58674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180900" y="128195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80900" y="456800"/>
            <a:ext cx="87822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0"/>
          <p:cNvSpPr txBox="1"/>
          <p:nvPr/>
        </p:nvSpPr>
        <p:spPr>
          <a:xfrm>
            <a:off x="5085675" y="4796225"/>
            <a:ext cx="3561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Confidential + Proprietary</a:t>
            </a:r>
            <a:endParaRPr sz="6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78563" y="446900"/>
            <a:ext cx="4045200" cy="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ubTitle" idx="1"/>
          </p:nvPr>
        </p:nvSpPr>
        <p:spPr>
          <a:xfrm>
            <a:off x="176225" y="1454750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oogl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76223" y="4848071"/>
            <a:ext cx="532885" cy="173631"/>
            <a:chOff x="0" y="0"/>
            <a:chExt cx="2077525" cy="676925"/>
          </a:xfrm>
        </p:grpSpPr>
        <p:sp>
          <p:nvSpPr>
            <p:cNvPr id="7" name="Google Shape;7;p1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3;p1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dab7L6UUqyi_l8Pc9AAqeMmGp2Ki-uj/vie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6"/>
          <p:cNvPicPr preferRelativeResize="0"/>
          <p:nvPr/>
        </p:nvPicPr>
        <p:blipFill rotWithShape="1">
          <a:blip r:embed="rId3">
            <a:alphaModFix/>
          </a:blip>
          <a:srcRect l="18487" r="11109" b="9697"/>
          <a:stretch/>
        </p:blipFill>
        <p:spPr>
          <a:xfrm>
            <a:off x="1575573" y="2333600"/>
            <a:ext cx="960393" cy="958134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" name="Google Shape;101;p16"/>
          <p:cNvSpPr txBox="1"/>
          <p:nvPr/>
        </p:nvSpPr>
        <p:spPr>
          <a:xfrm>
            <a:off x="1575586" y="3227443"/>
            <a:ext cx="960300" cy="1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Yohai Bar-Sinai</a:t>
            </a:r>
            <a:r>
              <a:rPr lang="en" sz="1400" b="1" i="0" u="none" strike="noStrike" cap="none" baseline="30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+</a:t>
            </a:r>
            <a:endParaRPr sz="1400" b="1" i="0" u="none" strike="noStrike" cap="none" baseline="30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3450256" y="3227443"/>
            <a:ext cx="960300" cy="1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Jason</a:t>
            </a:r>
            <a:b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Hickey</a:t>
            </a: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4410632" y="3227448"/>
            <a:ext cx="960300" cy="1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Michael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Brenner</a:t>
            </a: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r>
              <a:rPr lang="en" sz="1400" b="1" i="0" u="none" strike="noStrike" cap="none" baseline="30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+</a:t>
            </a:r>
            <a:endParaRPr sz="1400" b="1" i="0" u="none" strike="noStrike" cap="none" baseline="30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baseline="30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615200" y="3227443"/>
            <a:ext cx="960300" cy="1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Stephan Hoyer</a:t>
            </a: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200" y="2333600"/>
            <a:ext cx="960386" cy="960392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6" name="Google Shape;10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3294" y="2538182"/>
            <a:ext cx="1152106" cy="107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57801" y="2761567"/>
            <a:ext cx="1869878" cy="632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 rot="10800000">
            <a:off x="5504915" y="2729765"/>
            <a:ext cx="386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endParaRPr sz="16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 rot="10800000">
            <a:off x="7657651" y="2660030"/>
            <a:ext cx="386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 baseline="30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+</a:t>
            </a:r>
            <a:endParaRPr sz="1600" b="1" i="0" u="none" strike="noStrike" cap="none" baseline="30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4294967295"/>
          </p:nvPr>
        </p:nvSpPr>
        <p:spPr>
          <a:xfrm>
            <a:off x="515825" y="636625"/>
            <a:ext cx="7007700" cy="11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3600">
                <a:solidFill>
                  <a:srgbClr val="000000"/>
                </a:solidFill>
              </a:rPr>
              <a:t>Data driven discretization for partial differential equations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533400" y="3962400"/>
            <a:ext cx="82350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1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NOAA AI Workshop</a:t>
            </a:r>
            <a:endParaRPr sz="1800" b="0" i="1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1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April 24, 2019, College Park, MD</a:t>
            </a:r>
            <a:endParaRPr sz="1800" b="0" i="1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7">
            <a:alphaModFix/>
          </a:blip>
          <a:srcRect b="33484"/>
          <a:stretch/>
        </p:blipFill>
        <p:spPr>
          <a:xfrm>
            <a:off x="4410598" y="2333600"/>
            <a:ext cx="960332" cy="958127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" name="Google Shape;113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50406" y="2333600"/>
            <a:ext cx="960393" cy="960399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4" name="Google Shape;114;p16"/>
          <p:cNvSpPr txBox="1"/>
          <p:nvPr/>
        </p:nvSpPr>
        <p:spPr>
          <a:xfrm>
            <a:off x="7048800" y="4105725"/>
            <a:ext cx="19866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arXiv:1808.04930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36050" y="2333600"/>
            <a:ext cx="960300" cy="9603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6" name="Google Shape;116;p16"/>
          <p:cNvSpPr txBox="1"/>
          <p:nvPr/>
        </p:nvSpPr>
        <p:spPr>
          <a:xfrm>
            <a:off x="2498700" y="3227450"/>
            <a:ext cx="9888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Dmitrii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Kochkov</a:t>
            </a: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But we know these are solutions to Burgers’ equation</a:t>
            </a:r>
            <a:endParaRPr/>
          </a:p>
        </p:txBody>
      </p:sp>
      <p:pic>
        <p:nvPicPr>
          <p:cNvPr id="209" name="Google Shape;209;p2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277" y="2379879"/>
            <a:ext cx="4145283" cy="79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1475" y="1237850"/>
            <a:ext cx="2071750" cy="338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8301" y="92684"/>
            <a:ext cx="4924598" cy="495814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>
            <a:spLocks noGrp="1"/>
          </p:cNvSpPr>
          <p:nvPr>
            <p:ph type="body" idx="1"/>
          </p:nvPr>
        </p:nvSpPr>
        <p:spPr>
          <a:xfrm>
            <a:off x="180900" y="686500"/>
            <a:ext cx="3702300" cy="3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Solutions to a PDE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Choose grid points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How do we estimate derivatives to advance to the next time step?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Polynomial interpolation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 sz="2400"/>
              <a:t>Learned interpolation</a:t>
            </a:r>
            <a:endParaRPr sz="2400"/>
          </a:p>
        </p:txBody>
      </p:sp>
      <p:pic>
        <p:nvPicPr>
          <p:cNvPr id="217" name="Google Shape;21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1524" y="92677"/>
            <a:ext cx="4913261" cy="494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6"/>
          <p:cNvPicPr preferRelativeResize="0"/>
          <p:nvPr/>
        </p:nvPicPr>
        <p:blipFill rotWithShape="1">
          <a:blip r:embed="rId5">
            <a:alphaModFix/>
          </a:blip>
          <a:srcRect l="1363" t="1029" r="51612" b="51765"/>
          <a:stretch/>
        </p:blipFill>
        <p:spPr>
          <a:xfrm>
            <a:off x="4221000" y="159950"/>
            <a:ext cx="2310425" cy="23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 rotWithShape="1">
          <a:blip r:embed="rId5">
            <a:alphaModFix/>
          </a:blip>
          <a:srcRect l="51459" t="2656" r="1514" b="53575"/>
          <a:stretch/>
        </p:blipFill>
        <p:spPr>
          <a:xfrm>
            <a:off x="6682500" y="239925"/>
            <a:ext cx="2310425" cy="21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 rotWithShape="1">
          <a:blip r:embed="rId5">
            <a:alphaModFix/>
          </a:blip>
          <a:srcRect l="1363" t="56105" r="51612" b="2654"/>
          <a:stretch/>
        </p:blipFill>
        <p:spPr>
          <a:xfrm>
            <a:off x="4221000" y="2861393"/>
            <a:ext cx="2310425" cy="20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 rotWithShape="1">
          <a:blip r:embed="rId5">
            <a:alphaModFix/>
          </a:blip>
          <a:srcRect l="51459" t="58449" r="1514" b="8271"/>
          <a:stretch/>
        </p:blipFill>
        <p:spPr>
          <a:xfrm>
            <a:off x="6682500" y="2985792"/>
            <a:ext cx="2310425" cy="16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5700" y="96825"/>
            <a:ext cx="4913250" cy="491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8301" y="92684"/>
            <a:ext cx="4924598" cy="495814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>
            <a:spLocks noGrp="1"/>
          </p:cNvSpPr>
          <p:nvPr>
            <p:ph type="body" idx="1"/>
          </p:nvPr>
        </p:nvSpPr>
        <p:spPr>
          <a:xfrm>
            <a:off x="180900" y="686500"/>
            <a:ext cx="3702300" cy="3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Solutions to a PDE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Choose grid points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How do we estimate derivatives to advance to the next time step?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Polynomial interpolation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 sz="2400"/>
              <a:t>Learned interpolation</a:t>
            </a:r>
            <a:endParaRPr sz="2400"/>
          </a:p>
        </p:txBody>
      </p:sp>
      <p:pic>
        <p:nvPicPr>
          <p:cNvPr id="229" name="Google Shape;22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1524" y="92677"/>
            <a:ext cx="4913261" cy="494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7"/>
          <p:cNvPicPr preferRelativeResize="0"/>
          <p:nvPr/>
        </p:nvPicPr>
        <p:blipFill rotWithShape="1">
          <a:blip r:embed="rId5">
            <a:alphaModFix/>
          </a:blip>
          <a:srcRect l="1363" t="1029" r="51612" b="51765"/>
          <a:stretch/>
        </p:blipFill>
        <p:spPr>
          <a:xfrm>
            <a:off x="4221000" y="159950"/>
            <a:ext cx="2310425" cy="23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7"/>
          <p:cNvPicPr preferRelativeResize="0"/>
          <p:nvPr/>
        </p:nvPicPr>
        <p:blipFill rotWithShape="1">
          <a:blip r:embed="rId5">
            <a:alphaModFix/>
          </a:blip>
          <a:srcRect l="51459" t="2656" r="1514" b="53575"/>
          <a:stretch/>
        </p:blipFill>
        <p:spPr>
          <a:xfrm>
            <a:off x="6682500" y="239925"/>
            <a:ext cx="2310425" cy="21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7"/>
          <p:cNvPicPr preferRelativeResize="0"/>
          <p:nvPr/>
        </p:nvPicPr>
        <p:blipFill rotWithShape="1">
          <a:blip r:embed="rId5">
            <a:alphaModFix/>
          </a:blip>
          <a:srcRect l="1363" t="56105" r="51612" b="2654"/>
          <a:stretch/>
        </p:blipFill>
        <p:spPr>
          <a:xfrm>
            <a:off x="4221000" y="2861393"/>
            <a:ext cx="2310425" cy="20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 rotWithShape="1">
          <a:blip r:embed="rId5">
            <a:alphaModFix/>
          </a:blip>
          <a:srcRect l="51459" t="58449" r="1514" b="8271"/>
          <a:stretch/>
        </p:blipFill>
        <p:spPr>
          <a:xfrm>
            <a:off x="6682500" y="2985792"/>
            <a:ext cx="2310425" cy="16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5700" y="96825"/>
            <a:ext cx="4913250" cy="49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8301" y="92684"/>
            <a:ext cx="4924598" cy="4958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What coarse graining looks like in theory</a:t>
            </a:r>
            <a:endParaRPr/>
          </a:p>
        </p:txBody>
      </p:sp>
      <p:sp>
        <p:nvSpPr>
          <p:cNvPr id="241" name="Google Shape;241;p28"/>
          <p:cNvSpPr txBox="1"/>
          <p:nvPr/>
        </p:nvSpPr>
        <p:spPr>
          <a:xfrm>
            <a:off x="539975" y="1358950"/>
            <a:ext cx="27420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High resolution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28"/>
          <p:cNvSpPr txBox="1"/>
          <p:nvPr/>
        </p:nvSpPr>
        <p:spPr>
          <a:xfrm>
            <a:off x="3632578" y="1358949"/>
            <a:ext cx="27420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Exact coarse graining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" name="Google Shape;243;p28"/>
          <p:cNvSpPr txBox="1"/>
          <p:nvPr/>
        </p:nvSpPr>
        <p:spPr>
          <a:xfrm>
            <a:off x="6799925" y="1797975"/>
            <a:ext cx="2057400" cy="2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4x coarse graining -&gt; 256x speedup?</a:t>
            </a:r>
            <a:endParaRPr sz="1800" b="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" name="Google Shape;24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510" y="1758170"/>
            <a:ext cx="2894465" cy="27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6353" y="1758175"/>
            <a:ext cx="2894475" cy="278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What coarse graining looks like in practice</a:t>
            </a:r>
            <a:endParaRPr/>
          </a:p>
        </p:txBody>
      </p:sp>
      <p:sp>
        <p:nvSpPr>
          <p:cNvPr id="251" name="Google Shape;251;p29"/>
          <p:cNvSpPr txBox="1"/>
          <p:nvPr/>
        </p:nvSpPr>
        <p:spPr>
          <a:xfrm>
            <a:off x="539975" y="1358950"/>
            <a:ext cx="27420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Finite volume method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2" name="Google Shape;25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6543" y="1758164"/>
            <a:ext cx="2780657" cy="278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975" y="1758164"/>
            <a:ext cx="2780657" cy="278066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/>
          <p:nvPr/>
        </p:nvSpPr>
        <p:spPr>
          <a:xfrm>
            <a:off x="3615866" y="1358949"/>
            <a:ext cx="27420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+ upwinding &amp; slope limiting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p29"/>
          <p:cNvSpPr txBox="1"/>
          <p:nvPr/>
        </p:nvSpPr>
        <p:spPr>
          <a:xfrm>
            <a:off x="6799925" y="1797975"/>
            <a:ext cx="2057400" cy="2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Your choice of unstable or inaccurate.</a:t>
            </a:r>
            <a:endParaRPr sz="1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Can we do better with machine learning?</a:t>
            </a:r>
            <a:endParaRPr sz="1800" b="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10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Estimating derivatives is </a:t>
            </a:r>
            <a:r>
              <a:rPr lang="en" i="1"/>
              <a:t>the</a:t>
            </a:r>
            <a:r>
              <a:rPr lang="en"/>
              <a:t> central approximation for numerically solving PDEs</a:t>
            </a:r>
            <a:endParaRPr/>
          </a:p>
        </p:txBody>
      </p:sp>
      <p:pic>
        <p:nvPicPr>
          <p:cNvPr id="261" name="Google Shape;26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2975" y="2184375"/>
            <a:ext cx="3998025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0"/>
          <p:cNvSpPr txBox="1"/>
          <p:nvPr/>
        </p:nvSpPr>
        <p:spPr>
          <a:xfrm>
            <a:off x="271775" y="3696175"/>
            <a:ext cx="746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This is </a:t>
            </a:r>
            <a:r>
              <a:rPr lang="en" sz="2400" b="1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only</a:t>
            </a:r>
            <a:r>
              <a:rPr lang="en" sz="2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part we want to replace with ML</a:t>
            </a:r>
            <a:endParaRPr sz="2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30"/>
          <p:cNvSpPr txBox="1"/>
          <p:nvPr/>
        </p:nvSpPr>
        <p:spPr>
          <a:xfrm>
            <a:off x="271775" y="1738425"/>
            <a:ext cx="746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e.g.,</a:t>
            </a:r>
            <a:endParaRPr sz="2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>
            <a:spLocks noGrp="1"/>
          </p:cNvSpPr>
          <p:nvPr>
            <p:ph type="title"/>
          </p:nvPr>
        </p:nvSpPr>
        <p:spPr>
          <a:xfrm>
            <a:off x="180900" y="3707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Deep learning is enabled by “differentiable programming”</a:t>
            </a:r>
            <a:endParaRPr/>
          </a:p>
        </p:txBody>
      </p:sp>
      <p:sp>
        <p:nvSpPr>
          <p:cNvPr id="269" name="Google Shape;269;p31"/>
          <p:cNvSpPr txBox="1">
            <a:spLocks noGrp="1"/>
          </p:cNvSpPr>
          <p:nvPr>
            <p:ph type="body" idx="1"/>
          </p:nvPr>
        </p:nvSpPr>
        <p:spPr>
          <a:xfrm>
            <a:off x="180900" y="4320625"/>
            <a:ext cx="53034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Andrej Karpathy, “Software 2.0”</a:t>
            </a:r>
            <a:endParaRPr/>
          </a:p>
        </p:txBody>
      </p:sp>
      <p:pic>
        <p:nvPicPr>
          <p:cNvPr id="270" name="Google Shape;27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875" y="1301875"/>
            <a:ext cx="5217713" cy="299622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1"/>
          <p:cNvSpPr txBox="1"/>
          <p:nvPr/>
        </p:nvSpPr>
        <p:spPr>
          <a:xfrm>
            <a:off x="6065625" y="1645125"/>
            <a:ext cx="19125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Automatic differentiation</a:t>
            </a:r>
            <a:endParaRPr sz="1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31"/>
          <p:cNvSpPr txBox="1"/>
          <p:nvPr/>
        </p:nvSpPr>
        <p:spPr>
          <a:xfrm>
            <a:off x="6010875" y="2708488"/>
            <a:ext cx="20220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Many parameters</a:t>
            </a:r>
            <a:endParaRPr sz="1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31"/>
          <p:cNvSpPr txBox="1"/>
          <p:nvPr/>
        </p:nvSpPr>
        <p:spPr>
          <a:xfrm>
            <a:off x="6224925" y="3532463"/>
            <a:ext cx="15939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Self-tunable programs</a:t>
            </a:r>
            <a:endParaRPr sz="1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31"/>
          <p:cNvSpPr txBox="1"/>
          <p:nvPr/>
        </p:nvSpPr>
        <p:spPr>
          <a:xfrm>
            <a:off x="6224925" y="2338995"/>
            <a:ext cx="15939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+</a:t>
            </a:r>
            <a:endParaRPr sz="1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31"/>
          <p:cNvSpPr txBox="1"/>
          <p:nvPr/>
        </p:nvSpPr>
        <p:spPr>
          <a:xfrm>
            <a:off x="6224925" y="3125783"/>
            <a:ext cx="15939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=</a:t>
            </a:r>
            <a:endParaRPr sz="1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>
            <a:spLocks noGrp="1"/>
          </p:cNvSpPr>
          <p:nvPr>
            <p:ph type="title"/>
          </p:nvPr>
        </p:nvSpPr>
        <p:spPr>
          <a:xfrm>
            <a:off x="180900" y="2945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Differentiable programs allow for the best of both worlds</a:t>
            </a:r>
            <a:endParaRPr/>
          </a:p>
        </p:txBody>
      </p:sp>
      <p:sp>
        <p:nvSpPr>
          <p:cNvPr id="281" name="Google Shape;281;p32"/>
          <p:cNvSpPr txBox="1">
            <a:spLocks noGrp="1"/>
          </p:cNvSpPr>
          <p:nvPr>
            <p:ph type="body" idx="1"/>
          </p:nvPr>
        </p:nvSpPr>
        <p:spPr>
          <a:xfrm>
            <a:off x="511138" y="1448500"/>
            <a:ext cx="36291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3000"/>
              <a:t>Machine learning</a:t>
            </a:r>
            <a:r>
              <a:rPr lang="en"/>
              <a:t/>
            </a:r>
            <a:br>
              <a:rPr lang="en"/>
            </a:br>
            <a:r>
              <a:rPr lang="en"/>
              <a:t>for better approximations</a:t>
            </a:r>
            <a:endParaRPr/>
          </a:p>
        </p:txBody>
      </p:sp>
      <p:pic>
        <p:nvPicPr>
          <p:cNvPr id="282" name="Google Shape;28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612" y="2516925"/>
            <a:ext cx="3112175" cy="193319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2"/>
          <p:cNvSpPr txBox="1">
            <a:spLocks noGrp="1"/>
          </p:cNvSpPr>
          <p:nvPr>
            <p:ph type="body" idx="1"/>
          </p:nvPr>
        </p:nvSpPr>
        <p:spPr>
          <a:xfrm>
            <a:off x="4961525" y="1448500"/>
            <a:ext cx="36291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3000"/>
              <a:t>Constraints</a:t>
            </a:r>
            <a:r>
              <a:rPr lang="en"/>
              <a:t/>
            </a:r>
            <a:br>
              <a:rPr lang="en"/>
            </a:br>
            <a:r>
              <a:rPr lang="en"/>
              <a:t>for generalization</a:t>
            </a:r>
            <a:endParaRPr/>
          </a:p>
        </p:txBody>
      </p:sp>
      <p:pic>
        <p:nvPicPr>
          <p:cNvPr id="284" name="Google Shape;28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4238" y="2693126"/>
            <a:ext cx="1903675" cy="65147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/>
          <p:nvPr/>
        </p:nvSpPr>
        <p:spPr>
          <a:xfrm>
            <a:off x="6357016" y="3566021"/>
            <a:ext cx="884100" cy="884100"/>
          </a:xfrm>
          <a:prstGeom prst="cube">
            <a:avLst>
              <a:gd name="adj" fmla="val 25000"/>
            </a:avLst>
          </a:prstGeom>
          <a:solidFill>
            <a:srgbClr val="F3F3F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" name="Google Shape;286;p32"/>
          <p:cNvCxnSpPr/>
          <p:nvPr/>
        </p:nvCxnSpPr>
        <p:spPr>
          <a:xfrm>
            <a:off x="6825359" y="3368608"/>
            <a:ext cx="0" cy="29640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7" name="Google Shape;287;p32"/>
          <p:cNvCxnSpPr/>
          <p:nvPr/>
        </p:nvCxnSpPr>
        <p:spPr>
          <a:xfrm rot="10800000">
            <a:off x="7144119" y="3978697"/>
            <a:ext cx="269700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8" name="Google Shape;288;p32"/>
          <p:cNvCxnSpPr/>
          <p:nvPr/>
        </p:nvCxnSpPr>
        <p:spPr>
          <a:xfrm rot="10800000" flipH="1">
            <a:off x="6522635" y="4109050"/>
            <a:ext cx="176100" cy="17610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 txBox="1">
            <a:spLocks noGrp="1"/>
          </p:cNvSpPr>
          <p:nvPr>
            <p:ph type="title"/>
          </p:nvPr>
        </p:nvSpPr>
        <p:spPr>
          <a:xfrm>
            <a:off x="180900" y="2183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Our differentiable programs</a:t>
            </a:r>
            <a:endParaRPr/>
          </a:p>
        </p:txBody>
      </p:sp>
      <p:sp>
        <p:nvSpPr>
          <p:cNvPr id="294" name="Google Shape;294;p33"/>
          <p:cNvSpPr/>
          <p:nvPr/>
        </p:nvSpPr>
        <p:spPr>
          <a:xfrm rot="-5400000">
            <a:off x="1524331" y="2375443"/>
            <a:ext cx="930600" cy="235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conv1d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3"/>
          <p:cNvSpPr/>
          <p:nvPr/>
        </p:nvSpPr>
        <p:spPr>
          <a:xfrm rot="-5400000">
            <a:off x="1760232" y="2375443"/>
            <a:ext cx="930600" cy="235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3"/>
          <p:cNvSpPr/>
          <p:nvPr/>
        </p:nvSpPr>
        <p:spPr>
          <a:xfrm rot="-5400000">
            <a:off x="1996132" y="2375443"/>
            <a:ext cx="930600" cy="235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conv1d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3"/>
          <p:cNvSpPr/>
          <p:nvPr/>
        </p:nvSpPr>
        <p:spPr>
          <a:xfrm rot="-5400000">
            <a:off x="2232033" y="2375443"/>
            <a:ext cx="930600" cy="235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3"/>
          <p:cNvSpPr/>
          <p:nvPr/>
        </p:nvSpPr>
        <p:spPr>
          <a:xfrm rot="-5400000">
            <a:off x="2467934" y="2375443"/>
            <a:ext cx="930600" cy="235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conv1d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3"/>
          <p:cNvSpPr/>
          <p:nvPr/>
        </p:nvSpPr>
        <p:spPr>
          <a:xfrm rot="-5400000">
            <a:off x="2780338" y="2298943"/>
            <a:ext cx="930600" cy="3888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polynomial accuracy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3"/>
          <p:cNvSpPr/>
          <p:nvPr/>
        </p:nvSpPr>
        <p:spPr>
          <a:xfrm>
            <a:off x="734155" y="1103421"/>
            <a:ext cx="1215600" cy="8643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Function value at time </a:t>
            </a:r>
            <a:r>
              <a:rPr lang="en" sz="1200" b="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endParaRPr sz="1200" b="0" i="1" u="none" strike="noStrike" cap="none" baseline="-25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1" name="Google Shape;301;p33"/>
          <p:cNvCxnSpPr>
            <a:stCxn id="300" idx="2"/>
            <a:endCxn id="294" idx="0"/>
          </p:cNvCxnSpPr>
          <p:nvPr/>
        </p:nvCxnSpPr>
        <p:spPr>
          <a:xfrm rot="-5400000" flipH="1">
            <a:off x="1344055" y="1965621"/>
            <a:ext cx="525600" cy="529800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2" name="Google Shape;302;p33"/>
          <p:cNvSpPr/>
          <p:nvPr/>
        </p:nvSpPr>
        <p:spPr>
          <a:xfrm>
            <a:off x="3687383" y="2139936"/>
            <a:ext cx="1005600" cy="713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Coefficients</a:t>
            </a:r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3" name="Google Shape;303;p33"/>
          <p:cNvSpPr/>
          <p:nvPr/>
        </p:nvSpPr>
        <p:spPr>
          <a:xfrm>
            <a:off x="5624777" y="1087950"/>
            <a:ext cx="2622600" cy="8391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Spatial derivatives</a:t>
            </a:r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4" name="Google Shape;304;p33"/>
          <p:cNvCxnSpPr>
            <a:stCxn id="299" idx="2"/>
            <a:endCxn id="302" idx="1"/>
          </p:cNvCxnSpPr>
          <p:nvPr/>
        </p:nvCxnSpPr>
        <p:spPr>
          <a:xfrm>
            <a:off x="3440038" y="2493343"/>
            <a:ext cx="247200" cy="3300"/>
          </a:xfrm>
          <a:prstGeom prst="curvedConnector3">
            <a:avLst>
              <a:gd name="adj1" fmla="val 5002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05" name="Google Shape;305;p33"/>
          <p:cNvCxnSpPr>
            <a:stCxn id="302" idx="3"/>
            <a:endCxn id="303" idx="1"/>
          </p:cNvCxnSpPr>
          <p:nvPr/>
        </p:nvCxnSpPr>
        <p:spPr>
          <a:xfrm rot="10800000" flipH="1">
            <a:off x="4692983" y="1507386"/>
            <a:ext cx="931800" cy="9894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06" name="Google Shape;306;p33"/>
          <p:cNvCxnSpPr>
            <a:stCxn id="300" idx="3"/>
            <a:endCxn id="303" idx="1"/>
          </p:cNvCxnSpPr>
          <p:nvPr/>
        </p:nvCxnSpPr>
        <p:spPr>
          <a:xfrm rot="10800000" flipH="1">
            <a:off x="1949755" y="1507371"/>
            <a:ext cx="3675000" cy="28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07" name="Google Shape;30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503" y="1613376"/>
            <a:ext cx="565496" cy="2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3"/>
          <p:cNvSpPr/>
          <p:nvPr/>
        </p:nvSpPr>
        <p:spPr>
          <a:xfrm>
            <a:off x="5117241" y="2180361"/>
            <a:ext cx="3637500" cy="8391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Flux (equation specific)</a:t>
            </a:r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9" name="Google Shape;30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3296" y="1392607"/>
            <a:ext cx="1965392" cy="44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5876" y="2443477"/>
            <a:ext cx="388786" cy="2923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33"/>
          <p:cNvCxnSpPr>
            <a:stCxn id="303" idx="2"/>
            <a:endCxn id="308" idx="0"/>
          </p:cNvCxnSpPr>
          <p:nvPr/>
        </p:nvCxnSpPr>
        <p:spPr>
          <a:xfrm rot="-5400000" flipH="1">
            <a:off x="6809777" y="2053350"/>
            <a:ext cx="253200" cy="600"/>
          </a:xfrm>
          <a:prstGeom prst="curvedConnector3">
            <a:avLst>
              <a:gd name="adj1" fmla="val 50022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2" name="Google Shape;312;p33"/>
          <p:cNvSpPr/>
          <p:nvPr/>
        </p:nvSpPr>
        <p:spPr>
          <a:xfrm>
            <a:off x="828034" y="3424109"/>
            <a:ext cx="2323200" cy="5364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Function value at time </a:t>
            </a:r>
            <a:r>
              <a:rPr lang="en" sz="1200" b="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+𝚫t</a:t>
            </a:r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(method of lines)</a:t>
            </a:r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3" name="Google Shape;313;p33"/>
          <p:cNvCxnSpPr>
            <a:stCxn id="312" idx="1"/>
            <a:endCxn id="300" idx="1"/>
          </p:cNvCxnSpPr>
          <p:nvPr/>
        </p:nvCxnSpPr>
        <p:spPr>
          <a:xfrm rot="10800000">
            <a:off x="734134" y="1535609"/>
            <a:ext cx="93900" cy="2156700"/>
          </a:xfrm>
          <a:prstGeom prst="curvedConnector3">
            <a:avLst>
              <a:gd name="adj1" fmla="val 353571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4" name="Google Shape;314;p33"/>
          <p:cNvSpPr txBox="1"/>
          <p:nvPr/>
        </p:nvSpPr>
        <p:spPr>
          <a:xfrm>
            <a:off x="1933547" y="1721403"/>
            <a:ext cx="14676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Learned model</a:t>
            </a:r>
            <a:endParaRPr sz="1400" b="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33"/>
          <p:cNvSpPr/>
          <p:nvPr/>
        </p:nvSpPr>
        <p:spPr>
          <a:xfrm>
            <a:off x="5351550" y="3272750"/>
            <a:ext cx="3168900" cy="8391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Time derivative</a:t>
            </a:r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6" name="Google Shape;31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35499" y="2582574"/>
            <a:ext cx="3401001" cy="40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49805" y="3600451"/>
            <a:ext cx="2973244" cy="407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33"/>
          <p:cNvCxnSpPr>
            <a:stCxn id="308" idx="2"/>
            <a:endCxn id="315" idx="0"/>
          </p:cNvCxnSpPr>
          <p:nvPr/>
        </p:nvCxnSpPr>
        <p:spPr>
          <a:xfrm rot="-5400000" flipH="1">
            <a:off x="6809691" y="3145761"/>
            <a:ext cx="253200" cy="600"/>
          </a:xfrm>
          <a:prstGeom prst="curvedConnector3">
            <a:avLst>
              <a:gd name="adj1" fmla="val 50018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9" name="Google Shape;319;p33"/>
          <p:cNvCxnSpPr>
            <a:stCxn id="315" idx="1"/>
            <a:endCxn id="312" idx="3"/>
          </p:cNvCxnSpPr>
          <p:nvPr/>
        </p:nvCxnSpPr>
        <p:spPr>
          <a:xfrm flipH="1">
            <a:off x="3151350" y="3692300"/>
            <a:ext cx="2200200" cy="600"/>
          </a:xfrm>
          <a:prstGeom prst="curvedConnector3">
            <a:avLst>
              <a:gd name="adj1" fmla="val 50003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20" name="Google Shape;320;p33"/>
          <p:cNvSpPr/>
          <p:nvPr/>
        </p:nvSpPr>
        <p:spPr>
          <a:xfrm>
            <a:off x="6570350" y="4365150"/>
            <a:ext cx="732300" cy="442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Loss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1" name="Google Shape;321;p33"/>
          <p:cNvCxnSpPr>
            <a:stCxn id="315" idx="2"/>
            <a:endCxn id="320" idx="0"/>
          </p:cNvCxnSpPr>
          <p:nvPr/>
        </p:nvCxnSpPr>
        <p:spPr>
          <a:xfrm rot="-5400000" flipH="1">
            <a:off x="6809700" y="4238150"/>
            <a:ext cx="253200" cy="600"/>
          </a:xfrm>
          <a:prstGeom prst="curvedConnector3">
            <a:avLst>
              <a:gd name="adj1" fmla="val 5002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4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Coarse graining results for Burgers’ equation</a:t>
            </a:r>
            <a:endParaRPr/>
          </a:p>
        </p:txBody>
      </p:sp>
      <p:pic>
        <p:nvPicPr>
          <p:cNvPr id="327" name="Google Shape;327;p34" title="32x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00" y="1105092"/>
            <a:ext cx="8782200" cy="389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180900" y="2945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Partial differential equations (PDEs) model the everyday world -- all continuous physics</a:t>
            </a:r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 rotWithShape="1">
          <a:blip r:embed="rId3">
            <a:alphaModFix/>
          </a:blip>
          <a:srcRect l="4318" r="5889"/>
          <a:stretch/>
        </p:blipFill>
        <p:spPr>
          <a:xfrm>
            <a:off x="257100" y="1694444"/>
            <a:ext cx="2985977" cy="228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 l="9239"/>
          <a:stretch/>
        </p:blipFill>
        <p:spPr>
          <a:xfrm>
            <a:off x="3599168" y="1694443"/>
            <a:ext cx="2548505" cy="228335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107738" y="1291200"/>
            <a:ext cx="3284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Weather and climate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3490188" y="1291188"/>
            <a:ext cx="26574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Aerodynamics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7"/>
          <p:cNvPicPr preferRelativeResize="0"/>
          <p:nvPr/>
        </p:nvPicPr>
        <p:blipFill rotWithShape="1">
          <a:blip r:embed="rId5">
            <a:alphaModFix/>
          </a:blip>
          <a:srcRect l="11168" t="1933" r="45271" b="24822"/>
          <a:stretch/>
        </p:blipFill>
        <p:spPr>
          <a:xfrm>
            <a:off x="6481322" y="1694444"/>
            <a:ext cx="2362979" cy="228335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/>
          <p:nvPr/>
        </p:nvSpPr>
        <p:spPr>
          <a:xfrm>
            <a:off x="6399055" y="1291188"/>
            <a:ext cx="2445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Combustion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17"/>
          <p:cNvPicPr preferRelativeResize="0"/>
          <p:nvPr/>
        </p:nvPicPr>
        <p:blipFill rotWithShape="1">
          <a:blip r:embed="rId6">
            <a:alphaModFix/>
          </a:blip>
          <a:srcRect r="851"/>
          <a:stretch/>
        </p:blipFill>
        <p:spPr>
          <a:xfrm>
            <a:off x="2955075" y="4261300"/>
            <a:ext cx="4941305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/>
          <p:nvPr/>
        </p:nvSpPr>
        <p:spPr>
          <a:xfrm>
            <a:off x="210150" y="4188600"/>
            <a:ext cx="45084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1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Example:</a:t>
            </a:r>
            <a:r>
              <a:rPr lang="en" sz="18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Navier-Stokes:</a:t>
            </a:r>
            <a:endParaRPr sz="18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We get accurate results on much coarser grids</a:t>
            </a:r>
            <a:endParaRPr/>
          </a:p>
        </p:txBody>
      </p:sp>
      <p:pic>
        <p:nvPicPr>
          <p:cNvPr id="333" name="Google Shape;333;p35"/>
          <p:cNvPicPr preferRelativeResize="0"/>
          <p:nvPr/>
        </p:nvPicPr>
        <p:blipFill rotWithShape="1">
          <a:blip r:embed="rId3">
            <a:alphaModFix/>
          </a:blip>
          <a:srcRect t="9436" r="72372"/>
          <a:stretch/>
        </p:blipFill>
        <p:spPr>
          <a:xfrm>
            <a:off x="1776200" y="1393375"/>
            <a:ext cx="3270000" cy="33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5"/>
          <p:cNvPicPr preferRelativeResize="0"/>
          <p:nvPr/>
        </p:nvPicPr>
        <p:blipFill rotWithShape="1">
          <a:blip r:embed="rId3">
            <a:alphaModFix/>
          </a:blip>
          <a:srcRect l="79883"/>
          <a:stretch/>
        </p:blipFill>
        <p:spPr>
          <a:xfrm>
            <a:off x="5370275" y="1124500"/>
            <a:ext cx="2380838" cy="365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6"/>
          <p:cNvSpPr txBox="1">
            <a:spLocks noGrp="1"/>
          </p:cNvSpPr>
          <p:nvPr>
            <p:ph type="title"/>
          </p:nvPr>
        </p:nvSpPr>
        <p:spPr>
          <a:xfrm>
            <a:off x="180900" y="3707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Our deep models learn physical principles</a:t>
            </a:r>
            <a:endParaRPr/>
          </a:p>
        </p:txBody>
      </p:sp>
      <p:sp>
        <p:nvSpPr>
          <p:cNvPr id="340" name="Google Shape;340;p36"/>
          <p:cNvSpPr txBox="1"/>
          <p:nvPr/>
        </p:nvSpPr>
        <p:spPr>
          <a:xfrm>
            <a:off x="313575" y="4402675"/>
            <a:ext cx="864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It learned “upwinding”!</a:t>
            </a:r>
            <a:endParaRPr sz="2400" b="0" i="1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41" name="Google Shape;341;p36"/>
          <p:cNvGrpSpPr/>
          <p:nvPr/>
        </p:nvGrpSpPr>
        <p:grpSpPr>
          <a:xfrm>
            <a:off x="125425" y="1116350"/>
            <a:ext cx="8837675" cy="3215149"/>
            <a:chOff x="125425" y="1116350"/>
            <a:chExt cx="8837675" cy="3215149"/>
          </a:xfrm>
        </p:grpSpPr>
        <p:pic>
          <p:nvPicPr>
            <p:cNvPr id="342" name="Google Shape;342;p36"/>
            <p:cNvPicPr preferRelativeResize="0"/>
            <p:nvPr/>
          </p:nvPicPr>
          <p:blipFill rotWithShape="1">
            <a:blip r:embed="rId3">
              <a:alphaModFix/>
            </a:blip>
            <a:srcRect l="19341"/>
            <a:stretch/>
          </p:blipFill>
          <p:spPr>
            <a:xfrm>
              <a:off x="180900" y="1222948"/>
              <a:ext cx="8782200" cy="3108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36"/>
            <p:cNvSpPr/>
            <p:nvPr/>
          </p:nvSpPr>
          <p:spPr>
            <a:xfrm>
              <a:off x="125425" y="1116350"/>
              <a:ext cx="338700" cy="27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5144600" y="1116350"/>
              <a:ext cx="338700" cy="27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7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Our model extrapolates to much larger spatial domains</a:t>
            </a:r>
            <a:endParaRPr/>
          </a:p>
        </p:txBody>
      </p:sp>
      <p:pic>
        <p:nvPicPr>
          <p:cNvPr id="350" name="Google Shape;350;p37"/>
          <p:cNvPicPr preferRelativeResize="0"/>
          <p:nvPr/>
        </p:nvPicPr>
        <p:blipFill rotWithShape="1">
          <a:blip r:embed="rId3">
            <a:alphaModFix/>
          </a:blip>
          <a:srcRect t="47869"/>
          <a:stretch/>
        </p:blipFill>
        <p:spPr>
          <a:xfrm>
            <a:off x="377525" y="1191950"/>
            <a:ext cx="8388949" cy="39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7"/>
          <p:cNvSpPr/>
          <p:nvPr/>
        </p:nvSpPr>
        <p:spPr>
          <a:xfrm>
            <a:off x="879925" y="1398800"/>
            <a:ext cx="879900" cy="3392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446325" y="1016000"/>
            <a:ext cx="2093700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Size of training domain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 txBox="1">
            <a:spLocks noGrp="1"/>
          </p:cNvSpPr>
          <p:nvPr>
            <p:ph type="title"/>
          </p:nvPr>
        </p:nvSpPr>
        <p:spPr>
          <a:xfrm>
            <a:off x="180900" y="2945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The same approach works for a suite of 1D PDEs</a:t>
            </a:r>
            <a:endParaRPr/>
          </a:p>
        </p:txBody>
      </p:sp>
      <p:pic>
        <p:nvPicPr>
          <p:cNvPr id="358" name="Google Shape;358;p38"/>
          <p:cNvPicPr preferRelativeResize="0"/>
          <p:nvPr/>
        </p:nvPicPr>
        <p:blipFill rotWithShape="1">
          <a:blip r:embed="rId3">
            <a:alphaModFix/>
          </a:blip>
          <a:srcRect r="17052"/>
          <a:stretch/>
        </p:blipFill>
        <p:spPr>
          <a:xfrm>
            <a:off x="152400" y="1172000"/>
            <a:ext cx="7331526" cy="30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795" y="4239225"/>
            <a:ext cx="2440578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0070" y="4298687"/>
            <a:ext cx="2385205" cy="49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48990" y="4298687"/>
            <a:ext cx="1798006" cy="45377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8"/>
          <p:cNvSpPr txBox="1"/>
          <p:nvPr/>
        </p:nvSpPr>
        <p:spPr>
          <a:xfrm>
            <a:off x="988775" y="967025"/>
            <a:ext cx="1315500" cy="36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Burgers’</a:t>
            </a: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38"/>
          <p:cNvSpPr txBox="1"/>
          <p:nvPr/>
        </p:nvSpPr>
        <p:spPr>
          <a:xfrm>
            <a:off x="3427175" y="967025"/>
            <a:ext cx="13155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Korteweg-de Vries</a:t>
            </a: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38"/>
          <p:cNvSpPr txBox="1"/>
          <p:nvPr/>
        </p:nvSpPr>
        <p:spPr>
          <a:xfrm>
            <a:off x="5865575" y="967025"/>
            <a:ext cx="13155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Kuramoto Sivashinksy</a:t>
            </a: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38"/>
          <p:cNvSpPr txBox="1"/>
          <p:nvPr/>
        </p:nvSpPr>
        <p:spPr>
          <a:xfrm rot="-5400000">
            <a:off x="-1164750" y="2422175"/>
            <a:ext cx="2696100" cy="36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Median valid simulation time</a:t>
            </a: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38"/>
          <p:cNvSpPr txBox="1"/>
          <p:nvPr/>
        </p:nvSpPr>
        <p:spPr>
          <a:xfrm>
            <a:off x="941600" y="4015025"/>
            <a:ext cx="1315500" cy="20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Resample factor</a:t>
            </a:r>
            <a:endParaRPr sz="1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38"/>
          <p:cNvSpPr txBox="1"/>
          <p:nvPr/>
        </p:nvSpPr>
        <p:spPr>
          <a:xfrm>
            <a:off x="3456200" y="4015025"/>
            <a:ext cx="1315500" cy="20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Resample factor</a:t>
            </a:r>
            <a:endParaRPr sz="1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38"/>
          <p:cNvSpPr txBox="1"/>
          <p:nvPr/>
        </p:nvSpPr>
        <p:spPr>
          <a:xfrm>
            <a:off x="5894600" y="4015025"/>
            <a:ext cx="1315500" cy="20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Resample factor</a:t>
            </a:r>
            <a:endParaRPr sz="1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9" name="Google Shape;369;p38"/>
          <p:cNvPicPr preferRelativeResize="0"/>
          <p:nvPr/>
        </p:nvPicPr>
        <p:blipFill rotWithShape="1">
          <a:blip r:embed="rId7">
            <a:alphaModFix/>
          </a:blip>
          <a:srcRect l="81077" t="31850" b="30708"/>
          <a:stretch/>
        </p:blipFill>
        <p:spPr>
          <a:xfrm>
            <a:off x="7452575" y="2088411"/>
            <a:ext cx="1691425" cy="103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Preliminary results on 2D advection</a:t>
            </a:r>
            <a:endParaRPr/>
          </a:p>
        </p:txBody>
      </p:sp>
      <p:sp>
        <p:nvSpPr>
          <p:cNvPr id="375" name="Google Shape;375;p39"/>
          <p:cNvSpPr txBox="1"/>
          <p:nvPr/>
        </p:nvSpPr>
        <p:spPr>
          <a:xfrm>
            <a:off x="340375" y="1277875"/>
            <a:ext cx="29223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Neural net</a:t>
            </a:r>
            <a:endParaRPr sz="16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6" name="Google Shape;37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726" y="1714525"/>
            <a:ext cx="2605586" cy="26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9"/>
          <p:cNvPicPr preferRelativeResize="0"/>
          <p:nvPr/>
        </p:nvPicPr>
        <p:blipFill rotWithShape="1">
          <a:blip r:embed="rId4">
            <a:alphaModFix/>
          </a:blip>
          <a:srcRect r="26830"/>
          <a:stretch/>
        </p:blipFill>
        <p:spPr>
          <a:xfrm>
            <a:off x="3610700" y="1443312"/>
            <a:ext cx="3167277" cy="329455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9"/>
          <p:cNvSpPr txBox="1"/>
          <p:nvPr/>
        </p:nvSpPr>
        <p:spPr>
          <a:xfrm rot="-5400000">
            <a:off x="2237475" y="2631534"/>
            <a:ext cx="2898600" cy="45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Mean absolute error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39"/>
          <p:cNvSpPr txBox="1"/>
          <p:nvPr/>
        </p:nvSpPr>
        <p:spPr>
          <a:xfrm>
            <a:off x="4043588" y="4399138"/>
            <a:ext cx="2898600" cy="40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Time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0" name="Google Shape;380;p39"/>
          <p:cNvSpPr txBox="1"/>
          <p:nvPr/>
        </p:nvSpPr>
        <p:spPr>
          <a:xfrm>
            <a:off x="7069425" y="1257725"/>
            <a:ext cx="1238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8x baseline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 txBox="1"/>
          <p:nvPr/>
        </p:nvSpPr>
        <p:spPr>
          <a:xfrm>
            <a:off x="7069425" y="1614475"/>
            <a:ext cx="1238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4x baseline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2" name="Google Shape;382;p39"/>
          <p:cNvSpPr txBox="1"/>
          <p:nvPr/>
        </p:nvSpPr>
        <p:spPr>
          <a:xfrm>
            <a:off x="7069425" y="2315800"/>
            <a:ext cx="1238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8x neural net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3" name="Google Shape;383;p39"/>
          <p:cNvSpPr txBox="1"/>
          <p:nvPr/>
        </p:nvSpPr>
        <p:spPr>
          <a:xfrm>
            <a:off x="7069425" y="1967850"/>
            <a:ext cx="1238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2x baseline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4" name="Google Shape;384;p39"/>
          <p:cNvCxnSpPr/>
          <p:nvPr/>
        </p:nvCxnSpPr>
        <p:spPr>
          <a:xfrm flipH="1">
            <a:off x="6794325" y="1459025"/>
            <a:ext cx="275100" cy="33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5" name="Google Shape;385;p39"/>
          <p:cNvCxnSpPr/>
          <p:nvPr/>
        </p:nvCxnSpPr>
        <p:spPr>
          <a:xfrm flipH="1">
            <a:off x="6776075" y="1848825"/>
            <a:ext cx="282300" cy="10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6" name="Google Shape;386;p39"/>
          <p:cNvCxnSpPr>
            <a:stCxn id="383" idx="1"/>
          </p:cNvCxnSpPr>
          <p:nvPr/>
        </p:nvCxnSpPr>
        <p:spPr>
          <a:xfrm rot="10800000">
            <a:off x="6767025" y="2149350"/>
            <a:ext cx="302400" cy="1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7" name="Google Shape;387;p39"/>
          <p:cNvCxnSpPr>
            <a:stCxn id="382" idx="1"/>
          </p:cNvCxnSpPr>
          <p:nvPr/>
        </p:nvCxnSpPr>
        <p:spPr>
          <a:xfrm rot="10800000">
            <a:off x="6739725" y="2313400"/>
            <a:ext cx="3297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88" name="Google Shape;388;p39"/>
          <p:cNvSpPr txBox="1"/>
          <p:nvPr/>
        </p:nvSpPr>
        <p:spPr>
          <a:xfrm>
            <a:off x="7200750" y="3268700"/>
            <a:ext cx="1566600" cy="11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Comparable accuracy to 4x coarser baseline method</a:t>
            </a:r>
            <a:endParaRPr sz="1400" b="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0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We used machine learning to build better* PDE solvers</a:t>
            </a:r>
            <a:endParaRPr/>
          </a:p>
        </p:txBody>
      </p:sp>
      <p:sp>
        <p:nvSpPr>
          <p:cNvPr id="394" name="Google Shape;394;p40"/>
          <p:cNvSpPr txBox="1">
            <a:spLocks noGrp="1"/>
          </p:cNvSpPr>
          <p:nvPr>
            <p:ph type="body" idx="1"/>
          </p:nvPr>
        </p:nvSpPr>
        <p:spPr>
          <a:xfrm>
            <a:off x="180900" y="1283675"/>
            <a:ext cx="86094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solvers are </a:t>
            </a:r>
            <a:r>
              <a:rPr lang="en" i="1"/>
              <a:t>equation specific</a:t>
            </a:r>
            <a:endParaRPr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beat hand-tuned methods like WENO</a:t>
            </a:r>
            <a:endParaRPr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Stability remains an ongoing challenge -- low loss does not mean stable!</a:t>
            </a:r>
            <a:endParaRPr/>
          </a:p>
        </p:txBody>
      </p:sp>
      <p:sp>
        <p:nvSpPr>
          <p:cNvPr id="395" name="Google Shape;395;p40"/>
          <p:cNvSpPr txBox="1"/>
          <p:nvPr/>
        </p:nvSpPr>
        <p:spPr>
          <a:xfrm>
            <a:off x="228600" y="3293125"/>
            <a:ext cx="6328800" cy="12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arXiv:1808.04930</a:t>
            </a:r>
            <a:endParaRPr sz="18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github.com/google/pde-superresolution</a:t>
            </a:r>
            <a:endParaRPr sz="18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6" name="Google Shape;39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6143" y="2701938"/>
            <a:ext cx="2176475" cy="21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/>
          </a:blip>
          <a:srcRect t="19941" b="15101"/>
          <a:stretch/>
        </p:blipFill>
        <p:spPr>
          <a:xfrm>
            <a:off x="-100" y="1025775"/>
            <a:ext cx="9144101" cy="33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 rotWithShape="1">
          <a:blip r:embed="rId4">
            <a:alphaModFix/>
          </a:blip>
          <a:srcRect l="67312" t="19941" b="15101"/>
          <a:stretch/>
        </p:blipFill>
        <p:spPr>
          <a:xfrm>
            <a:off x="6155075" y="1025775"/>
            <a:ext cx="2988926" cy="33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7111325" y="1066800"/>
            <a:ext cx="20325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Simulated resolution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a state of the art weather model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3904443" y="1074331"/>
            <a:ext cx="21423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" name="Google Shape;138;p18"/>
          <p:cNvCxnSpPr/>
          <p:nvPr/>
        </p:nvCxnSpPr>
        <p:spPr>
          <a:xfrm>
            <a:off x="6156550" y="1025775"/>
            <a:ext cx="0" cy="337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180900" y="294500"/>
            <a:ext cx="896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Most PDEs are solved with woefully inadequate resolution</a:t>
            </a:r>
            <a:endParaRPr/>
          </a:p>
        </p:txBody>
      </p:sp>
      <p:sp>
        <p:nvSpPr>
          <p:cNvPr id="140" name="Google Shape;140;p18"/>
          <p:cNvSpPr txBox="1"/>
          <p:nvPr/>
        </p:nvSpPr>
        <p:spPr>
          <a:xfrm>
            <a:off x="132050" y="4473825"/>
            <a:ext cx="86211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 Challenge:</a:t>
            </a:r>
            <a:r>
              <a:rPr lang="en"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Need dx→0 for accuracy, but runtime is O(1/dx</a:t>
            </a:r>
            <a:r>
              <a:rPr lang="en" sz="2000" b="0" i="0" u="none" strike="noStrike" cap="none" baseline="30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d+1</a:t>
            </a:r>
            <a:r>
              <a:rPr lang="en"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2000" b="0" i="0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/>
          </p:nvPr>
        </p:nvSpPr>
        <p:spPr>
          <a:xfrm>
            <a:off x="180900" y="2945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Can we exploit repeated patterns to better solve PDEs?</a:t>
            </a:r>
            <a:endParaRPr/>
          </a:p>
        </p:txBody>
      </p:sp>
      <p:pic>
        <p:nvPicPr>
          <p:cNvPr id="146" name="Google Shape;146;p19"/>
          <p:cNvPicPr preferRelativeResize="0"/>
          <p:nvPr/>
        </p:nvPicPr>
        <p:blipFill rotWithShape="1">
          <a:blip r:embed="rId3">
            <a:alphaModFix/>
          </a:blip>
          <a:srcRect t="21590" b="14739"/>
          <a:stretch/>
        </p:blipFill>
        <p:spPr>
          <a:xfrm>
            <a:off x="0" y="1034150"/>
            <a:ext cx="9144000" cy="3274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/>
          <p:nvPr/>
        </p:nvSpPr>
        <p:spPr>
          <a:xfrm>
            <a:off x="3757263" y="1662325"/>
            <a:ext cx="1704000" cy="16977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6502775" y="2245875"/>
            <a:ext cx="1778700" cy="16977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996325" y="1931175"/>
            <a:ext cx="1437900" cy="15186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9"/>
          <p:cNvSpPr txBox="1"/>
          <p:nvPr/>
        </p:nvSpPr>
        <p:spPr>
          <a:xfrm>
            <a:off x="132050" y="4473875"/>
            <a:ext cx="86211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Traditional numerical methods don’t!</a:t>
            </a:r>
            <a:endParaRPr sz="2000" b="0" i="1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20"/>
          <p:cNvGrpSpPr/>
          <p:nvPr/>
        </p:nvGrpSpPr>
        <p:grpSpPr>
          <a:xfrm>
            <a:off x="2390226" y="1111775"/>
            <a:ext cx="2192400" cy="3246692"/>
            <a:chOff x="2390226" y="1111775"/>
            <a:chExt cx="2192400" cy="3246692"/>
          </a:xfrm>
        </p:grpSpPr>
        <p:pic>
          <p:nvPicPr>
            <p:cNvPr id="156" name="Google Shape;156;p20"/>
            <p:cNvPicPr preferRelativeResize="0"/>
            <p:nvPr/>
          </p:nvPicPr>
          <p:blipFill rotWithShape="1">
            <a:blip r:embed="rId3">
              <a:alphaModFix/>
            </a:blip>
            <a:srcRect l="9928" r="16200" b="38168"/>
            <a:stretch/>
          </p:blipFill>
          <p:spPr>
            <a:xfrm>
              <a:off x="2425008" y="1498282"/>
              <a:ext cx="2122833" cy="2860185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57" name="Google Shape;157;p20"/>
            <p:cNvSpPr txBox="1"/>
            <p:nvPr/>
          </p:nvSpPr>
          <p:spPr>
            <a:xfrm>
              <a:off x="2390226" y="1111775"/>
              <a:ext cx="2192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Bicubic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“Super-resolution” with machine learning</a:t>
            </a:r>
            <a:endParaRPr/>
          </a:p>
        </p:txBody>
      </p:sp>
      <p:grpSp>
        <p:nvGrpSpPr>
          <p:cNvPr id="159" name="Google Shape;159;p20"/>
          <p:cNvGrpSpPr/>
          <p:nvPr/>
        </p:nvGrpSpPr>
        <p:grpSpPr>
          <a:xfrm>
            <a:off x="267388" y="1111775"/>
            <a:ext cx="2192400" cy="3246692"/>
            <a:chOff x="267388" y="1111775"/>
            <a:chExt cx="2192400" cy="3246692"/>
          </a:xfrm>
        </p:grpSpPr>
        <p:pic>
          <p:nvPicPr>
            <p:cNvPr id="160" name="Google Shape;160;p20"/>
            <p:cNvPicPr preferRelativeResize="0"/>
            <p:nvPr/>
          </p:nvPicPr>
          <p:blipFill rotWithShape="1">
            <a:blip r:embed="rId4">
              <a:alphaModFix/>
            </a:blip>
            <a:srcRect l="9928" r="16200" b="38168"/>
            <a:stretch/>
          </p:blipFill>
          <p:spPr>
            <a:xfrm>
              <a:off x="302175" y="1498282"/>
              <a:ext cx="2122833" cy="2860185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61" name="Google Shape;161;p20"/>
            <p:cNvSpPr txBox="1"/>
            <p:nvPr/>
          </p:nvSpPr>
          <p:spPr>
            <a:xfrm>
              <a:off x="267388" y="1111775"/>
              <a:ext cx="2192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Input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0"/>
          <p:cNvGrpSpPr/>
          <p:nvPr/>
        </p:nvGrpSpPr>
        <p:grpSpPr>
          <a:xfrm>
            <a:off x="4513038" y="1111775"/>
            <a:ext cx="2192400" cy="3246725"/>
            <a:chOff x="4513038" y="1111775"/>
            <a:chExt cx="2192400" cy="3246725"/>
          </a:xfrm>
        </p:grpSpPr>
        <p:pic>
          <p:nvPicPr>
            <p:cNvPr id="163" name="Google Shape;163;p20"/>
            <p:cNvPicPr preferRelativeResize="0"/>
            <p:nvPr/>
          </p:nvPicPr>
          <p:blipFill rotWithShape="1">
            <a:blip r:embed="rId5">
              <a:alphaModFix/>
            </a:blip>
            <a:srcRect l="9928" r="16200" b="38168"/>
            <a:stretch/>
          </p:blipFill>
          <p:spPr>
            <a:xfrm>
              <a:off x="4547825" y="1498250"/>
              <a:ext cx="2122833" cy="286025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64" name="Google Shape;164;p20"/>
            <p:cNvSpPr txBox="1"/>
            <p:nvPr/>
          </p:nvSpPr>
          <p:spPr>
            <a:xfrm>
              <a:off x="4513038" y="1111775"/>
              <a:ext cx="2192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Neural net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0"/>
          <p:cNvGrpSpPr/>
          <p:nvPr/>
        </p:nvGrpSpPr>
        <p:grpSpPr>
          <a:xfrm>
            <a:off x="5504800" y="1111775"/>
            <a:ext cx="3359100" cy="3630550"/>
            <a:chOff x="5504800" y="1111775"/>
            <a:chExt cx="3359100" cy="3630550"/>
          </a:xfrm>
        </p:grpSpPr>
        <p:pic>
          <p:nvPicPr>
            <p:cNvPr id="166" name="Google Shape;166;p20"/>
            <p:cNvPicPr preferRelativeResize="0"/>
            <p:nvPr/>
          </p:nvPicPr>
          <p:blipFill rotWithShape="1">
            <a:blip r:embed="rId6">
              <a:alphaModFix/>
            </a:blip>
            <a:srcRect l="9928" r="16200" b="38168"/>
            <a:stretch/>
          </p:blipFill>
          <p:spPr>
            <a:xfrm>
              <a:off x="6670642" y="1498250"/>
              <a:ext cx="2122833" cy="286025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67" name="Google Shape;167;p20"/>
            <p:cNvSpPr txBox="1"/>
            <p:nvPr/>
          </p:nvSpPr>
          <p:spPr>
            <a:xfrm>
              <a:off x="6600251" y="1111775"/>
              <a:ext cx="2263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Original (4x resolution)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0"/>
            <p:cNvSpPr txBox="1"/>
            <p:nvPr/>
          </p:nvSpPr>
          <p:spPr>
            <a:xfrm>
              <a:off x="5504800" y="4361625"/>
              <a:ext cx="3359100" cy="38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Ledig </a:t>
              </a:r>
              <a:r>
                <a:rPr lang="en" sz="1400" b="0" i="1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et al </a:t>
              </a:r>
              <a:r>
                <a:rPr lang="en"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(Twitter), arXiv:1609.04802 </a:t>
              </a:r>
              <a:endPara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9" name="Google Shape;169;p20"/>
          <p:cNvGrpSpPr/>
          <p:nvPr/>
        </p:nvGrpSpPr>
        <p:grpSpPr>
          <a:xfrm>
            <a:off x="2323925" y="1111775"/>
            <a:ext cx="2325000" cy="3725100"/>
            <a:chOff x="2323925" y="1111775"/>
            <a:chExt cx="2325000" cy="3725100"/>
          </a:xfrm>
        </p:grpSpPr>
        <p:sp>
          <p:nvSpPr>
            <p:cNvPr id="170" name="Google Shape;170;p20"/>
            <p:cNvSpPr txBox="1"/>
            <p:nvPr/>
          </p:nvSpPr>
          <p:spPr>
            <a:xfrm>
              <a:off x="2323925" y="4374475"/>
              <a:ext cx="2325000" cy="38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How we solve PDEs</a:t>
              </a: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2412575" y="1111775"/>
              <a:ext cx="2147700" cy="3725100"/>
            </a:xfrm>
            <a:prstGeom prst="roundRect">
              <a:avLst>
                <a:gd name="adj" fmla="val 6415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8301" y="92684"/>
            <a:ext cx="4924598" cy="495814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1"/>
          <p:cNvSpPr txBox="1">
            <a:spLocks noGrp="1"/>
          </p:cNvSpPr>
          <p:nvPr>
            <p:ph type="body" idx="1"/>
          </p:nvPr>
        </p:nvSpPr>
        <p:spPr>
          <a:xfrm>
            <a:off x="180900" y="686500"/>
            <a:ext cx="3702300" cy="3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2400"/>
              <a:t>Solutions to a PDE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8301" y="92684"/>
            <a:ext cx="4924598" cy="495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1524" y="92677"/>
            <a:ext cx="4913261" cy="494672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>
            <a:spLocks noGrp="1"/>
          </p:cNvSpPr>
          <p:nvPr>
            <p:ph type="body" idx="1"/>
          </p:nvPr>
        </p:nvSpPr>
        <p:spPr>
          <a:xfrm>
            <a:off x="180900" y="686500"/>
            <a:ext cx="3702300" cy="3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Solutions to a PDE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/>
              <a:t>Choose grid points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sz="2400"/>
          </a:p>
        </p:txBody>
      </p:sp>
      <p:pic>
        <p:nvPicPr>
          <p:cNvPr id="185" name="Google Shape;18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8301" y="92684"/>
            <a:ext cx="4924598" cy="4958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8301" y="92684"/>
            <a:ext cx="4924598" cy="495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1524" y="92677"/>
            <a:ext cx="4913261" cy="494672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>
            <a:spLocks noGrp="1"/>
          </p:cNvSpPr>
          <p:nvPr>
            <p:ph type="body" idx="1"/>
          </p:nvPr>
        </p:nvSpPr>
        <p:spPr>
          <a:xfrm>
            <a:off x="180900" y="686500"/>
            <a:ext cx="3702300" cy="3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Solutions to a PDE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Choose grid points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/>
              <a:t>How do we estimate derivatives to advance to the next time step?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8301" y="92684"/>
            <a:ext cx="4924598" cy="495814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 txBox="1">
            <a:spLocks noGrp="1"/>
          </p:cNvSpPr>
          <p:nvPr>
            <p:ph type="body" idx="1"/>
          </p:nvPr>
        </p:nvSpPr>
        <p:spPr>
          <a:xfrm>
            <a:off x="180900" y="686500"/>
            <a:ext cx="3702300" cy="3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Solutions to a PDE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Choose grid points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EFEFEF"/>
                </a:solidFill>
              </a:rPr>
              <a:t>How do we estimate derivatives to advance to the next time step?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 sz="2400"/>
              <a:t>Polynomial interpolation</a:t>
            </a:r>
            <a:endParaRPr sz="2400"/>
          </a:p>
        </p:txBody>
      </p:sp>
      <p:pic>
        <p:nvPicPr>
          <p:cNvPr id="199" name="Google Shape;19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1524" y="92677"/>
            <a:ext cx="4913261" cy="494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 rotWithShape="1">
          <a:blip r:embed="rId5">
            <a:alphaModFix/>
          </a:blip>
          <a:srcRect l="1363" t="1029" r="51612" b="51765"/>
          <a:stretch/>
        </p:blipFill>
        <p:spPr>
          <a:xfrm>
            <a:off x="4221000" y="159950"/>
            <a:ext cx="2310425" cy="23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 rotWithShape="1">
          <a:blip r:embed="rId5">
            <a:alphaModFix/>
          </a:blip>
          <a:srcRect l="51459" t="2656" r="1514" b="53575"/>
          <a:stretch/>
        </p:blipFill>
        <p:spPr>
          <a:xfrm>
            <a:off x="6682500" y="239925"/>
            <a:ext cx="2310425" cy="21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 rotWithShape="1">
          <a:blip r:embed="rId5">
            <a:alphaModFix/>
          </a:blip>
          <a:srcRect l="1363" t="56105" r="51612" b="2654"/>
          <a:stretch/>
        </p:blipFill>
        <p:spPr>
          <a:xfrm>
            <a:off x="4221000" y="2861393"/>
            <a:ext cx="2310425" cy="20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5">
            <a:alphaModFix/>
          </a:blip>
          <a:srcRect l="51459" t="58449" r="1514" b="8271"/>
          <a:stretch/>
        </p:blipFill>
        <p:spPr>
          <a:xfrm>
            <a:off x="6682500" y="2985792"/>
            <a:ext cx="2310425" cy="163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oogle">
  <a:themeElements>
    <a:clrScheme name="Google">
      <a:dk1>
        <a:srgbClr val="4285F4"/>
      </a:dk1>
      <a:lt1>
        <a:srgbClr val="FFFFFF"/>
      </a:lt1>
      <a:dk2>
        <a:srgbClr val="666666"/>
      </a:dk2>
      <a:lt2>
        <a:srgbClr val="BDBDBD"/>
      </a:lt2>
      <a:accent1>
        <a:srgbClr val="0277BD"/>
      </a:accent1>
      <a:accent2>
        <a:srgbClr val="34A853"/>
      </a:accent2>
      <a:accent3>
        <a:srgbClr val="EA4335"/>
      </a:accent3>
      <a:accent4>
        <a:srgbClr val="FF9800"/>
      </a:accent4>
      <a:accent5>
        <a:srgbClr val="4FC3F7"/>
      </a:accent5>
      <a:accent6>
        <a:srgbClr val="FBBC05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725</Words>
  <Application>Microsoft Office PowerPoint</Application>
  <PresentationFormat>On-screen Show (16:9)</PresentationFormat>
  <Paragraphs>136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Roboto</vt:lpstr>
      <vt:lpstr>Arial</vt:lpstr>
      <vt:lpstr>Roboto Mono</vt:lpstr>
      <vt:lpstr>Google</vt:lpstr>
      <vt:lpstr>Data driven discretization for partial differential equations</vt:lpstr>
      <vt:lpstr>Partial differential equations (PDEs) model the everyday world -- all continuous physics</vt:lpstr>
      <vt:lpstr>Most PDEs are solved with woefully inadequate resolution</vt:lpstr>
      <vt:lpstr>Can we exploit repeated patterns to better solve PDEs?</vt:lpstr>
      <vt:lpstr>“Super-resolution” with machine learning</vt:lpstr>
      <vt:lpstr>PowerPoint Presentation</vt:lpstr>
      <vt:lpstr>PowerPoint Presentation</vt:lpstr>
      <vt:lpstr>PowerPoint Presentation</vt:lpstr>
      <vt:lpstr>PowerPoint Presentation</vt:lpstr>
      <vt:lpstr>But we know these are solutions to Burgers’ equation</vt:lpstr>
      <vt:lpstr>PowerPoint Presentation</vt:lpstr>
      <vt:lpstr>PowerPoint Presentation</vt:lpstr>
      <vt:lpstr>What coarse graining looks like in theory</vt:lpstr>
      <vt:lpstr>What coarse graining looks like in practice</vt:lpstr>
      <vt:lpstr>Estimating derivatives is the central approximation for numerically solving PDEs</vt:lpstr>
      <vt:lpstr>Deep learning is enabled by “differentiable programming”</vt:lpstr>
      <vt:lpstr>Differentiable programs allow for the best of both worlds</vt:lpstr>
      <vt:lpstr>Our differentiable programs</vt:lpstr>
      <vt:lpstr>Coarse graining results for Burgers’ equation</vt:lpstr>
      <vt:lpstr>We get accurate results on much coarser grids</vt:lpstr>
      <vt:lpstr>Our deep models learn physical principles</vt:lpstr>
      <vt:lpstr>Our model extrapolates to much larger spatial domains</vt:lpstr>
      <vt:lpstr>The same approach works for a suite of 1D PDEs</vt:lpstr>
      <vt:lpstr>Preliminary results on 2D advection</vt:lpstr>
      <vt:lpstr>We used machine learning to build better* PDE solvers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driven discretization for partial differential equations</dc:title>
  <dc:creator>Erin Jones</dc:creator>
  <cp:lastModifiedBy>Erin Jones</cp:lastModifiedBy>
  <cp:revision>1</cp:revision>
  <dcterms:modified xsi:type="dcterms:W3CDTF">2019-04-24T13:14:31Z</dcterms:modified>
</cp:coreProperties>
</file>