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421" r:id="rId2"/>
    <p:sldId id="764" r:id="rId3"/>
    <p:sldId id="753" r:id="rId4"/>
    <p:sldId id="754" r:id="rId5"/>
    <p:sldId id="759" r:id="rId6"/>
    <p:sldId id="760" r:id="rId7"/>
    <p:sldId id="761" r:id="rId8"/>
    <p:sldId id="719" r:id="rId9"/>
    <p:sldId id="703" r:id="rId10"/>
    <p:sldId id="738" r:id="rId11"/>
    <p:sldId id="700" r:id="rId12"/>
    <p:sldId id="762" r:id="rId13"/>
    <p:sldId id="726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  <a:srgbClr val="006699"/>
    <a:srgbClr val="0066FF"/>
    <a:srgbClr val="3366FF"/>
    <a:srgbClr val="0099FF"/>
    <a:srgbClr val="33CCFF"/>
    <a:srgbClr val="FF6600"/>
    <a:srgbClr val="339933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3" autoAdjust="0"/>
    <p:restoredTop sz="94595" autoAdjust="0"/>
  </p:normalViewPr>
  <p:slideViewPr>
    <p:cSldViewPr>
      <p:cViewPr varScale="1">
        <p:scale>
          <a:sx n="87" d="100"/>
          <a:sy n="87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fld id="{BF4B390E-E3B2-45D9-A60C-9F8380194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fld id="{FC0D5319-1BB6-47A4-8389-93B59650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14D9EBB-4D68-42AA-AD43-9A12B428BDB3}" type="slidenum">
              <a:rPr lang="en-US" smtClean="0">
                <a:ea typeface="ＭＳ Ｐゴシック" pitchFamily="34" charset="-128"/>
              </a:rPr>
              <a:pPr defTabSz="965200"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A63F7B-36F6-4101-BF8D-30DFB1450E48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5EA9A726-E00C-424F-97CE-3B67CFE79ED4}" type="slidenum">
              <a:rPr lang="en-US" smtClean="0">
                <a:ea typeface="ＭＳ Ｐゴシック" pitchFamily="34" charset="-128"/>
              </a:rPr>
              <a:pPr defTabSz="963613"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Specific for nesdis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43A8096-3EFD-4D21-B47C-7ECA1D694B89}" type="slidenum">
              <a:rPr lang="en-US" smtClean="0"/>
              <a:pPr defTabSz="965200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5D2204B-764D-42C3-8E95-7E7A6303D740}" type="slidenum">
              <a:rPr lang="en-US" smtClean="0"/>
              <a:pPr defTabSz="965200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5D2204B-764D-42C3-8E95-7E7A6303D740}" type="slidenum">
              <a:rPr lang="en-US" smtClean="0"/>
              <a:pPr defTabSz="965200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ED1D8C9-A245-4820-9418-E1E359F8D37F}" type="slidenum">
              <a:rPr lang="en-US" smtClean="0"/>
              <a:pPr defTabSz="965200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43A8096-3EFD-4D21-B47C-7ECA1D694B89}" type="slidenum">
              <a:rPr lang="en-US" smtClean="0"/>
              <a:pPr defTabSz="965200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DB91A-8A9E-43AC-8CA8-B3544CE5C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0EA4-6B2A-4BA9-A9F5-FAE10FF6F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55F6-E4D0-412E-819C-340D454E6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96D59-610A-4D6E-AAD9-FA5F752B0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85D67-77F2-43C4-AF2C-D1C15169D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2A54-C38A-46C0-8378-61B43833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20545-218C-4138-946C-792A628E2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FF70-6592-404D-9AFB-FDCE517FE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DF3F8-8A23-4644-9BE2-30736181E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964BA-D11A-4220-955D-3D126E5C9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3551F-A988-4D84-9EF2-268811EC6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5EFB-7302-4E30-AA8B-E2A755ED9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BE64F2-AAEF-41C6-946C-EEF245934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star.nesdis.noaa.gov/sod/sst/squam/" TargetMode="External"/><Relationship Id="rId4" Type="http://schemas.openxmlformats.org/officeDocument/2006/relationships/hyperlink" Target="http://www.star.nesdis.noaa.gov/sod/sst/iqua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tar.nesdis.noaa.gov/sod/sst/3s/" TargetMode="External"/><Relationship Id="rId4" Type="http://schemas.openxmlformats.org/officeDocument/2006/relationships/hyperlink" Target="http://www.star.nesdis.noaa.gov/sod/sst/arm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tar.nesdis.noaa.gov/sod/sst/iquam/" TargetMode="External"/><Relationship Id="rId7" Type="http://schemas.openxmlformats.org/officeDocument/2006/relationships/hyperlink" Target="http://www.star.nesdis.noaa.gov/sod/sst/squa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tar.nesdis.noaa.gov/sod/sst/squa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-152400" y="4038600"/>
            <a:ext cx="937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400" i="1"/>
          </a:p>
          <a:p>
            <a:pPr algn="ctr">
              <a:spcBef>
                <a:spcPct val="20000"/>
              </a:spcBef>
            </a:pPr>
            <a:endParaRPr lang="en-US" sz="1400" i="1"/>
          </a:p>
          <a:p>
            <a:pPr algn="ctr">
              <a:spcBef>
                <a:spcPct val="20000"/>
              </a:spcBef>
            </a:pPr>
            <a:endParaRPr lang="en-US" sz="2000" i="1"/>
          </a:p>
          <a:p>
            <a:pPr algn="ctr">
              <a:spcBef>
                <a:spcPct val="20000"/>
              </a:spcBef>
            </a:pPr>
            <a:endParaRPr lang="en-US" sz="2000" i="1"/>
          </a:p>
        </p:txBody>
      </p:sp>
      <p:pic>
        <p:nvPicPr>
          <p:cNvPr id="614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3500"/>
            <a:ext cx="9890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304800" y="2133600"/>
            <a:ext cx="8610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In situ SST Quality Monitor (</a:t>
            </a:r>
            <a:r>
              <a:rPr lang="en-US" altLang="zh-CN" sz="2000" b="1" i="1" dirty="0" smtClean="0">
                <a:solidFill>
                  <a:srgbClr val="0000FF"/>
                </a:solidFill>
                <a:ea typeface="宋体" pitchFamily="2" charset="-122"/>
              </a:rPr>
              <a:t>i</a:t>
            </a:r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Quam)</a:t>
            </a:r>
          </a:p>
          <a:p>
            <a:pPr algn="ctr"/>
            <a:r>
              <a:rPr lang="en-US" altLang="zh-CN" b="1" dirty="0" smtClean="0">
                <a:solidFill>
                  <a:srgbClr val="006666"/>
                </a:solidFill>
                <a:ea typeface="宋体" pitchFamily="2" charset="-122"/>
                <a:hlinkClick r:id="rId4"/>
              </a:rPr>
              <a:t>www.star.nesdis.noaa.gov/sod/sst/iquam/</a:t>
            </a:r>
            <a:r>
              <a:rPr lang="en-US" altLang="zh-CN" b="1" dirty="0" smtClean="0">
                <a:solidFill>
                  <a:srgbClr val="006666"/>
                </a:solidFill>
                <a:ea typeface="宋体" pitchFamily="2" charset="-122"/>
              </a:rPr>
              <a:t> </a:t>
            </a:r>
          </a:p>
          <a:p>
            <a:pPr algn="ctr"/>
            <a:endParaRPr lang="en-US" altLang="zh-CN" b="1" dirty="0" smtClean="0">
              <a:solidFill>
                <a:srgbClr val="006666"/>
              </a:solidFill>
              <a:ea typeface="宋体" pitchFamily="2" charset="-122"/>
            </a:endParaRPr>
          </a:p>
          <a:p>
            <a:pPr algn="ctr"/>
            <a:r>
              <a:rPr lang="en-US" altLang="zh-CN" sz="2000" b="1" dirty="0" smtClean="0">
                <a:solidFill>
                  <a:srgbClr val="0000FF"/>
                </a:solidFill>
                <a:ea typeface="宋体" pitchFamily="2" charset="-122"/>
              </a:rPr>
              <a:t>SST </a:t>
            </a:r>
            <a:r>
              <a:rPr lang="en-US" altLang="zh-CN" sz="2000" b="1" dirty="0">
                <a:solidFill>
                  <a:srgbClr val="0000FF"/>
                </a:solidFill>
                <a:ea typeface="宋体" pitchFamily="2" charset="-122"/>
              </a:rPr>
              <a:t>Quality Monitor (SQUAM)</a:t>
            </a:r>
          </a:p>
          <a:p>
            <a:pPr algn="ctr"/>
            <a:r>
              <a:rPr lang="en-US" altLang="zh-CN" b="1" dirty="0">
                <a:solidFill>
                  <a:srgbClr val="006666"/>
                </a:solidFill>
                <a:ea typeface="宋体" pitchFamily="2" charset="-122"/>
                <a:hlinkClick r:id="rId5"/>
              </a:rPr>
              <a:t>www.star.nesdis.noaa.gov/sod/sst/squam/</a:t>
            </a:r>
            <a:r>
              <a:rPr lang="en-US" altLang="zh-CN" b="1" dirty="0">
                <a:solidFill>
                  <a:srgbClr val="006666"/>
                </a:solidFill>
                <a:ea typeface="宋体" pitchFamily="2" charset="-122"/>
              </a:rPr>
              <a:t> </a:t>
            </a:r>
          </a:p>
          <a:p>
            <a:pPr algn="ctr"/>
            <a:endParaRPr lang="en-US" altLang="zh-CN" sz="2000" b="1" dirty="0">
              <a:solidFill>
                <a:srgbClr val="006666"/>
              </a:solidFill>
              <a:ea typeface="宋体" pitchFamily="2" charset="-122"/>
            </a:endParaRPr>
          </a:p>
          <a:p>
            <a:pPr algn="ctr"/>
            <a:r>
              <a:rPr lang="en-US" altLang="zh-CN" dirty="0" smtClean="0">
                <a:ea typeface="宋体" pitchFamily="2" charset="-122"/>
              </a:rPr>
              <a:t>Sasha Ignatov</a:t>
            </a:r>
          </a:p>
          <a:p>
            <a:pPr algn="ctr"/>
            <a:endParaRPr lang="en-US" altLang="zh-CN" sz="900" dirty="0" smtClean="0">
              <a:ea typeface="宋体" pitchFamily="2" charset="-122"/>
            </a:endParaRPr>
          </a:p>
          <a:p>
            <a:pPr algn="ctr"/>
            <a:r>
              <a:rPr lang="en-US" altLang="zh-CN" sz="1600" dirty="0" smtClean="0">
                <a:ea typeface="宋体" pitchFamily="2" charset="-122"/>
              </a:rPr>
              <a:t>Xinjia Zhou, Prasanjit Dash*,</a:t>
            </a:r>
          </a:p>
          <a:p>
            <a:pPr algn="ctr"/>
            <a:r>
              <a:rPr lang="en-US" altLang="zh-CN" sz="1600" dirty="0" smtClean="0">
                <a:ea typeface="宋体" pitchFamily="2" charset="-122"/>
              </a:rPr>
              <a:t>Kai He, Maxim Kramar, Feng Xu**</a:t>
            </a:r>
          </a:p>
          <a:p>
            <a:pPr algn="ctr"/>
            <a:endParaRPr lang="en-US" altLang="zh-CN" sz="900" dirty="0" smtClean="0">
              <a:ea typeface="宋体" pitchFamily="2" charset="-122"/>
            </a:endParaRPr>
          </a:p>
          <a:p>
            <a:pPr algn="ctr"/>
            <a:endParaRPr lang="en-US" altLang="zh-CN" sz="900" dirty="0" smtClean="0">
              <a:ea typeface="宋体" pitchFamily="2" charset="-122"/>
            </a:endParaRPr>
          </a:p>
          <a:p>
            <a:pPr algn="ctr"/>
            <a:r>
              <a:rPr lang="en-US" altLang="zh-CN" sz="1200" dirty="0" smtClean="0">
                <a:ea typeface="宋体" pitchFamily="2" charset="-122"/>
              </a:rPr>
              <a:t>NOAA STAR; CSU CIRA; GST Inc; *EUMETSAT; **</a:t>
            </a:r>
            <a:r>
              <a:rPr lang="en-US" altLang="zh-CN" sz="1200" dirty="0" err="1" smtClean="0">
                <a:ea typeface="宋体" pitchFamily="2" charset="-122"/>
              </a:rPr>
              <a:t>Fudan</a:t>
            </a:r>
            <a:r>
              <a:rPr lang="en-US" altLang="zh-CN" sz="1200" dirty="0" smtClean="0">
                <a:ea typeface="宋体" pitchFamily="2" charset="-122"/>
              </a:rPr>
              <a:t> University, China</a:t>
            </a:r>
            <a:endParaRPr lang="en-US" altLang="zh-CN" sz="1200" dirty="0">
              <a:ea typeface="宋体" pitchFamily="2" charset="-122"/>
            </a:endParaRPr>
          </a:p>
          <a:p>
            <a:pPr algn="ctr"/>
            <a:endParaRPr lang="en-US" altLang="zh-CN" sz="1200" dirty="0">
              <a:ea typeface="宋体" pitchFamily="2" charset="-122"/>
            </a:endParaRPr>
          </a:p>
          <a:p>
            <a:pPr algn="ctr"/>
            <a:r>
              <a:rPr lang="en-US" altLang="zh-CN" sz="1200" i="1" dirty="0" smtClean="0">
                <a:ea typeface="宋体" pitchFamily="2" charset="-122"/>
              </a:rPr>
              <a:t>Supported by JPSS &amp; GOES-R, and NOAA ORS &amp; PSDI Programs</a:t>
            </a:r>
          </a:p>
          <a:p>
            <a:pPr algn="ctr"/>
            <a:r>
              <a:rPr lang="en-US" altLang="zh-CN" sz="1200" i="1" dirty="0" smtClean="0">
                <a:ea typeface="宋体" pitchFamily="2" charset="-122"/>
              </a:rPr>
              <a:t>Thanks to NOAA and GHRSST Colleagues and Users</a:t>
            </a:r>
            <a:endParaRPr lang="en-US" altLang="zh-CN" sz="1200" i="1" dirty="0">
              <a:ea typeface="宋体" pitchFamily="2" charset="-122"/>
            </a:endParaRPr>
          </a:p>
          <a:p>
            <a:pPr algn="ctr"/>
            <a:endParaRPr lang="en-US" altLang="zh-CN" sz="1000" b="1" i="1" dirty="0">
              <a:ea typeface="宋体" pitchFamily="2" charset="-122"/>
            </a:endParaRPr>
          </a:p>
        </p:txBody>
      </p:sp>
      <p:pic>
        <p:nvPicPr>
          <p:cNvPr id="6150" name="Picture 4" descr="NO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914400"/>
            <a:ext cx="10556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6 June 2016</a:t>
            </a:r>
          </a:p>
        </p:txBody>
      </p:sp>
      <p:sp>
        <p:nvSpPr>
          <p:cNvPr id="6153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iQuam and SQUAM</a:t>
            </a:r>
          </a:p>
        </p:txBody>
      </p:sp>
      <p:sp>
        <p:nvSpPr>
          <p:cNvPr id="6154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6BA2B3-F893-432F-AB70-C7A945100EC7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6155" name="Picture 8" descr="GOES-R NOAA-NASA Approved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1762" y="112712"/>
            <a:ext cx="13160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95400" y="76200"/>
            <a:ext cx="6400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 smtClean="0">
                <a:solidFill>
                  <a:srgbClr val="0000FF"/>
                </a:solidFill>
              </a:rPr>
              <a:t>17</a:t>
            </a:r>
            <a:r>
              <a:rPr lang="en-US" sz="1400" i="1" baseline="30000" dirty="0" smtClean="0">
                <a:solidFill>
                  <a:srgbClr val="0000FF"/>
                </a:solidFill>
              </a:rPr>
              <a:t>th</a:t>
            </a:r>
            <a:r>
              <a:rPr lang="en-US" sz="1400" i="1" dirty="0" smtClean="0">
                <a:solidFill>
                  <a:srgbClr val="0000FF"/>
                </a:solidFill>
              </a:rPr>
              <a:t> GHRSST Science Team Meeting</a:t>
            </a:r>
            <a:r>
              <a:rPr lang="en-US" sz="1400" i="1" dirty="0">
                <a:solidFill>
                  <a:srgbClr val="0000FF"/>
                </a:solidFill>
              </a:rPr>
              <a:t/>
            </a:r>
            <a:br>
              <a:rPr lang="en-US" sz="1400" i="1" dirty="0">
                <a:solidFill>
                  <a:srgbClr val="0000FF"/>
                </a:solidFill>
              </a:rPr>
            </a:br>
            <a:r>
              <a:rPr lang="en-US" sz="1300" i="1" dirty="0"/>
              <a:t> </a:t>
            </a:r>
            <a:r>
              <a:rPr lang="en-US" sz="1300" i="1" dirty="0" smtClean="0"/>
              <a:t>6-10 June 2016, Washington, DC, USA</a:t>
            </a:r>
            <a:endParaRPr lang="en-US" sz="1300" i="1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6002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.ignatov\Documents\AIgnatov\GHRSST\GHRSST_Mtgs\2016_DC\ppt\figures\HIM_timeseries_diffhist_SST-IQ_DR_TM_STDV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1143000"/>
            <a:ext cx="6743700" cy="3733800"/>
          </a:xfrm>
          <a:prstGeom prst="rect">
            <a:avLst/>
          </a:prstGeom>
          <a:noFill/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6 June 2016</a:t>
            </a:r>
          </a:p>
        </p:txBody>
      </p:sp>
      <p:sp>
        <p:nvSpPr>
          <p:cNvPr id="18440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iQuam and SQUAM</a:t>
            </a:r>
            <a:endParaRPr lang="en-US" dirty="0" smtClean="0"/>
          </a:p>
        </p:txBody>
      </p:sp>
      <p:sp>
        <p:nvSpPr>
          <p:cNvPr id="18441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34444F-17CF-463E-8F15-5B106C2F0CA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57400" y="1710477"/>
            <a:ext cx="1981200" cy="801075"/>
            <a:chOff x="5257800" y="2971800"/>
            <a:chExt cx="1981200" cy="801075"/>
          </a:xfrm>
        </p:grpSpPr>
        <p:cxnSp>
          <p:nvCxnSpPr>
            <p:cNvPr id="25" name="Straight Connector 24"/>
            <p:cNvCxnSpPr>
              <a:stCxn id="26" idx="4"/>
            </p:cNvCxnSpPr>
            <p:nvPr/>
          </p:nvCxnSpPr>
          <p:spPr bwMode="auto">
            <a:xfrm flipH="1">
              <a:off x="6096000" y="3352800"/>
              <a:ext cx="165373" cy="420075"/>
            </a:xfrm>
            <a:prstGeom prst="line">
              <a:avLst/>
            </a:prstGeom>
            <a:ln w="635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 bwMode="auto">
            <a:xfrm>
              <a:off x="5306151" y="2971800"/>
              <a:ext cx="1910443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5257800" y="3028950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6600"/>
                  </a:solidFill>
                </a:rPr>
                <a:t>NOAA Heritage H7</a:t>
              </a:r>
              <a:endParaRPr lang="en-US" sz="1200" b="1" i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38800" y="1673352"/>
            <a:ext cx="1981200" cy="1600200"/>
            <a:chOff x="2514600" y="2971800"/>
            <a:chExt cx="1981200" cy="1600200"/>
          </a:xfrm>
        </p:grpSpPr>
        <p:cxnSp>
          <p:nvCxnSpPr>
            <p:cNvPr id="29" name="Straight Connector 28"/>
            <p:cNvCxnSpPr>
              <a:stCxn id="30" idx="4"/>
            </p:cNvCxnSpPr>
            <p:nvPr/>
          </p:nvCxnSpPr>
          <p:spPr bwMode="auto">
            <a:xfrm flipH="1">
              <a:off x="3124200" y="3352800"/>
              <a:ext cx="393973" cy="1219200"/>
            </a:xfrm>
            <a:prstGeom prst="line">
              <a:avLst/>
            </a:prstGeom>
            <a:ln w="635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 bwMode="auto">
            <a:xfrm>
              <a:off x="2562951" y="2971800"/>
              <a:ext cx="1910443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2514600" y="3034081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339933"/>
                  </a:solidFill>
                </a:rPr>
                <a:t>NOAA ACSPO H8</a:t>
              </a:r>
              <a:endParaRPr lang="en-US" sz="1200" b="1" i="1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4000" y="2816352"/>
            <a:ext cx="1981200" cy="1240695"/>
            <a:chOff x="2514600" y="2112105"/>
            <a:chExt cx="1981200" cy="1240695"/>
          </a:xfrm>
        </p:grpSpPr>
        <p:cxnSp>
          <p:nvCxnSpPr>
            <p:cNvPr id="33" name="Straight Connector 32"/>
            <p:cNvCxnSpPr>
              <a:stCxn id="34" idx="0"/>
            </p:cNvCxnSpPr>
            <p:nvPr/>
          </p:nvCxnSpPr>
          <p:spPr bwMode="auto">
            <a:xfrm flipV="1">
              <a:off x="3518173" y="2112105"/>
              <a:ext cx="291827" cy="859695"/>
            </a:xfrm>
            <a:prstGeom prst="line">
              <a:avLst/>
            </a:prstGeom>
            <a:ln w="6350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2562951" y="2971800"/>
              <a:ext cx="1910443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2514600" y="3034081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0066FF"/>
                  </a:solidFill>
                </a:rPr>
                <a:t>JAXA H8</a:t>
              </a:r>
              <a:endParaRPr lang="en-US" sz="1200" b="1" i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685800" y="4876800"/>
            <a:ext cx="7696200" cy="98488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SD for ACSPO H8 SST tends to be on a lower envelope of the 3 products</a:t>
            </a:r>
          </a:p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SD for JAXA SST is typically between ACSPO H8 and NOAA heritage H7</a:t>
            </a:r>
          </a:p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After Dec 2015, SD and outliers in JAXA SST have reduced</a:t>
            </a: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762000" y="1524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99"/>
                </a:solidFill>
              </a:rPr>
              <a:t>Std. Dev. </a:t>
            </a:r>
            <a:r>
              <a:rPr lang="en-US" sz="2400" b="1" dirty="0" err="1" smtClean="0">
                <a:solidFill>
                  <a:srgbClr val="006699"/>
                </a:solidFill>
              </a:rPr>
              <a:t>wrt</a:t>
            </a:r>
            <a:r>
              <a:rPr lang="en-US" sz="2400" b="1" dirty="0" smtClean="0">
                <a:solidFill>
                  <a:srgbClr val="006699"/>
                </a:solidFill>
              </a:rPr>
              <a:t>. iQuam2 (Drifters + Tropical Moorings)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667000" y="9144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Wingdings" pitchFamily="-84" charset="2"/>
              <a:buNone/>
            </a:pPr>
            <a:r>
              <a:rPr lang="en-US" sz="1400" i="1" dirty="0" smtClean="0">
                <a:solidFill>
                  <a:srgbClr val="0000FF"/>
                </a:solidFill>
              </a:rPr>
              <a:t>www.star.nesdis.noaa.gov/sod/sst/squam/GEO/   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3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6 June 2016</a:t>
            </a:r>
          </a:p>
        </p:txBody>
      </p:sp>
      <p:sp>
        <p:nvSpPr>
          <p:cNvPr id="16394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iQuam and SQUAM</a:t>
            </a:r>
          </a:p>
        </p:txBody>
      </p:sp>
      <p:sp>
        <p:nvSpPr>
          <p:cNvPr id="16395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F697B-E5D9-4B7B-8927-95B31634146C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C:\Users\alex.ignatov\Documents\AIgnatov\GHRSST\GHRSST_Mtgs\2016_DC\ppt\figures\HIM_timeseries_diffhist_SST-CMC_Clearsky_Coverage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743700" cy="37338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62000" y="1524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99"/>
                </a:solidFill>
              </a:rPr>
              <a:t>% Fraction of clear-sky ocean pixels with valid SST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85800" y="4876800"/>
            <a:ext cx="7696200" cy="98488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ACSPO H8 SST tends to be on an upper envelope of clear-sky SST domain</a:t>
            </a:r>
          </a:p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H7 SST domain was smaller and less stable</a:t>
            </a:r>
          </a:p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JAXA H8 SST domain increased in Dec’2015, now comparable with ACSPO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57400" y="3276600"/>
            <a:ext cx="1981200" cy="722925"/>
            <a:chOff x="5257800" y="2629875"/>
            <a:chExt cx="1981200" cy="722925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6248401" y="2629875"/>
              <a:ext cx="76199" cy="304800"/>
            </a:xfrm>
            <a:prstGeom prst="line">
              <a:avLst/>
            </a:prstGeom>
            <a:ln w="635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 bwMode="auto">
            <a:xfrm>
              <a:off x="5306151" y="2971800"/>
              <a:ext cx="1910443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5257800" y="3028950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6600"/>
                  </a:solidFill>
                </a:rPr>
                <a:t>NOAA Heritage H7</a:t>
              </a:r>
              <a:endParaRPr lang="en-US" sz="1200" b="1" i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19800" y="2819400"/>
            <a:ext cx="1981200" cy="1181100"/>
            <a:chOff x="2514600" y="2171700"/>
            <a:chExt cx="1981200" cy="1181100"/>
          </a:xfrm>
        </p:grpSpPr>
        <p:cxnSp>
          <p:nvCxnSpPr>
            <p:cNvPr id="34" name="Straight Connector 33"/>
            <p:cNvCxnSpPr/>
            <p:nvPr/>
          </p:nvCxnSpPr>
          <p:spPr bwMode="auto">
            <a:xfrm flipV="1">
              <a:off x="3505201" y="2171700"/>
              <a:ext cx="304799" cy="685800"/>
            </a:xfrm>
            <a:prstGeom prst="line">
              <a:avLst/>
            </a:prstGeom>
            <a:ln w="635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 bwMode="auto">
            <a:xfrm>
              <a:off x="2562951" y="2971800"/>
              <a:ext cx="1910443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2514600" y="3034081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339933"/>
                  </a:solidFill>
                </a:rPr>
                <a:t>NOAA ACSPO H8</a:t>
              </a:r>
              <a:endParaRPr lang="en-US" sz="1200" b="1" i="1" dirty="0">
                <a:solidFill>
                  <a:srgbClr val="339933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38600" y="3057525"/>
            <a:ext cx="1981200" cy="935895"/>
            <a:chOff x="2514600" y="2416905"/>
            <a:chExt cx="1981200" cy="935895"/>
          </a:xfrm>
        </p:grpSpPr>
        <p:cxnSp>
          <p:nvCxnSpPr>
            <p:cNvPr id="41" name="Straight Connector 40"/>
            <p:cNvCxnSpPr>
              <a:stCxn id="42" idx="0"/>
            </p:cNvCxnSpPr>
            <p:nvPr/>
          </p:nvCxnSpPr>
          <p:spPr bwMode="auto">
            <a:xfrm flipV="1">
              <a:off x="3518173" y="2416905"/>
              <a:ext cx="215627" cy="554895"/>
            </a:xfrm>
            <a:prstGeom prst="line">
              <a:avLst/>
            </a:prstGeom>
            <a:ln w="6350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 bwMode="auto">
            <a:xfrm>
              <a:off x="2562951" y="2971800"/>
              <a:ext cx="1910443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2514600" y="3034081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0066FF"/>
                  </a:solidFill>
                </a:rPr>
                <a:t>JAXA H8</a:t>
              </a:r>
              <a:endParaRPr lang="en-US" sz="1200" b="1" i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67000" y="9144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Wingdings" pitchFamily="-84" charset="2"/>
              <a:buNone/>
            </a:pPr>
            <a:r>
              <a:rPr lang="en-US" sz="1400" i="1" dirty="0" smtClean="0">
                <a:solidFill>
                  <a:srgbClr val="0000FF"/>
                </a:solidFill>
              </a:rPr>
              <a:t>www.star.nesdis.noaa.gov/sod/sst/squam/GEO/   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90FF8-76A2-4E5C-A118-D45145F8462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195" name="Rectangle 19"/>
          <p:cNvSpPr>
            <a:spLocks noChangeArrowheads="1"/>
          </p:cNvSpPr>
          <p:nvPr/>
        </p:nvSpPr>
        <p:spPr bwMode="auto">
          <a:xfrm>
            <a:off x="914400" y="1524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99"/>
                </a:solidFill>
              </a:rPr>
              <a:t>Ongoing SQUAM Work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6 June 2016</a:t>
            </a:r>
          </a:p>
        </p:txBody>
      </p:sp>
      <p:sp>
        <p:nvSpPr>
          <p:cNvPr id="8198" name="Footer Placeholder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iQuam and SQUAM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1600" b="1" kern="0" dirty="0" smtClean="0">
                <a:solidFill>
                  <a:srgbClr val="003366"/>
                </a:solidFill>
              </a:rPr>
              <a:t>Reorganizing SQUAM (underway)</a:t>
            </a:r>
          </a:p>
          <a:p>
            <a:pPr marL="800100" lvl="1" indent="-342900" eaLnBrk="0" hangingPunct="0">
              <a:spcBef>
                <a:spcPts val="300"/>
              </a:spcBef>
              <a:buFontTx/>
              <a:buChar char="-"/>
              <a:defRPr/>
            </a:pPr>
            <a:r>
              <a:rPr lang="en-US" sz="1600" kern="0" dirty="0" smtClean="0">
                <a:latin typeface="+mn-lt"/>
              </a:rPr>
              <a:t>Regroup products, link geo, etc</a:t>
            </a:r>
          </a:p>
          <a:p>
            <a:pPr marL="800100" lvl="1" indent="-342900" eaLnBrk="0" hangingPunct="0">
              <a:spcBef>
                <a:spcPts val="300"/>
              </a:spcBef>
              <a:buFontTx/>
              <a:buChar char="-"/>
              <a:defRPr/>
            </a:pPr>
            <a:r>
              <a:rPr lang="en-US" sz="1600" kern="0" dirty="0" smtClean="0">
                <a:latin typeface="+mn-lt"/>
              </a:rPr>
              <a:t>Exclude products with no interest/feedback (from data producers / users)</a:t>
            </a:r>
          </a:p>
          <a:p>
            <a:pPr marL="800100" lvl="1" indent="-342900" eaLnBrk="0" hangingPunct="0">
              <a:spcBef>
                <a:spcPts val="300"/>
              </a:spcBef>
              <a:buFontTx/>
              <a:buChar char="-"/>
              <a:defRPr/>
            </a:pPr>
            <a:r>
              <a:rPr lang="en-US" sz="1600" kern="0" dirty="0" smtClean="0">
                <a:latin typeface="+mn-lt"/>
              </a:rPr>
              <a:t>Intuitive interface, complete functionality, fast response, dynamic graphics</a:t>
            </a:r>
          </a:p>
          <a:p>
            <a:pPr marL="800100" lvl="1" indent="-342900" eaLnBrk="0" hangingPunct="0">
              <a:spcBef>
                <a:spcPts val="300"/>
              </a:spcBef>
              <a:buFontTx/>
              <a:buChar char="-"/>
              <a:defRPr/>
            </a:pPr>
            <a:r>
              <a:rPr lang="en-US" sz="1600" kern="0" dirty="0" smtClean="0">
                <a:latin typeface="+mn-lt"/>
              </a:rPr>
              <a:t>We will try to contribute to CDR assessment </a:t>
            </a:r>
            <a:endParaRPr lang="en-US" sz="1600" kern="0" dirty="0" smtClean="0"/>
          </a:p>
          <a:p>
            <a:pPr marL="342900" indent="-342900" eaLnBrk="0" hangingPunct="0">
              <a:spcBef>
                <a:spcPts val="1800"/>
              </a:spcBef>
              <a:buBlip>
                <a:blip r:embed="rId3"/>
              </a:buBlip>
              <a:defRPr/>
            </a:pPr>
            <a:r>
              <a:rPr lang="en-US" sz="1600" b="1" kern="0" dirty="0" smtClean="0">
                <a:solidFill>
                  <a:srgbClr val="003366"/>
                </a:solidFill>
              </a:rPr>
              <a:t>Tell us what we can do better </a:t>
            </a:r>
            <a:endParaRPr lang="en-US" sz="1600" kern="0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iQuam and SQUAM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B44F58-D33D-4C3E-8699-026A898F1F33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1447800" y="228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99"/>
                </a:solidFill>
              </a:rPr>
              <a:t>More SST Monitoring Resources at  G-XVI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36872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6 June 2016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7620000" cy="146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0050" indent="-4000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zh-CN" dirty="0" smtClean="0">
                <a:ea typeface="宋体" pitchFamily="2" charset="-122"/>
              </a:rPr>
              <a:t>Feng Xu – Error Characterization in </a:t>
            </a:r>
            <a:r>
              <a:rPr lang="en-US" altLang="zh-CN" i="1" dirty="0" smtClean="0">
                <a:ea typeface="宋体" pitchFamily="2" charset="-122"/>
              </a:rPr>
              <a:t>i</a:t>
            </a:r>
            <a:r>
              <a:rPr lang="en-US" altLang="zh-CN" dirty="0" smtClean="0">
                <a:ea typeface="宋体" pitchFamily="2" charset="-122"/>
              </a:rPr>
              <a:t>Quam SSTs using triple-collocations with satellite data – Poster #52</a:t>
            </a:r>
          </a:p>
          <a:p>
            <a:pPr marL="400050" indent="-4000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zh-CN" dirty="0" smtClean="0">
                <a:ea typeface="宋体" pitchFamily="2" charset="-122"/>
              </a:rPr>
              <a:t>Yanni Ding – ACSPO Regional Monitor for SST (ARMS) – Poster #8</a:t>
            </a:r>
          </a:p>
          <a:p>
            <a:pPr marL="400050" indent="-40005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zh-CN" dirty="0" smtClean="0">
                <a:ea typeface="宋体" pitchFamily="2" charset="-122"/>
              </a:rPr>
              <a:t>Kai He – Sensor Stability for SST (3S) – Poster #14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62600" y="5507210"/>
            <a:ext cx="2514600" cy="66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68325" lvl="1" indent="-168275">
              <a:lnSpc>
                <a:spcPct val="110000"/>
              </a:lnSpc>
              <a:spcBef>
                <a:spcPts val="600"/>
              </a:spcBef>
              <a:buFontTx/>
              <a:buChar char="-"/>
              <a:defRPr/>
            </a:pPr>
            <a:endParaRPr lang="en-US" altLang="zh-CN" sz="800" dirty="0" smtClean="0">
              <a:ea typeface="宋体" pitchFamily="2" charset="-122"/>
            </a:endParaRPr>
          </a:p>
          <a:p>
            <a:pPr marL="568325" lvl="1" indent="-168275" algn="ctr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zh-CN" sz="2800" b="1" dirty="0" smtClean="0">
                <a:solidFill>
                  <a:srgbClr val="0000FF"/>
                </a:solidFill>
                <a:ea typeface="宋体" pitchFamily="2" charset="-122"/>
              </a:rPr>
              <a:t>Thank You!</a:t>
            </a:r>
            <a:endParaRPr lang="en-US" altLang="zh-CN" sz="2800" b="1" dirty="0">
              <a:solidFill>
                <a:srgbClr val="0000FF"/>
              </a:solidFill>
              <a:ea typeface="宋体" pitchFamily="2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rcRect l="61892" t="12800" r="2703" b="13143"/>
          <a:stretch>
            <a:fillRect/>
          </a:stretch>
        </p:blipFill>
        <p:spPr bwMode="auto">
          <a:xfrm>
            <a:off x="76200" y="2828550"/>
            <a:ext cx="3992834" cy="2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9080" y="2718060"/>
            <a:ext cx="5074920" cy="2853690"/>
          </a:xfrm>
          <a:prstGeom prst="rect">
            <a:avLst/>
          </a:prstGeom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28600" y="25146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Wingdings" pitchFamily="-84" charset="2"/>
              <a:buNone/>
            </a:pPr>
            <a:r>
              <a:rPr lang="en-US" sz="1400" i="1" dirty="0" smtClean="0">
                <a:solidFill>
                  <a:srgbClr val="0000FF"/>
                </a:solidFill>
                <a:hlinkClick r:id="rId4"/>
              </a:rPr>
              <a:t>www.star.nesdis.noaa.gov/sod/sst/arms/</a:t>
            </a:r>
            <a:r>
              <a:rPr lang="en-US" sz="1400" i="1" dirty="0" smtClean="0">
                <a:solidFill>
                  <a:srgbClr val="0000FF"/>
                </a:solidFill>
              </a:rPr>
              <a:t> 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724400" y="25146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Wingdings" pitchFamily="-84" charset="2"/>
              <a:buNone/>
            </a:pPr>
            <a:r>
              <a:rPr lang="en-US" sz="1400" i="1" dirty="0" smtClean="0">
                <a:solidFill>
                  <a:srgbClr val="0000FF"/>
                </a:solidFill>
                <a:hlinkClick r:id="rId5"/>
              </a:rPr>
              <a:t>www.star.nesdis.noaa.gov/sod/sst/3s/</a:t>
            </a:r>
            <a:r>
              <a:rPr lang="en-US" sz="1400" i="1" dirty="0" smtClean="0">
                <a:solidFill>
                  <a:srgbClr val="0000FF"/>
                </a:solidFill>
              </a:rPr>
              <a:t>  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iQuam and SQUAM</a:t>
            </a:r>
            <a:endParaRPr lang="en-US" dirty="0"/>
          </a:p>
        </p:txBody>
      </p:sp>
      <p:sp>
        <p:nvSpPr>
          <p:cNvPr id="3076" name="Slide Number Placeholder 1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0" tIns="45641" rIns="91280" bIns="45641"/>
          <a:lstStyle/>
          <a:p>
            <a:pPr algn="r" defTabSz="819431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3400" y="0"/>
            <a:ext cx="80010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+mj-lt"/>
                <a:ea typeface="+mj-ea"/>
                <a:cs typeface="+mj-cs"/>
              </a:rPr>
              <a:t>Satellite SSTs </a:t>
            </a:r>
            <a:r>
              <a:rPr lang="en-US" sz="2400" b="1" i="1" kern="0" dirty="0" smtClean="0">
                <a:latin typeface="+mj-lt"/>
                <a:ea typeface="+mj-ea"/>
                <a:cs typeface="+mj-cs"/>
              </a:rPr>
              <a:t>– i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Quam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+mj-lt"/>
                <a:ea typeface="+mj-ea"/>
                <a:cs typeface="+mj-cs"/>
              </a:rPr>
              <a:t>Match-ups – Monitoring in SQUAM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3200398" y="4648200"/>
            <a:ext cx="2209802" cy="1252954"/>
            <a:chOff x="3275863" y="4318575"/>
            <a:chExt cx="1448538" cy="1252954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3275863" y="4318575"/>
              <a:ext cx="1448536" cy="338554"/>
            </a:xfrm>
            <a:prstGeom prst="rect">
              <a:avLst/>
            </a:prstGeom>
            <a:solidFill>
              <a:srgbClr val="CCFFFF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 smtClean="0"/>
                <a:t>GHRSST L2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3275864" y="5232975"/>
              <a:ext cx="1448537" cy="338554"/>
            </a:xfrm>
            <a:prstGeom prst="rect">
              <a:avLst/>
            </a:prstGeom>
            <a:solidFill>
              <a:srgbClr val="CCFFFF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000000"/>
                  </a:solidFill>
                  <a:ea typeface="MS PGothic" pitchFamily="34" charset="-128"/>
                </a:rPr>
                <a:t>GHRSST L4</a:t>
              </a:r>
              <a:endParaRPr lang="en-US" sz="1600" b="1" dirty="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5863" y="4775775"/>
              <a:ext cx="1448536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 smtClean="0"/>
                <a:t>GHRSST L3</a:t>
              </a:r>
              <a:endParaRPr lang="en-US" sz="1600" b="1" dirty="0"/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6477000" y="2956423"/>
            <a:ext cx="2362200" cy="769441"/>
            <a:chOff x="6324600" y="2956423"/>
            <a:chExt cx="2362200" cy="769441"/>
          </a:xfrm>
        </p:grpSpPr>
        <p:sp>
          <p:nvSpPr>
            <p:cNvPr id="20" name="Rounded Rectangle 82"/>
            <p:cNvSpPr>
              <a:spLocks noChangeArrowheads="1"/>
            </p:cNvSpPr>
            <p:nvPr/>
          </p:nvSpPr>
          <p:spPr bwMode="auto">
            <a:xfrm>
              <a:off x="6324600" y="2956423"/>
              <a:ext cx="2362200" cy="762000"/>
            </a:xfrm>
            <a:prstGeom prst="roundRect">
              <a:avLst>
                <a:gd name="adj" fmla="val 16667"/>
              </a:avLst>
            </a:prstGeom>
            <a:solidFill>
              <a:srgbClr val="DCEF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4733925"/>
              <a:endParaRPr lang="en-US" sz="2800">
                <a:solidFill>
                  <a:srgbClr val="003366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4600" y="2956423"/>
              <a:ext cx="2362200" cy="76944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200" b="1" dirty="0" smtClean="0"/>
                <a:t>Satellite-</a:t>
              </a:r>
              <a:r>
                <a:rPr lang="en-US" sz="2200" b="1" i="1" dirty="0" smtClean="0"/>
                <a:t>i</a:t>
              </a:r>
              <a:r>
                <a:rPr lang="en-US" sz="2200" b="1" dirty="0" smtClean="0"/>
                <a:t>Quam- L4 Match-Ups</a:t>
              </a:r>
            </a:p>
          </p:txBody>
        </p:sp>
      </p:grpSp>
      <p:grpSp>
        <p:nvGrpSpPr>
          <p:cNvPr id="5" name="Group 50"/>
          <p:cNvGrpSpPr/>
          <p:nvPr/>
        </p:nvGrpSpPr>
        <p:grpSpPr>
          <a:xfrm>
            <a:off x="2988564" y="2453863"/>
            <a:ext cx="2878836" cy="2041937"/>
            <a:chOff x="2988564" y="2453863"/>
            <a:chExt cx="2878836" cy="2041937"/>
          </a:xfrm>
        </p:grpSpPr>
        <p:sp>
          <p:nvSpPr>
            <p:cNvPr id="3090" name="Rectangle 20"/>
            <p:cNvSpPr>
              <a:spLocks noChangeArrowheads="1"/>
            </p:cNvSpPr>
            <p:nvPr/>
          </p:nvSpPr>
          <p:spPr bwMode="auto">
            <a:xfrm>
              <a:off x="3004439" y="4218961"/>
              <a:ext cx="2862961" cy="276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80" tIns="45641" rIns="91280" bIns="45641">
              <a:spAutoFit/>
            </a:bodyPr>
            <a:lstStyle/>
            <a:p>
              <a:pPr defTabSz="81943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i="1" dirty="0">
                  <a:solidFill>
                    <a:srgbClr val="0000FF"/>
                  </a:solidFill>
                  <a:latin typeface="Arial" charset="0"/>
                  <a:hlinkClick r:id="rId3"/>
                </a:rPr>
                <a:t>www.star.nesdis.noaa.gov/sod/sst/iquam/</a:t>
              </a:r>
              <a:r>
                <a:rPr lang="en-US" sz="1200" i="1" dirty="0">
                  <a:solidFill>
                    <a:srgbClr val="0000FF"/>
                  </a:solidFill>
                  <a:latin typeface="Arial" charset="0"/>
                </a:rPr>
                <a:t>  </a:t>
              </a:r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2988564" y="2453863"/>
              <a:ext cx="2726436" cy="1813337"/>
              <a:chOff x="2895599" y="2377663"/>
              <a:chExt cx="2726436" cy="1813337"/>
            </a:xfrm>
          </p:grpSpPr>
          <p:pic>
            <p:nvPicPr>
              <p:cNvPr id="14" name="Picture 3" descr="C:\Users\alex.ignatov\Documents\AIgnatov\GHRSST\GHRSST_Mtgs\2016_DC\ppt\iQuam2_data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95599" y="2377663"/>
                <a:ext cx="2726436" cy="1813337"/>
              </a:xfrm>
              <a:prstGeom prst="rect">
                <a:avLst/>
              </a:prstGeom>
              <a:noFill/>
            </p:spPr>
          </p:pic>
          <p:sp>
            <p:nvSpPr>
              <p:cNvPr id="27" name="TextBox 26"/>
              <p:cNvSpPr txBox="1"/>
              <p:nvPr/>
            </p:nvSpPr>
            <p:spPr bwMode="auto">
              <a:xfrm>
                <a:off x="4267200" y="3810000"/>
                <a:ext cx="1041400" cy="276999"/>
              </a:xfrm>
              <a:prstGeom prst="rect">
                <a:avLst/>
              </a:prstGeom>
              <a:no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b="1" i="1" dirty="0" smtClean="0"/>
                  <a:t>i</a:t>
                </a:r>
                <a:r>
                  <a:rPr lang="en-US" sz="1200" b="1" dirty="0" smtClean="0"/>
                  <a:t>Quam Data</a:t>
                </a:r>
                <a:endParaRPr lang="en-US" sz="1000" b="1" dirty="0">
                  <a:solidFill>
                    <a:srgbClr val="333300"/>
                  </a:solidFill>
                </a:endParaRPr>
              </a:p>
            </p:txBody>
          </p:sp>
        </p:grpSp>
      </p:grpSp>
      <p:grpSp>
        <p:nvGrpSpPr>
          <p:cNvPr id="8" name="Group 56"/>
          <p:cNvGrpSpPr/>
          <p:nvPr/>
        </p:nvGrpSpPr>
        <p:grpSpPr>
          <a:xfrm>
            <a:off x="6469049" y="1015134"/>
            <a:ext cx="2370151" cy="1941289"/>
            <a:chOff x="6324600" y="1015134"/>
            <a:chExt cx="2370151" cy="1941289"/>
          </a:xfrm>
        </p:grpSpPr>
        <p:pic>
          <p:nvPicPr>
            <p:cNvPr id="3088" name="Picture 22" descr="SQUAM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24600" y="1015134"/>
              <a:ext cx="2370151" cy="165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9" name="Straight Arrow Connector 48"/>
            <p:cNvCxnSpPr>
              <a:stCxn id="23" idx="0"/>
              <a:endCxn id="3088" idx="2"/>
            </p:cNvCxnSpPr>
            <p:nvPr/>
          </p:nvCxnSpPr>
          <p:spPr>
            <a:xfrm flipH="1" flipV="1">
              <a:off x="7509676" y="2667000"/>
              <a:ext cx="3975" cy="289423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1"/>
          <p:cNvGrpSpPr/>
          <p:nvPr/>
        </p:nvGrpSpPr>
        <p:grpSpPr>
          <a:xfrm>
            <a:off x="6400800" y="3725864"/>
            <a:ext cx="2590800" cy="2403890"/>
            <a:chOff x="6400800" y="3725864"/>
            <a:chExt cx="2590800" cy="2403890"/>
          </a:xfrm>
        </p:grpSpPr>
        <p:pic>
          <p:nvPicPr>
            <p:cNvPr id="3091" name="Picture 23" descr="MICRO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57950" y="4038600"/>
              <a:ext cx="2408396" cy="1677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" name="Straight Arrow Connector 51"/>
            <p:cNvCxnSpPr>
              <a:stCxn id="23" idx="2"/>
              <a:endCxn id="3091" idx="0"/>
            </p:cNvCxnSpPr>
            <p:nvPr/>
          </p:nvCxnSpPr>
          <p:spPr>
            <a:xfrm>
              <a:off x="7658100" y="3725864"/>
              <a:ext cx="4048" cy="312736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 bwMode="auto">
            <a:xfrm>
              <a:off x="6477000" y="5791200"/>
              <a:ext cx="2286000" cy="338554"/>
            </a:xfrm>
            <a:prstGeom prst="rect">
              <a:avLst/>
            </a:pr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i="1" dirty="0" smtClean="0"/>
                <a:t>Monitoring in SQUAM</a:t>
              </a:r>
              <a:endParaRPr lang="en-US" sz="1100" b="1" dirty="0">
                <a:solidFill>
                  <a:srgbClr val="333300"/>
                </a:solidFill>
              </a:endParaRPr>
            </a:p>
          </p:txBody>
        </p:sp>
        <p:sp>
          <p:nvSpPr>
            <p:cNvPr id="3089" name="Rectangle 19"/>
            <p:cNvSpPr>
              <a:spLocks noChangeArrowheads="1"/>
            </p:cNvSpPr>
            <p:nvPr/>
          </p:nvSpPr>
          <p:spPr bwMode="auto">
            <a:xfrm>
              <a:off x="6400800" y="5486400"/>
              <a:ext cx="25908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280" tIns="45641" rIns="91280" bIns="45641">
              <a:spAutoFit/>
            </a:bodyPr>
            <a:lstStyle/>
            <a:p>
              <a:pPr defTabSz="81943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0000"/>
                  </a:solidFill>
                  <a:latin typeface="Arial" charset="0"/>
                  <a:hlinkClick r:id="rId7"/>
                </a:rPr>
                <a:t>www.star.nesdis.noaa.gov/sod/sst/squam/</a:t>
              </a:r>
              <a:r>
                <a:rPr lang="en-US" sz="1000" i="1" dirty="0">
                  <a:solidFill>
                    <a:srgbClr val="000000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8" y="958400"/>
            <a:ext cx="2988556" cy="5171354"/>
            <a:chOff x="8" y="958400"/>
            <a:chExt cx="2988556" cy="5171354"/>
          </a:xfrm>
        </p:grpSpPr>
        <p:sp>
          <p:nvSpPr>
            <p:cNvPr id="3075" name="Rectangle 6"/>
            <p:cNvSpPr>
              <a:spLocks noChangeArrowheads="1"/>
            </p:cNvSpPr>
            <p:nvPr/>
          </p:nvSpPr>
          <p:spPr bwMode="auto">
            <a:xfrm>
              <a:off x="8" y="3157110"/>
              <a:ext cx="184407" cy="36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280" tIns="45641" rIns="91280" bIns="45641" anchor="ctr">
              <a:spAutoFit/>
            </a:bodyPr>
            <a:lstStyle/>
            <a:p>
              <a:pPr defTabSz="819431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087" name="Picture 21" descr="iQuam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200" y="2447671"/>
              <a:ext cx="2419688" cy="1819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Arrow Connector 23"/>
            <p:cNvCxnSpPr>
              <a:stCxn id="14" idx="1"/>
              <a:endCxn id="3087" idx="3"/>
            </p:cNvCxnSpPr>
            <p:nvPr/>
          </p:nvCxnSpPr>
          <p:spPr>
            <a:xfrm flipH="1" flipV="1">
              <a:off x="2495888" y="3357436"/>
              <a:ext cx="492676" cy="3096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 descr="C:\Users\alex.ignatov\Documents\AIgnatov\GHRSST\GHRSST_Mtgs\2016_DC\ppt\figures\iQuam_SD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200" y="4343400"/>
              <a:ext cx="2416639" cy="1431236"/>
            </a:xfrm>
            <a:prstGeom prst="rect">
              <a:avLst/>
            </a:prstGeom>
            <a:noFill/>
          </p:spPr>
        </p:pic>
        <p:pic>
          <p:nvPicPr>
            <p:cNvPr id="6147" name="Picture 3" descr="C:\Users\alex.ignatov\Documents\AIgnatov\GHRSST\GHRSST_Mtgs\2016_DC\ppt\figures\iQuam_NOBS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086" y="958400"/>
              <a:ext cx="2418926" cy="1403800"/>
            </a:xfrm>
            <a:prstGeom prst="rect">
              <a:avLst/>
            </a:prstGeom>
            <a:noFill/>
          </p:spPr>
        </p:pic>
        <p:cxnSp>
          <p:nvCxnSpPr>
            <p:cNvPr id="66" name="Straight Arrow Connector 65"/>
            <p:cNvCxnSpPr/>
            <p:nvPr/>
          </p:nvCxnSpPr>
          <p:spPr>
            <a:xfrm flipV="1">
              <a:off x="2743200" y="1676400"/>
              <a:ext cx="0" cy="3429000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2447925" y="1673304"/>
              <a:ext cx="304800" cy="3096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2438400" y="5102304"/>
              <a:ext cx="304800" cy="3096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 bwMode="auto">
            <a:xfrm>
              <a:off x="152400" y="5791200"/>
              <a:ext cx="2286000" cy="338554"/>
            </a:xfrm>
            <a:prstGeom prst="rect">
              <a:avLst/>
            </a:pr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i="1" dirty="0" smtClean="0"/>
                <a:t>Monitoring in iQuam</a:t>
              </a:r>
              <a:endParaRPr lang="en-US" sz="1100" b="1" dirty="0">
                <a:solidFill>
                  <a:srgbClr val="333300"/>
                </a:solidFill>
              </a:endParaRPr>
            </a:p>
          </p:txBody>
        </p:sp>
      </p:grp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 June 2016</a:t>
            </a:r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964BA-D11A-4220-955D-3D126E5C93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3200400" y="1002268"/>
            <a:ext cx="2286000" cy="1272064"/>
            <a:chOff x="3200400" y="1002268"/>
            <a:chExt cx="2286000" cy="1272064"/>
          </a:xfrm>
        </p:grpSpPr>
        <p:sp>
          <p:nvSpPr>
            <p:cNvPr id="15" name="TextBox 14"/>
            <p:cNvSpPr txBox="1"/>
            <p:nvPr/>
          </p:nvSpPr>
          <p:spPr>
            <a:xfrm>
              <a:off x="3200400" y="1002268"/>
              <a:ext cx="2286000" cy="36933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/>
                <a:t>NOAA </a:t>
              </a:r>
              <a:r>
                <a:rPr lang="en-US" b="1" dirty="0" smtClean="0"/>
                <a:t>L2</a:t>
              </a:r>
              <a:endParaRPr lang="en-US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0400" y="1459468"/>
              <a:ext cx="2286000" cy="36933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/>
                <a:t>NOAA </a:t>
              </a:r>
              <a:r>
                <a:rPr lang="en-US" b="1" dirty="0" smtClean="0"/>
                <a:t>L3</a:t>
              </a:r>
              <a:endParaRPr lang="en-US" sz="12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00400" y="1905000"/>
              <a:ext cx="2286000" cy="36933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/>
                <a:t>NOAA </a:t>
              </a:r>
              <a:r>
                <a:rPr lang="en-US" b="1" dirty="0" smtClean="0"/>
                <a:t>L4</a:t>
              </a:r>
              <a:endParaRPr lang="en-US" sz="1200" b="1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410197" y="1186934"/>
            <a:ext cx="1066803" cy="4604266"/>
            <a:chOff x="5410197" y="1186934"/>
            <a:chExt cx="1066803" cy="4604266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6096000" y="1190625"/>
              <a:ext cx="0" cy="4600575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5" idx="3"/>
            </p:cNvCxnSpPr>
            <p:nvPr/>
          </p:nvCxnSpPr>
          <p:spPr>
            <a:xfrm>
              <a:off x="5486400" y="1186934"/>
              <a:ext cx="609600" cy="3691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6" idx="3"/>
            </p:cNvCxnSpPr>
            <p:nvPr/>
          </p:nvCxnSpPr>
          <p:spPr>
            <a:xfrm flipV="1">
              <a:off x="5486400" y="1638300"/>
              <a:ext cx="609600" cy="5834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7" idx="3"/>
            </p:cNvCxnSpPr>
            <p:nvPr/>
          </p:nvCxnSpPr>
          <p:spPr>
            <a:xfrm>
              <a:off x="5410197" y="4817477"/>
              <a:ext cx="685803" cy="11699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9" idx="3"/>
            </p:cNvCxnSpPr>
            <p:nvPr/>
          </p:nvCxnSpPr>
          <p:spPr>
            <a:xfrm>
              <a:off x="5410197" y="5274677"/>
              <a:ext cx="685803" cy="11699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8" idx="3"/>
            </p:cNvCxnSpPr>
            <p:nvPr/>
          </p:nvCxnSpPr>
          <p:spPr>
            <a:xfrm>
              <a:off x="5410200" y="5731877"/>
              <a:ext cx="685800" cy="11699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4" idx="3"/>
            </p:cNvCxnSpPr>
            <p:nvPr/>
          </p:nvCxnSpPr>
          <p:spPr>
            <a:xfrm flipV="1">
              <a:off x="5715000" y="3352800"/>
              <a:ext cx="762000" cy="7732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5486400" y="2076450"/>
              <a:ext cx="609600" cy="5834"/>
            </a:xfrm>
            <a:prstGeom prst="straightConnector1">
              <a:avLst/>
            </a:prstGeom>
            <a:ln w="50800" cmpd="sng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4" descr="NOA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3"/>
            <a:ext cx="827833" cy="8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6 June 2016</a:t>
            </a:r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iQuam and SQUAM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4382D2-353A-48EA-9F90-4599F439A51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457200" y="9906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03275" lvl="1" indent="-346075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1600" b="1" i="1" u="sng" dirty="0" smtClean="0">
                <a:solidFill>
                  <a:srgbClr val="003366"/>
                </a:solidFill>
              </a:rPr>
              <a:t>Collect in situ data (1981-pr)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from multiple sources</a:t>
            </a:r>
          </a:p>
          <a:p>
            <a:pPr marL="803275" lvl="1" indent="-346075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1600" b="1" i="1" u="sng" dirty="0" smtClean="0">
                <a:solidFill>
                  <a:srgbClr val="003366"/>
                </a:solidFill>
              </a:rPr>
              <a:t>Perform uniform and accurate QC</a:t>
            </a:r>
            <a:endParaRPr lang="en-US" sz="1600" dirty="0"/>
          </a:p>
          <a:p>
            <a:pPr marL="803275" lvl="1" indent="-346075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1600" b="1" i="1" u="sng" dirty="0" smtClean="0">
                <a:solidFill>
                  <a:srgbClr val="003366"/>
                </a:solidFill>
              </a:rPr>
              <a:t>Monitor online</a:t>
            </a:r>
            <a:r>
              <a:rPr lang="en-US" sz="1600" b="1" i="1" dirty="0" smtClean="0">
                <a:solidFill>
                  <a:srgbClr val="003366"/>
                </a:solidFill>
              </a:rPr>
              <a:t> </a:t>
            </a:r>
            <a:r>
              <a:rPr lang="en-US" sz="1600" dirty="0" smtClean="0"/>
              <a:t>statistical summaries of </a:t>
            </a:r>
            <a:r>
              <a:rPr lang="en-US" sz="1600" i="1" dirty="0"/>
              <a:t>in situ</a:t>
            </a:r>
            <a:r>
              <a:rPr lang="en-US" sz="1600" dirty="0"/>
              <a:t> minus reference L4 </a:t>
            </a:r>
            <a:r>
              <a:rPr lang="en-US" sz="1600" dirty="0" smtClean="0"/>
              <a:t>SST</a:t>
            </a:r>
          </a:p>
          <a:p>
            <a:pPr marL="1260475" lvl="2" indent="-346075">
              <a:spcBef>
                <a:spcPts val="600"/>
              </a:spcBef>
              <a:buFontTx/>
              <a:buChar char="-"/>
              <a:defRPr/>
            </a:pPr>
            <a:r>
              <a:rPr lang="en-US" sz="1400" dirty="0" smtClean="0"/>
              <a:t>by platform type (drifters, ships, tropical/coastal moorings, ARGO floats, etc)</a:t>
            </a:r>
          </a:p>
          <a:p>
            <a:pPr marL="1260475" lvl="2" indent="-346075">
              <a:spcBef>
                <a:spcPts val="600"/>
              </a:spcBef>
              <a:buFontTx/>
              <a:buChar char="-"/>
              <a:defRPr/>
            </a:pPr>
            <a:r>
              <a:rPr lang="en-US" sz="1400" dirty="0" smtClean="0"/>
              <a:t>by individual platforms/IDs</a:t>
            </a:r>
            <a:endParaRPr lang="en-US" sz="1400" dirty="0"/>
          </a:p>
          <a:p>
            <a:pPr marL="803275" lvl="1" indent="-346075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1600" b="1" i="1" u="sng" dirty="0" smtClean="0">
                <a:solidFill>
                  <a:srgbClr val="003366"/>
                </a:solidFill>
              </a:rPr>
              <a:t>Serve </a:t>
            </a:r>
            <a:r>
              <a:rPr lang="en-US" sz="1600" b="1" i="1" u="sng" dirty="0" err="1" smtClean="0">
                <a:solidFill>
                  <a:srgbClr val="003366"/>
                </a:solidFill>
              </a:rPr>
              <a:t>QC’ed</a:t>
            </a:r>
            <a:r>
              <a:rPr lang="en-US" sz="1600" b="1" i="1" u="sng" dirty="0" smtClean="0">
                <a:solidFill>
                  <a:srgbClr val="003366"/>
                </a:solidFill>
              </a:rPr>
              <a:t> data (updated twice daily) to users</a:t>
            </a:r>
            <a:r>
              <a:rPr lang="en-US" sz="1600" b="1" i="1" dirty="0" smtClean="0">
                <a:solidFill>
                  <a:srgbClr val="003366"/>
                </a:solidFill>
              </a:rPr>
              <a:t> 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NOAA JPSS, GOES-R, Himawari, AVHRR SQUAM (US)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JPL MUR (US) – M. Chin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U. Miami MODIS, VIIRS (US) – K. Kilpatrick, L. Williams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Felyx (France/UK) – J.-F. </a:t>
            </a:r>
            <a:r>
              <a:rPr lang="en-US" sz="1400" dirty="0" err="1" smtClean="0"/>
              <a:t>Piolle</a:t>
            </a:r>
            <a:endParaRPr lang="en-US" sz="1400" dirty="0" smtClean="0"/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CMS (France) – A. Marsouin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JAXA (Japan) – Y. Kurihara, M. Kachi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Ocean University (China) – L. Guan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CMA (China) – S. Wang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SOA (China) – Q. </a:t>
            </a:r>
            <a:r>
              <a:rPr lang="en-US" sz="1400" dirty="0" err="1" smtClean="0"/>
              <a:t>Tu</a:t>
            </a:r>
            <a:endParaRPr lang="en-US" sz="1400" dirty="0" smtClean="0"/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NOAA geo-polar blended team (US) – P. Koner, J. Mittaz, A. Harris, E. Maturi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NOAA NCEI (K. </a:t>
            </a:r>
            <a:r>
              <a:rPr lang="en-US" sz="1400" dirty="0" err="1" smtClean="0"/>
              <a:t>Saha</a:t>
            </a:r>
            <a:r>
              <a:rPr lang="en-US" sz="1400" dirty="0" smtClean="0"/>
              <a:t>)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r>
              <a:rPr lang="en-US" sz="1400" dirty="0" smtClean="0"/>
              <a:t>EUMETSAT (Germany) – P. Dash, A. O’Carroll</a:t>
            </a:r>
          </a:p>
          <a:p>
            <a:pPr marL="1260475" lvl="2" indent="-346075">
              <a:spcBef>
                <a:spcPts val="300"/>
              </a:spcBef>
              <a:buFontTx/>
              <a:buChar char="-"/>
              <a:defRPr/>
            </a:pPr>
            <a:endParaRPr lang="en-US" sz="1600" dirty="0" smtClean="0"/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685800" y="223838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66"/>
                </a:solidFill>
              </a:rPr>
              <a:t>Major Functionalities of </a:t>
            </a:r>
            <a:r>
              <a:rPr lang="en-US" sz="2400" b="1" i="1" dirty="0" smtClean="0">
                <a:solidFill>
                  <a:srgbClr val="003366"/>
                </a:solidFill>
              </a:rPr>
              <a:t>i</a:t>
            </a:r>
            <a:r>
              <a:rPr lang="en-US" sz="2400" b="1" dirty="0" smtClean="0">
                <a:solidFill>
                  <a:srgbClr val="003366"/>
                </a:solidFill>
              </a:rPr>
              <a:t>Quam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4" descr="NO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"/>
            <a:ext cx="827833" cy="8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029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endParaRPr lang="en-US" sz="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Extended </a:t>
            </a:r>
            <a:r>
              <a:rPr lang="en-US" sz="1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Quam period to 1981 (</a:t>
            </a:r>
            <a:r>
              <a:rPr lang="en-US" sz="1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Quam1: 1991) using ICOADS data</a:t>
            </a:r>
          </a:p>
          <a:p>
            <a:pPr eaLnBrk="1" hangingPunct="1">
              <a:spcBef>
                <a:spcPts val="0"/>
              </a:spcBef>
            </a:pPr>
            <a:endParaRPr lang="en-US" sz="3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US" sz="1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US" sz="1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US" sz="1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Improved QC 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Added 2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reference SST – CMC (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Quam1 only used Reynolds SST)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Added CMS black list, and individual QFs from data producers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Added “performance history” check (iQuam version of CMS/UKMO “black  lists</a:t>
            </a:r>
          </a:p>
          <a:p>
            <a:pPr lvl="1" eaLnBrk="1" hangingPunct="1">
              <a:spcBef>
                <a:spcPts val="1200"/>
              </a:spcBef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Added 4 new </a:t>
            </a:r>
            <a:r>
              <a:rPr lang="en-US" sz="1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in situ 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data types (in addition to the 4 available in </a:t>
            </a:r>
            <a:r>
              <a:rPr lang="en-US" sz="1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Quam1: ships, drifters, tropical moorings, and coastal moorings)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ARGO Floats (in 2 modes: NRT and post-processing) 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High-Resolution GHRSST Drifters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IMOS Ships 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ABoM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/Helen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Beggs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Coral Reef Watch buoys</a:t>
            </a:r>
          </a:p>
          <a:p>
            <a:pPr lvl="1" eaLnBrk="1" hangingPunct="1">
              <a:spcBef>
                <a:spcPts val="1200"/>
              </a:spcBef>
              <a:buNone/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Improved Web interface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Added daily statistics (to available monthly)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Enhanced web graphics (interactive display; print/save capability)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Redesigned and optimized the code</a:t>
            </a:r>
          </a:p>
          <a:p>
            <a:pPr lvl="1" eaLnBrk="1" hangingPunct="1">
              <a:spcBef>
                <a:spcPts val="300"/>
              </a:spcBef>
            </a:pPr>
            <a:endParaRPr lang="en-US" sz="3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300"/>
              </a:spcBef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Changed output format to NetCDF4 “GDS2i”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1200"/>
              </a:spcBef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95400" y="223838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3366"/>
                </a:solidFill>
              </a:rPr>
              <a:t>i</a:t>
            </a:r>
            <a:r>
              <a:rPr lang="en-US" sz="2400" b="1" dirty="0" smtClean="0">
                <a:solidFill>
                  <a:srgbClr val="003366"/>
                </a:solidFill>
              </a:rPr>
              <a:t>Quam2 (2015) additions to </a:t>
            </a:r>
            <a:r>
              <a:rPr lang="en-US" sz="2400" b="1" i="1" dirty="0" smtClean="0">
                <a:solidFill>
                  <a:srgbClr val="003366"/>
                </a:solidFill>
              </a:rPr>
              <a:t>i</a:t>
            </a:r>
            <a:r>
              <a:rPr lang="en-US" sz="2400" b="1" dirty="0" smtClean="0">
                <a:solidFill>
                  <a:srgbClr val="003366"/>
                </a:solidFill>
              </a:rPr>
              <a:t>Quam1 (2009)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6 June 2016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iQuam and SQUAM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8D614-D12E-4A62-9B2D-3D385E80148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95400" y="223838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3366"/>
                </a:solidFill>
              </a:rPr>
              <a:t>Data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Users\alex.ignatov\Documents\AIgnatov\GHRSST\GHRSST_Mtgs\2016_DC\ppt\iQuam2_d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44548"/>
            <a:ext cx="8078328" cy="537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0292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Completing transition to </a:t>
            </a:r>
            <a:r>
              <a:rPr lang="en-US" sz="1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Quam2 (current default: </a:t>
            </a:r>
            <a:r>
              <a:rPr lang="en-US" sz="1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Quam1)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Will send a 2-4 week warning via GHRSST</a:t>
            </a:r>
          </a:p>
          <a:p>
            <a:pPr lvl="1" eaLnBrk="1" hangingPunct="1">
              <a:spcBef>
                <a:spcPts val="0"/>
              </a:spcBef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We recommend switching to </a:t>
            </a:r>
            <a:r>
              <a:rPr lang="en-US" sz="1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Quam2 </a:t>
            </a:r>
            <a:r>
              <a:rPr lang="en-US" sz="1800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NetCDFs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data feed, soonest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Quam1 </a:t>
            </a:r>
            <a:r>
              <a:rPr lang="en-US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hdf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data continue being produced but are not supported any longer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 fixes will be possible in case the 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Quam1 processing fails – use at your own risk!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Quam2: More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in situ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data (e.g., ARGO floats), longer record (1981-pr), better QC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ata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(structure, location) have been finalized and won’t change</a:t>
            </a:r>
          </a:p>
          <a:p>
            <a:pPr lvl="1" eaLnBrk="1" hangingPunct="1">
              <a:spcBef>
                <a:spcPts val="0"/>
              </a:spcBef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buNone/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a question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? Check online FAQs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If still have questions – let us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know, we will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help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en-US" sz="10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Working 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to document </a:t>
            </a:r>
            <a:r>
              <a:rPr lang="en-US" sz="1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Quam2 in peer-reviewed paper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Let us know what we can 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improve?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0"/>
              </a:spcBef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Tell us if you use </a:t>
            </a:r>
            <a:r>
              <a:rPr lang="en-US" sz="1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Quam data (to be informed about patches etc)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ts val="1200"/>
              </a:spcBef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iQuam and SQUAM</a:t>
            </a:r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95400" y="223838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66"/>
                </a:solidFill>
              </a:rPr>
              <a:t>Ongoing </a:t>
            </a:r>
            <a:r>
              <a:rPr lang="en-US" sz="2400" b="1" i="1" dirty="0" smtClean="0">
                <a:solidFill>
                  <a:srgbClr val="003366"/>
                </a:solidFill>
              </a:rPr>
              <a:t>i</a:t>
            </a:r>
            <a:r>
              <a:rPr lang="en-US" sz="2400" b="1" dirty="0" smtClean="0">
                <a:solidFill>
                  <a:srgbClr val="003366"/>
                </a:solidFill>
              </a:rPr>
              <a:t>Quam2 work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.ignatov\Documents\AIgnatov\GHRSST\GHRSST_Mtgs\2016_DC\ppt\SQUAM_interfa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7959154" cy="4978460"/>
          </a:xfrm>
          <a:prstGeom prst="rect">
            <a:avLst/>
          </a:prstGeom>
          <a:noFill/>
        </p:spPr>
      </p:pic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6 June 2016</a:t>
            </a:r>
          </a:p>
        </p:txBody>
      </p:sp>
      <p:sp>
        <p:nvSpPr>
          <p:cNvPr id="2048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014AAB-A022-40BD-A9DD-F7EE0AB4D2A0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iQuam and SQUAM</a:t>
            </a:r>
          </a:p>
        </p:txBody>
      </p:sp>
      <p:sp>
        <p:nvSpPr>
          <p:cNvPr id="20488" name="Rectangle 19"/>
          <p:cNvSpPr>
            <a:spLocks noChangeArrowheads="1"/>
          </p:cNvSpPr>
          <p:nvPr/>
        </p:nvSpPr>
        <p:spPr bwMode="auto">
          <a:xfrm>
            <a:off x="2590800" y="5867400"/>
            <a:ext cx="4419600" cy="276999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200" i="1" dirty="0" smtClean="0">
                <a:solidFill>
                  <a:schemeClr val="bg1"/>
                </a:solidFill>
              </a:rPr>
              <a:t>Dash, et al: The SST Quality Monitor (SQUAM), JTECH, 2010.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43000" y="223838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66"/>
                </a:solidFill>
              </a:rPr>
              <a:t>SQUAM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3581400" y="48006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Wingdings" pitchFamily="-84" charset="2"/>
              <a:buNone/>
            </a:pPr>
            <a:r>
              <a:rPr lang="en-US" sz="1400" i="1" dirty="0" smtClean="0">
                <a:solidFill>
                  <a:srgbClr val="0000FF"/>
                </a:solidFill>
                <a:hlinkClick r:id="rId4"/>
              </a:rPr>
              <a:t>www.star.nesdis.noaa.gov/sod/sst/squam/</a:t>
            </a:r>
            <a:r>
              <a:rPr lang="en-US" sz="1400" i="1" dirty="0" smtClean="0">
                <a:solidFill>
                  <a:srgbClr val="0000FF"/>
                </a:solidFill>
              </a:rPr>
              <a:t>     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90FF8-76A2-4E5C-A118-D45145F8462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5" name="Rectangle 19"/>
          <p:cNvSpPr>
            <a:spLocks noChangeArrowheads="1"/>
          </p:cNvSpPr>
          <p:nvPr/>
        </p:nvSpPr>
        <p:spPr bwMode="auto">
          <a:xfrm>
            <a:off x="914400" y="1524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99"/>
                </a:solidFill>
              </a:rPr>
              <a:t>Major SQUAM Additions Since G16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Date Placeholder 1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6 June 2016</a:t>
            </a:r>
          </a:p>
        </p:txBody>
      </p:sp>
      <p:sp>
        <p:nvSpPr>
          <p:cNvPr id="8198" name="Footer Placeholder 1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iQuam and SQUAM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38200" y="9906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1600" b="1" kern="0" dirty="0" smtClean="0">
                <a:solidFill>
                  <a:srgbClr val="003366"/>
                </a:solidFill>
              </a:rPr>
              <a:t>Himawari SST</a:t>
            </a:r>
          </a:p>
          <a:p>
            <a:pPr marL="800100" lvl="1" indent="-342900" eaLnBrk="0" hangingPunct="0">
              <a:spcBef>
                <a:spcPts val="300"/>
              </a:spcBef>
              <a:buFontTx/>
              <a:buChar char="-"/>
              <a:defRPr/>
            </a:pPr>
            <a:r>
              <a:rPr lang="en-US" sz="1600" kern="0" dirty="0" smtClean="0"/>
              <a:t>ACSPO H8 SST (14 Apr 2015 – on)</a:t>
            </a:r>
          </a:p>
          <a:p>
            <a:pPr marL="800100" lvl="1" indent="-342900" eaLnBrk="0" hangingPunct="0">
              <a:spcBef>
                <a:spcPts val="300"/>
              </a:spcBef>
              <a:buFontTx/>
              <a:buChar char="-"/>
              <a:defRPr/>
            </a:pPr>
            <a:r>
              <a:rPr lang="en-US" sz="1600" kern="0" dirty="0" smtClean="0"/>
              <a:t>NOAA heritage H7 (MTSAT2) SST (14 Apr 2015 - 4 Dec 2015)</a:t>
            </a:r>
          </a:p>
          <a:p>
            <a:pPr marL="800100" lvl="1" indent="-342900" eaLnBrk="0" hangingPunct="0">
              <a:spcBef>
                <a:spcPts val="300"/>
              </a:spcBef>
              <a:buFontTx/>
              <a:buChar char="-"/>
              <a:defRPr/>
            </a:pPr>
            <a:r>
              <a:rPr lang="en-US" sz="1600" kern="0" dirty="0" smtClean="0"/>
              <a:t>JAXA H8 SST (7 Jul 2015 – on)</a:t>
            </a:r>
          </a:p>
          <a:p>
            <a:pPr marL="342900" indent="-342900" eaLnBrk="0" hangingPunct="0">
              <a:spcBef>
                <a:spcPts val="1800"/>
              </a:spcBef>
              <a:buFontTx/>
              <a:buBlip>
                <a:blip r:embed="rId3"/>
              </a:buBlip>
              <a:defRPr/>
            </a:pPr>
            <a:r>
              <a:rPr lang="en-US" sz="1600" b="1" kern="0" dirty="0" smtClean="0">
                <a:solidFill>
                  <a:srgbClr val="003366"/>
                </a:solidFill>
                <a:latin typeface="+mn-lt"/>
              </a:rPr>
              <a:t>AVHRR Reprocessing</a:t>
            </a:r>
            <a:endParaRPr lang="en-US" sz="1600" b="1" kern="0" dirty="0">
              <a:solidFill>
                <a:srgbClr val="003366"/>
              </a:solidFill>
              <a:latin typeface="+mn-lt"/>
            </a:endParaRPr>
          </a:p>
          <a:p>
            <a:pPr marL="800100" lvl="1" indent="-342900" eaLnBrk="0" hangingPunct="0">
              <a:spcBef>
                <a:spcPts val="300"/>
              </a:spcBef>
              <a:buFontTx/>
              <a:buChar char="-"/>
              <a:defRPr/>
            </a:pPr>
            <a:r>
              <a:rPr lang="en-US" sz="1600" kern="0" dirty="0" smtClean="0">
                <a:latin typeface="+mn-lt"/>
              </a:rPr>
              <a:t>ACSPO GAC RAN1 (2002 – 2015)</a:t>
            </a:r>
            <a:endParaRPr lang="en-US" sz="1600" kern="0" dirty="0">
              <a:latin typeface="+mn-lt"/>
            </a:endParaRPr>
          </a:p>
          <a:p>
            <a:pPr marL="800100" lvl="1" indent="-342900" eaLnBrk="0" hangingPunct="0">
              <a:spcBef>
                <a:spcPts val="300"/>
              </a:spcBef>
              <a:buFontTx/>
              <a:buChar char="-"/>
              <a:defRPr/>
            </a:pPr>
            <a:r>
              <a:rPr lang="en-US" sz="1600" kern="0" dirty="0" smtClean="0">
                <a:latin typeface="+mn-lt"/>
              </a:rPr>
              <a:t>PFV5.2 (1981 – 2012)</a:t>
            </a:r>
          </a:p>
          <a:p>
            <a:pPr marL="800100" lvl="1" indent="-342900" eaLnBrk="0" hangingPunct="0">
              <a:spcBef>
                <a:spcPts val="300"/>
              </a:spcBef>
              <a:buFontTx/>
              <a:buChar char="-"/>
              <a:defRPr/>
            </a:pPr>
            <a:r>
              <a:rPr lang="en-US" sz="1600" kern="0" dirty="0" smtClean="0">
                <a:latin typeface="+mn-lt"/>
              </a:rPr>
              <a:t>AVHRR CCI (1991 – 2010)</a:t>
            </a:r>
            <a:endParaRPr lang="en-US" sz="16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.ignatov\Documents\AIgnatov\GHRSST\GHRSST_Mtgs\2016_DC\ppt\figures\HIM_timeseries_diffhist_SST-IQ_DR_TM_MEAN-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1143000"/>
            <a:ext cx="6743700" cy="3733800"/>
          </a:xfrm>
          <a:prstGeom prst="rect">
            <a:avLst/>
          </a:prstGeom>
          <a:noFill/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9" name="Date Placeholder 2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6 June 2016</a:t>
            </a:r>
          </a:p>
        </p:txBody>
      </p:sp>
      <p:sp>
        <p:nvSpPr>
          <p:cNvPr id="18440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iQuam and SQUAM</a:t>
            </a:r>
          </a:p>
        </p:txBody>
      </p:sp>
      <p:sp>
        <p:nvSpPr>
          <p:cNvPr id="18441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34444F-17CF-463E-8F15-5B106C2F0CA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445" name="Text Box 8"/>
          <p:cNvSpPr txBox="1">
            <a:spLocks noChangeArrowheads="1"/>
          </p:cNvSpPr>
          <p:nvPr/>
        </p:nvSpPr>
        <p:spPr bwMode="auto">
          <a:xfrm>
            <a:off x="685800" y="4876800"/>
            <a:ext cx="7696200" cy="98488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NOAA heritage H7 SST used before Dec’2015, ACSPO H8 SST after Dec’2015</a:t>
            </a:r>
          </a:p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JAXA skin SST (expected ~-0.17K) produced since Jul’2015</a:t>
            </a:r>
          </a:p>
          <a:p>
            <a:pPr marL="288925" indent="-288925">
              <a:spcBef>
                <a:spcPts val="600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The JAXA processing apparently has changed in Dec 2015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57400" y="1710477"/>
            <a:ext cx="1981200" cy="801075"/>
            <a:chOff x="5257800" y="2971800"/>
            <a:chExt cx="1981200" cy="801075"/>
          </a:xfrm>
        </p:grpSpPr>
        <p:cxnSp>
          <p:nvCxnSpPr>
            <p:cNvPr id="19" name="Straight Connector 18"/>
            <p:cNvCxnSpPr>
              <a:stCxn id="20" idx="4"/>
            </p:cNvCxnSpPr>
            <p:nvPr/>
          </p:nvCxnSpPr>
          <p:spPr bwMode="auto">
            <a:xfrm flipH="1">
              <a:off x="6096000" y="3352800"/>
              <a:ext cx="165373" cy="420075"/>
            </a:xfrm>
            <a:prstGeom prst="line">
              <a:avLst/>
            </a:prstGeom>
            <a:ln w="635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 bwMode="auto">
            <a:xfrm>
              <a:off x="5306151" y="2971800"/>
              <a:ext cx="1910443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257800" y="3028950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6600"/>
                  </a:solidFill>
                </a:rPr>
                <a:t>NOAA Heritage H7</a:t>
              </a:r>
              <a:endParaRPr lang="en-US" sz="1200" b="1" i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38800" y="1673352"/>
            <a:ext cx="1981200" cy="914400"/>
            <a:chOff x="2514600" y="2971800"/>
            <a:chExt cx="1981200" cy="914400"/>
          </a:xfrm>
        </p:grpSpPr>
        <p:cxnSp>
          <p:nvCxnSpPr>
            <p:cNvPr id="23" name="Straight Connector 22"/>
            <p:cNvCxnSpPr>
              <a:stCxn id="24" idx="4"/>
            </p:cNvCxnSpPr>
            <p:nvPr/>
          </p:nvCxnSpPr>
          <p:spPr bwMode="auto">
            <a:xfrm flipH="1">
              <a:off x="3352800" y="3352800"/>
              <a:ext cx="165373" cy="533400"/>
            </a:xfrm>
            <a:prstGeom prst="line">
              <a:avLst/>
            </a:prstGeom>
            <a:ln w="63500">
              <a:solidFill>
                <a:srgbClr val="33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 bwMode="auto">
            <a:xfrm>
              <a:off x="2562951" y="2971800"/>
              <a:ext cx="1910443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514600" y="3034081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339933"/>
                  </a:solidFill>
                </a:rPr>
                <a:t>NOAA ACSPO H8</a:t>
              </a:r>
              <a:endParaRPr lang="en-US" sz="1200" b="1" i="1" dirty="0">
                <a:solidFill>
                  <a:srgbClr val="339933"/>
                </a:solidFill>
              </a:endParaRPr>
            </a:p>
          </p:txBody>
        </p:sp>
      </p:grp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16764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334000" y="3371247"/>
            <a:ext cx="1981200" cy="685800"/>
            <a:chOff x="2514600" y="2667000"/>
            <a:chExt cx="1981200" cy="685800"/>
          </a:xfrm>
        </p:grpSpPr>
        <p:cxnSp>
          <p:nvCxnSpPr>
            <p:cNvPr id="34" name="Straight Connector 33"/>
            <p:cNvCxnSpPr>
              <a:stCxn id="35" idx="0"/>
            </p:cNvCxnSpPr>
            <p:nvPr/>
          </p:nvCxnSpPr>
          <p:spPr bwMode="auto">
            <a:xfrm flipV="1">
              <a:off x="3518173" y="2667000"/>
              <a:ext cx="63227" cy="304800"/>
            </a:xfrm>
            <a:prstGeom prst="line">
              <a:avLst/>
            </a:prstGeom>
            <a:ln w="6350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 bwMode="auto">
            <a:xfrm>
              <a:off x="2562951" y="2971800"/>
              <a:ext cx="1910443" cy="3810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63500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2514600" y="3034081"/>
              <a:ext cx="1981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0066FF"/>
                  </a:solidFill>
                </a:rPr>
                <a:t>JAXA H8</a:t>
              </a:r>
              <a:endParaRPr lang="en-US" sz="1200" b="1" i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685800" y="15240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99"/>
                </a:solidFill>
              </a:rPr>
              <a:t>Mean Bias </a:t>
            </a:r>
            <a:r>
              <a:rPr lang="en-US" sz="2400" b="1" dirty="0" err="1" smtClean="0">
                <a:solidFill>
                  <a:srgbClr val="006699"/>
                </a:solidFill>
              </a:rPr>
              <a:t>wrt</a:t>
            </a:r>
            <a:r>
              <a:rPr lang="en-US" sz="2400" b="1" dirty="0" smtClean="0">
                <a:solidFill>
                  <a:srgbClr val="006699"/>
                </a:solidFill>
              </a:rPr>
              <a:t>. iQuam2 (Drifters + Tropical Moorings)</a:t>
            </a:r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67000" y="9144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spcBef>
                <a:spcPts val="400"/>
              </a:spcBef>
              <a:buFont typeface="Wingdings" pitchFamily="-84" charset="2"/>
              <a:buNone/>
            </a:pPr>
            <a:r>
              <a:rPr lang="en-US" sz="1400" i="1" dirty="0" smtClean="0">
                <a:solidFill>
                  <a:srgbClr val="0000FF"/>
                </a:solidFill>
              </a:rPr>
              <a:t>www.star.nesdis.noaa.gov/sod/sst/squam/GEO/    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VAL">
  <a:themeElements>
    <a:clrScheme name="CALV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V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LV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24768</TotalTime>
  <Words>1069</Words>
  <Application>Microsoft Office PowerPoint</Application>
  <PresentationFormat>On-screen Show (4:3)</PresentationFormat>
  <Paragraphs>196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CALVAL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SQUAM and iQuam - G-16</dc:title>
  <dc:creator>A. Ignatov</dc:creator>
  <cp:lastModifiedBy>Alexander Ignatov</cp:lastModifiedBy>
  <cp:revision>2027</cp:revision>
  <dcterms:created xsi:type="dcterms:W3CDTF">2009-06-25T16:40:27Z</dcterms:created>
  <dcterms:modified xsi:type="dcterms:W3CDTF">2016-06-05T21:22:07Z</dcterms:modified>
</cp:coreProperties>
</file>