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94" r:id="rId4"/>
    <p:sldId id="284" r:id="rId5"/>
    <p:sldId id="285" r:id="rId6"/>
    <p:sldId id="295" r:id="rId7"/>
    <p:sldId id="296" r:id="rId8"/>
    <p:sldId id="297" r:id="rId9"/>
    <p:sldId id="287" r:id="rId10"/>
    <p:sldId id="292" r:id="rId11"/>
    <p:sldId id="303" r:id="rId12"/>
    <p:sldId id="289" r:id="rId13"/>
    <p:sldId id="290" r:id="rId14"/>
    <p:sldId id="304" r:id="rId15"/>
    <p:sldId id="288" r:id="rId16"/>
    <p:sldId id="291" r:id="rId17"/>
    <p:sldId id="306" r:id="rId18"/>
    <p:sldId id="305" r:id="rId19"/>
    <p:sldId id="261" r:id="rId20"/>
    <p:sldId id="262" r:id="rId21"/>
    <p:sldId id="307" r:id="rId22"/>
    <p:sldId id="270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in Presentation" id="{3ADF3244-420F-4F4F-9DA6-ABD7F5E2BD10}">
          <p14:sldIdLst>
            <p14:sldId id="257"/>
            <p14:sldId id="258"/>
            <p14:sldId id="294"/>
            <p14:sldId id="284"/>
            <p14:sldId id="285"/>
            <p14:sldId id="295"/>
            <p14:sldId id="296"/>
            <p14:sldId id="297"/>
            <p14:sldId id="287"/>
            <p14:sldId id="292"/>
            <p14:sldId id="303"/>
            <p14:sldId id="289"/>
            <p14:sldId id="290"/>
            <p14:sldId id="304"/>
            <p14:sldId id="288"/>
            <p14:sldId id="291"/>
            <p14:sldId id="306"/>
            <p14:sldId id="305"/>
            <p14:sldId id="261"/>
            <p14:sldId id="262"/>
            <p14:sldId id="307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958"/>
  </p:normalViewPr>
  <p:slideViewPr>
    <p:cSldViewPr snapToGrid="0" snapToObjects="1">
      <p:cViewPr varScale="1">
        <p:scale>
          <a:sx n="72" d="100"/>
          <a:sy n="72" d="100"/>
        </p:scale>
        <p:origin x="4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C3460-BBF6-EF49-9474-4CEACE02C1EE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5B587-004B-3C46-819A-3A3F717762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80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*put all </a:t>
            </a:r>
            <a:r>
              <a:rPr lang="en-US" dirty="0" err="1"/>
              <a:t>vstats</a:t>
            </a:r>
            <a:r>
              <a:rPr lang="en-US" dirty="0"/>
              <a:t> to 100* *make SGP more obvious*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1289-A51E-6F43-B4D3-39632C77E6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17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*change to 100*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1289-A51E-6F43-B4D3-39632C77E6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73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*add slide numbers for vertical statistics?*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1289-A51E-6F43-B4D3-39632C77E6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09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*put asterisk on case study points*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1289-A51E-6F43-B4D3-39632C77E6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79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*add slide numbers for vertical statistics?*</a:t>
            </a:r>
          </a:p>
          <a:p>
            <a:r>
              <a:rPr lang="en-US" dirty="0"/>
              <a:t>At SGP, RAOB CAPE better correlated with platform CAPE; RAOB not always the highest CAPE</a:t>
            </a:r>
          </a:p>
          <a:p>
            <a:r>
              <a:rPr lang="en-US" sz="1200" dirty="0"/>
              <a:t>CAPE values overall lower at Beltsville vs. SGP; sampling advantage at SGP possibly a factor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1289-A51E-6F43-B4D3-39632C77E6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9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-Overall compatible with RAOB</a:t>
            </a:r>
          </a:p>
          <a:p>
            <a:r>
              <a:rPr lang="en-US" dirty="0"/>
              <a:t>-SGP shows more consistency</a:t>
            </a:r>
          </a:p>
          <a:p>
            <a:endParaRPr lang="en-US" dirty="0"/>
          </a:p>
          <a:p>
            <a:r>
              <a:rPr lang="en-US" dirty="0"/>
              <a:t>-second set of plots below the LFC- integrate into CAPE discussion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1289-A51E-6F43-B4D3-39632C77E6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41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*show numbers for CAPE near 300 km*</a:t>
            </a:r>
          </a:p>
          <a:p>
            <a:r>
              <a:rPr lang="en-US" dirty="0"/>
              <a:t>*put these results in report*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1289-A51E-6F43-B4D3-39632C77E6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62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-More representative samples at SGP</a:t>
            </a:r>
          </a:p>
          <a:p>
            <a:r>
              <a:rPr lang="en-US" dirty="0"/>
              <a:t>-Beltsville tries to launch on clear, calm days (might be a hindrance)- dedicated launches</a:t>
            </a:r>
          </a:p>
          <a:p>
            <a:r>
              <a:rPr lang="en-US" dirty="0"/>
              <a:t>-SGP has synoptic launches within 1.5 to 2 hours (launching 4 times a day)</a:t>
            </a:r>
          </a:p>
          <a:p>
            <a:r>
              <a:rPr lang="en-US" dirty="0"/>
              <a:t>-Surface-based CAPES</a:t>
            </a:r>
          </a:p>
          <a:p>
            <a:r>
              <a:rPr lang="en-US" dirty="0"/>
              <a:t>-Mixed layer CAPE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1289-A51E-6F43-B4D3-39632C77E6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33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*fix table to have same identifiers* NT- NUCAPS New, NO- NUCAPS Old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31289-A51E-6F43-B4D3-39632C77E6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34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FA85-2BA7-104B-936F-E7CF5769D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4CE0-FCD5-AD40-AB9A-BD10766B1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B04E2-054F-0D4B-8D31-A587D265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0AA-5B50-4446-ABA3-362AEE10958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1CC97-353F-7A4B-8E53-FDA642CB1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44AB8-2B47-864C-AEB0-A87E8C087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5193-E10E-6A4A-AB1E-1008FCE01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35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79903-E535-5343-A6B0-209CF693C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5AF4FE-9153-2443-9AED-D7FCF744B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9328D-B411-C643-988D-D6997FAB4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0AA-5B50-4446-ABA3-362AEE10958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47E69-5130-BE4B-8B63-FF002C2BB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DC38E-CB2D-F64F-95AE-B227EE32E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5193-E10E-6A4A-AB1E-1008FCE01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1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BC0643-4DFF-3743-BEDD-7880463AA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9450C8-1385-3E47-AA69-16F0975F6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C75CB-8824-144C-A340-C0CF42813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0AA-5B50-4446-ABA3-362AEE10958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1B743-5411-2848-9772-FBAED654A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E3083-C27D-F44C-AD7A-CEF9B65E4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5193-E10E-6A4A-AB1E-1008FCE01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8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11825-7474-274B-A4F8-90D725CD9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4899B-1EC3-E948-BA72-5B44C604D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67386-82AE-1448-A478-59523161E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0AA-5B50-4446-ABA3-362AEE10958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EEC73-F569-3049-89A7-AB4C31CB2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A9787-5D8B-644C-8451-4D728B920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5193-E10E-6A4A-AB1E-1008FCE01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08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C7FF8-749C-B144-A181-4F23568AA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05EF0-1FEE-F641-868E-BAC355935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6A7D6-6A1F-CC42-B777-0838ED91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0AA-5B50-4446-ABA3-362AEE10958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CDD7C-812C-CC4C-8DD7-401172547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12DEB-FCCC-EE4A-ADC6-8B2ED5E91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5193-E10E-6A4A-AB1E-1008FCE01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56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93986-2A2F-314A-8C89-43A45BED2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8675C-E6FD-2B47-BAA5-85D6A7BCA6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A418E-B32C-7241-8C81-A82662523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E1189-749A-DA40-ACDA-C93A35E53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0AA-5B50-4446-ABA3-362AEE10958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1B004-575A-4041-B0D4-809A4770F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D44E1-758F-9841-B822-C4453EB6A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5193-E10E-6A4A-AB1E-1008FCE01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8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8194A-A4ED-1245-816B-8F9C5620E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67F47-1AD5-8441-B3A0-FB5516F83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27794-45C0-704E-9D77-8EB45753E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F1152-28C4-AF46-8B87-AD69655B9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A69637-7E0B-FB4D-B82E-617D9CE12E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6DE307-CAE7-0C40-80FB-F828775DA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0AA-5B50-4446-ABA3-362AEE10958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18FA18-30A8-5F49-99AA-AFE8E64F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30F146-82C6-CA4E-B6DC-10680EC82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5193-E10E-6A4A-AB1E-1008FCE01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7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CB46B-16A0-F044-876C-2725B97B4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0BC6F-8508-3044-B09A-AC43052FF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0AA-5B50-4446-ABA3-362AEE10958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55F27-572A-5145-AD55-84E2872AA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195BA-DBCE-C346-933A-8E387DD6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5193-E10E-6A4A-AB1E-1008FCE01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8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3895FD-1706-8B4F-92ED-6205B39BA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0AA-5B50-4446-ABA3-362AEE10958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52120B-F743-E043-8145-17EE945EF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0045D-1997-834D-9A59-7DB10B3D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5193-E10E-6A4A-AB1E-1008FCE01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26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7D0B6-AFE1-8F49-9E29-B5AB1F254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3098C-8664-F544-B624-164768EA3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AA1F6C-4822-2642-8F88-F12DE9C7F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E11E4-510D-0A4A-9E2A-E0C3D2355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0AA-5B50-4446-ABA3-362AEE10958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9F6FE-5181-5849-AF05-8628C1B05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A72FEB-51BF-BB48-A560-A6C259B1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5193-E10E-6A4A-AB1E-1008FCE01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87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AFDCD-4529-4046-8149-671031B29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F56055-28F6-AA45-BE42-E294CAE4B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24ECF1-3A3E-3E47-94C8-B5AD543CE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072294-D4F8-D14F-947B-EAD950B80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960AA-5B50-4446-ABA3-362AEE10958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E89FD-2628-5C48-BC07-36D24C8D9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97C72-0162-044A-8D23-6EAB857AE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45193-E10E-6A4A-AB1E-1008FCE01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97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91FCF-60AA-1041-8EA9-592292768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15626-A947-854D-9CCA-703D4742A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9ED9B-7F61-7942-ABDF-78AE613BC2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960AA-5B50-4446-ABA3-362AEE10958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AD5E2-F331-584F-9810-DC74C3CB65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B6F49-68C0-2B4C-B401-C489E8CAD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45193-E10E-6A4A-AB1E-1008FCE01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99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ar.nesdis.noaa.gov/smcd/opdb/nprovs/index.php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A9E71-9647-2443-8116-8F487CB19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1478" y="596348"/>
            <a:ext cx="9144000" cy="3231667"/>
          </a:xfrm>
        </p:spPr>
        <p:txBody>
          <a:bodyPr>
            <a:noAutofit/>
          </a:bodyPr>
          <a:lstStyle/>
          <a:p>
            <a:r>
              <a:rPr lang="en-US" sz="3200" b="1" dirty="0"/>
              <a:t>The Assessment of Atmospheric Profiles and Stability at selected GCOS Reference Upper Air Network (GRUAN) Sites using the NOAA Product Validation System (NPROVS)</a:t>
            </a:r>
            <a:br>
              <a:rPr lang="en-US" sz="3200" b="1" dirty="0"/>
            </a:br>
            <a:br>
              <a:rPr lang="en-US" sz="3200" dirty="0"/>
            </a:b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14414E-5AFD-8F4C-BF16-658FD921AF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27423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/>
              <a:t>Cassandra P. </a:t>
            </a:r>
            <a:r>
              <a:rPr lang="en-US" sz="2800" b="1" dirty="0" err="1"/>
              <a:t>Calderella</a:t>
            </a:r>
            <a:r>
              <a:rPr lang="en-US" sz="2800" b="1" dirty="0"/>
              <a:t> IMSG/STAR</a:t>
            </a:r>
          </a:p>
          <a:p>
            <a:endParaRPr lang="en-US" sz="2800" b="1" dirty="0"/>
          </a:p>
          <a:p>
            <a:endParaRPr lang="en-US" sz="2800" b="1" dirty="0"/>
          </a:p>
          <a:p>
            <a:r>
              <a:rPr lang="en-US" sz="2200" dirty="0"/>
              <a:t>September 2019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1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74FB08-A844-3343-B563-0DF700098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957" y="2063262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v"/>
            </a:pPr>
            <a:endParaRPr lang="en-US" sz="1800" dirty="0"/>
          </a:p>
          <a:p>
            <a:pPr marL="285750" indent="-285750">
              <a:buFont typeface="Wingdings" pitchFamily="2" charset="2"/>
              <a:buChar char="v"/>
            </a:pP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AFAA5B-496F-7C42-B754-F7AAFD9ADAF9}"/>
              </a:ext>
            </a:extLst>
          </p:cNvPr>
          <p:cNvSpPr txBox="1">
            <a:spLocks/>
          </p:cNvSpPr>
          <p:nvPr/>
        </p:nvSpPr>
        <p:spPr>
          <a:xfrm>
            <a:off x="838200" y="9158"/>
            <a:ext cx="10515600" cy="842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Results: Beltsville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1CDECD-B96C-4B4A-A516-A8FC4723EF4D}"/>
              </a:ext>
            </a:extLst>
          </p:cNvPr>
          <p:cNvSpPr txBox="1"/>
          <p:nvPr/>
        </p:nvSpPr>
        <p:spPr>
          <a:xfrm>
            <a:off x="1711569" y="6213231"/>
            <a:ext cx="8358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Vertical profile statistics of collocated profiles for temperature (top) and moisture (bottom) showing bias (left) and standard deviation (right); BV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C8FBBEE-1A68-B94A-A55F-140F374FF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435" y="788896"/>
            <a:ext cx="10641102" cy="526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25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AD58FD1-3DD5-894F-81CD-A02B5CEB3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907162"/>
          </a:xfrm>
        </p:spPr>
        <p:txBody>
          <a:bodyPr/>
          <a:lstStyle/>
          <a:p>
            <a:pPr algn="ctr"/>
            <a:r>
              <a:rPr lang="en-US" dirty="0"/>
              <a:t>Discussion: </a:t>
            </a:r>
            <a:r>
              <a:rPr lang="en-US" dirty="0" err="1"/>
              <a:t>Vstats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4366FC-4F26-384E-B087-B55302650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 dirty="0"/>
              <a:t>RAOB vs. ECMWF, NUCAPS (Old vs. New); New NUCAPS (green) implemented on July 15th, 2021 replacing OLD (red)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NUCAPS New appeared warmer in lower layer (below 700 </a:t>
            </a:r>
            <a:r>
              <a:rPr lang="en-US" dirty="0" err="1"/>
              <a:t>hPa</a:t>
            </a:r>
            <a:r>
              <a:rPr lang="en-US" dirty="0"/>
              <a:t>) versus Old, particularly at SGP (+3K); </a:t>
            </a:r>
            <a:r>
              <a:rPr lang="en-US" i="1" dirty="0"/>
              <a:t>CAPE implications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ECMWF showed reduced temperature bias (vs </a:t>
            </a:r>
            <a:r>
              <a:rPr lang="en-US" dirty="0" err="1"/>
              <a:t>Raob</a:t>
            </a:r>
            <a:r>
              <a:rPr lang="en-US" dirty="0"/>
              <a:t>) compared to NUCAPS, </a:t>
            </a:r>
            <a:r>
              <a:rPr lang="en-US" i="1" dirty="0"/>
              <a:t>as expected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Moisture variation higher for all platforms; hint of moistening for New vs Old (vs </a:t>
            </a:r>
            <a:r>
              <a:rPr lang="en-US" dirty="0" err="1"/>
              <a:t>Raob</a:t>
            </a:r>
            <a:r>
              <a:rPr lang="en-US" dirty="0"/>
              <a:t>) in lower layer; CAPE implications (particularly at SGP)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Results at SGP and Beltsville show sizeable regional differences for NUCAPS; smaller sample size at Beltsville vs SGP (13 vs. 33</a:t>
            </a:r>
            <a:r>
              <a:rPr lang="en-US"/>
              <a:t>) ‘</a:t>
            </a:r>
            <a:r>
              <a:rPr lang="en-US" i="1"/>
              <a:t>likely’ a </a:t>
            </a:r>
            <a:r>
              <a:rPr lang="en-US"/>
              <a:t>factor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810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6A83F0E-7F49-5D43-85CD-1AB758815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572" y="1025424"/>
            <a:ext cx="9624647" cy="4460975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606ACC6-D425-5046-9F2A-238955521B97}"/>
              </a:ext>
            </a:extLst>
          </p:cNvPr>
          <p:cNvSpPr txBox="1">
            <a:spLocks/>
          </p:cNvSpPr>
          <p:nvPr/>
        </p:nvSpPr>
        <p:spPr>
          <a:xfrm>
            <a:off x="838200" y="9158"/>
            <a:ext cx="10515600" cy="842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Results: SGP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E7C517-F684-9F46-9BCF-3FAD6F2ED661}"/>
              </a:ext>
            </a:extLst>
          </p:cNvPr>
          <p:cNvSpPr txBox="1"/>
          <p:nvPr/>
        </p:nvSpPr>
        <p:spPr>
          <a:xfrm>
            <a:off x="1916723" y="5967046"/>
            <a:ext cx="8358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CAPE scatter plots vs. RAOB for Raman LIDAR (upper left), ECMWF (upper right), NUCAPS </a:t>
            </a:r>
            <a:r>
              <a:rPr lang="en-US" dirty="0" err="1"/>
              <a:t>Oper</a:t>
            </a:r>
            <a:r>
              <a:rPr lang="en-US" dirty="0"/>
              <a:t> (bottom left), NUCAPS Test (bottom right); </a:t>
            </a:r>
            <a:r>
              <a:rPr lang="en-US" b="1" dirty="0"/>
              <a:t>SGP: </a:t>
            </a:r>
            <a:r>
              <a:rPr lang="en-US" dirty="0"/>
              <a:t>Plots are color coded similar to previous slide; correlation coefficient and slopes are on the plots</a:t>
            </a:r>
            <a:endParaRPr lang="en-US" b="1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B8583C0-5CC3-3745-B470-9C6FD8E84DF0}"/>
              </a:ext>
            </a:extLst>
          </p:cNvPr>
          <p:cNvCxnSpPr>
            <a:cxnSpLocks/>
          </p:cNvCxnSpPr>
          <p:nvPr/>
        </p:nvCxnSpPr>
        <p:spPr>
          <a:xfrm>
            <a:off x="4409255" y="2179802"/>
            <a:ext cx="0" cy="3751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E2AF198-0D5D-F744-8939-3B7F8251B5FC}"/>
              </a:ext>
            </a:extLst>
          </p:cNvPr>
          <p:cNvCxnSpPr>
            <a:cxnSpLocks/>
          </p:cNvCxnSpPr>
          <p:nvPr/>
        </p:nvCxnSpPr>
        <p:spPr>
          <a:xfrm>
            <a:off x="9224682" y="1910862"/>
            <a:ext cx="0" cy="3634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8E5DDD9-4AEB-0844-A605-ABCBAE43B63D}"/>
              </a:ext>
            </a:extLst>
          </p:cNvPr>
          <p:cNvCxnSpPr>
            <a:cxnSpLocks/>
          </p:cNvCxnSpPr>
          <p:nvPr/>
        </p:nvCxnSpPr>
        <p:spPr>
          <a:xfrm>
            <a:off x="4418220" y="4112037"/>
            <a:ext cx="0" cy="3868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5842798-27D5-AA42-80E0-A62E29FC9A39}"/>
              </a:ext>
            </a:extLst>
          </p:cNvPr>
          <p:cNvCxnSpPr>
            <a:cxnSpLocks/>
          </p:cNvCxnSpPr>
          <p:nvPr/>
        </p:nvCxnSpPr>
        <p:spPr>
          <a:xfrm>
            <a:off x="9223302" y="3933433"/>
            <a:ext cx="0" cy="3751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379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5FBDB18-3688-724C-9474-24492A1CB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988" y="1057844"/>
            <a:ext cx="9629474" cy="4428547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B6F8E7A-4AFC-9C44-A54C-997B15614BB9}"/>
              </a:ext>
            </a:extLst>
          </p:cNvPr>
          <p:cNvSpPr txBox="1">
            <a:spLocks/>
          </p:cNvSpPr>
          <p:nvPr/>
        </p:nvSpPr>
        <p:spPr>
          <a:xfrm>
            <a:off x="838200" y="9158"/>
            <a:ext cx="10515600" cy="842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Results: Beltsville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449E41-0845-FF40-B005-069C42BA1B1C}"/>
              </a:ext>
            </a:extLst>
          </p:cNvPr>
          <p:cNvSpPr txBox="1"/>
          <p:nvPr/>
        </p:nvSpPr>
        <p:spPr>
          <a:xfrm>
            <a:off x="1916723" y="5967046"/>
            <a:ext cx="8358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CAPE scatter plots vs. RAOB for Raman LIDAR (upper left), ECMWF (upper right), NUCAPS </a:t>
            </a:r>
            <a:r>
              <a:rPr lang="en-US" dirty="0" err="1"/>
              <a:t>Oper</a:t>
            </a:r>
            <a:r>
              <a:rPr lang="en-US" dirty="0"/>
              <a:t> (bottom left), NUCAPS Test (bottom right); BV; correlation coefficient and slope are on plots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3B55B81-7772-9A4D-9B7B-77540EC2410E}"/>
              </a:ext>
            </a:extLst>
          </p:cNvPr>
          <p:cNvCxnSpPr>
            <a:cxnSpLocks/>
          </p:cNvCxnSpPr>
          <p:nvPr/>
        </p:nvCxnSpPr>
        <p:spPr>
          <a:xfrm flipV="1">
            <a:off x="5590528" y="2733546"/>
            <a:ext cx="0" cy="4534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ECF7884-42F4-644F-AC45-375FD86C164F}"/>
              </a:ext>
            </a:extLst>
          </p:cNvPr>
          <p:cNvCxnSpPr>
            <a:cxnSpLocks/>
          </p:cNvCxnSpPr>
          <p:nvPr/>
        </p:nvCxnSpPr>
        <p:spPr>
          <a:xfrm flipH="1">
            <a:off x="10483534" y="2733546"/>
            <a:ext cx="550296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06D71FB-0F81-6B4A-A525-1AAFD32E6075}"/>
              </a:ext>
            </a:extLst>
          </p:cNvPr>
          <p:cNvCxnSpPr>
            <a:cxnSpLocks/>
          </p:cNvCxnSpPr>
          <p:nvPr/>
        </p:nvCxnSpPr>
        <p:spPr>
          <a:xfrm flipV="1">
            <a:off x="5613974" y="4732847"/>
            <a:ext cx="0" cy="4534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DEECE80-BAA6-5347-94C8-D73D8D6CFA29}"/>
              </a:ext>
            </a:extLst>
          </p:cNvPr>
          <p:cNvCxnSpPr>
            <a:cxnSpLocks/>
          </p:cNvCxnSpPr>
          <p:nvPr/>
        </p:nvCxnSpPr>
        <p:spPr>
          <a:xfrm flipV="1">
            <a:off x="10422505" y="4677680"/>
            <a:ext cx="0" cy="4534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959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AD58FD1-3DD5-894F-81CD-A02B5CEB3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79231"/>
          </a:xfrm>
        </p:spPr>
        <p:txBody>
          <a:bodyPr/>
          <a:lstStyle/>
          <a:p>
            <a:pPr algn="ctr"/>
            <a:r>
              <a:rPr lang="en-US" dirty="0"/>
              <a:t>Discussion: Scatter Plots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4366FC-4F26-384E-B087-B55302650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8884"/>
            <a:ext cx="10515600" cy="543087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sz="1800" dirty="0"/>
              <a:t>CAPE and ancillary data add capability relative to NPROVS</a:t>
            </a:r>
          </a:p>
          <a:p>
            <a:pPr>
              <a:buFont typeface="Wingdings" pitchFamily="2" charset="2"/>
              <a:buChar char="v"/>
            </a:pPr>
            <a:endParaRPr lang="en-US" sz="1800" dirty="0"/>
          </a:p>
          <a:p>
            <a:pPr>
              <a:buFont typeface="Wingdings" pitchFamily="2" charset="2"/>
              <a:buChar char="v"/>
            </a:pPr>
            <a:r>
              <a:rPr lang="en-US" sz="1800" dirty="0"/>
              <a:t>At SGP, RAOB CAPE better correlated with respective platform CAPE; </a:t>
            </a:r>
            <a:r>
              <a:rPr lang="en-US" sz="1800" i="1" dirty="0"/>
              <a:t>RAOB ‘not always’ the highest CAPE</a:t>
            </a:r>
          </a:p>
          <a:p>
            <a:pPr>
              <a:buFont typeface="Wingdings" pitchFamily="2" charset="2"/>
              <a:buChar char="v"/>
            </a:pPr>
            <a:endParaRPr lang="en-US" sz="1800" i="1" dirty="0"/>
          </a:p>
          <a:p>
            <a:pPr>
              <a:buFont typeface="Wingdings" pitchFamily="2" charset="2"/>
              <a:buChar char="v"/>
            </a:pPr>
            <a:r>
              <a:rPr lang="en-US" sz="1800" dirty="0"/>
              <a:t>At Beltsville, RAOB CAPE less correlated with platform CAPE; </a:t>
            </a:r>
            <a:r>
              <a:rPr lang="en-US" sz="1800" i="1" dirty="0"/>
              <a:t>RAOB ‘generally’ the highest CAPE </a:t>
            </a:r>
          </a:p>
          <a:p>
            <a:pPr>
              <a:buFont typeface="Wingdings" pitchFamily="2" charset="2"/>
              <a:buChar char="v"/>
            </a:pPr>
            <a:endParaRPr lang="en-US" sz="1800" i="1" dirty="0"/>
          </a:p>
          <a:p>
            <a:pPr>
              <a:buFont typeface="Wingdings" pitchFamily="2" charset="2"/>
              <a:buChar char="v"/>
            </a:pPr>
            <a:r>
              <a:rPr lang="en-US" sz="1800" dirty="0"/>
              <a:t>Overall, ECMWF, LIDAR and MWR CAPES better correlated with </a:t>
            </a:r>
            <a:r>
              <a:rPr lang="en-US" sz="1800" dirty="0" err="1"/>
              <a:t>Raob</a:t>
            </a:r>
            <a:r>
              <a:rPr lang="en-US" sz="1800" dirty="0"/>
              <a:t> CAPE (and each other) than for NUCAPS; </a:t>
            </a:r>
            <a:r>
              <a:rPr lang="en-US" sz="1800" i="1" dirty="0"/>
              <a:t>LIDAR at SGP shows overall lower CAPE.</a:t>
            </a:r>
          </a:p>
          <a:p>
            <a:pPr>
              <a:buFont typeface="Wingdings" pitchFamily="2" charset="2"/>
              <a:buChar char="v"/>
            </a:pPr>
            <a:endParaRPr lang="en-US" sz="1800" dirty="0"/>
          </a:p>
          <a:p>
            <a:pPr>
              <a:buFont typeface="Wingdings" pitchFamily="2" charset="2"/>
              <a:buChar char="v"/>
            </a:pPr>
            <a:r>
              <a:rPr lang="en-US" sz="1800" dirty="0"/>
              <a:t>NUCAPS (both versions) show lower correlation with </a:t>
            </a:r>
            <a:r>
              <a:rPr lang="en-US" sz="1800" dirty="0" err="1"/>
              <a:t>Raob</a:t>
            </a:r>
            <a:r>
              <a:rPr lang="en-US" sz="1800" dirty="0"/>
              <a:t> CAPE, good dynamic range at SGP</a:t>
            </a:r>
          </a:p>
          <a:p>
            <a:pPr>
              <a:buFont typeface="Wingdings" pitchFamily="2" charset="2"/>
              <a:buChar char="v"/>
            </a:pPr>
            <a:endParaRPr lang="en-US" sz="1800" dirty="0"/>
          </a:p>
          <a:p>
            <a:pPr>
              <a:buFont typeface="Wingdings" pitchFamily="2" charset="2"/>
              <a:buChar char="v"/>
            </a:pPr>
            <a:r>
              <a:rPr lang="en-US" sz="1800" dirty="0"/>
              <a:t>NUCAPS New (v3, </a:t>
            </a:r>
            <a:r>
              <a:rPr lang="en-US" sz="1800" dirty="0" err="1"/>
              <a:t>Oper</a:t>
            </a:r>
            <a:r>
              <a:rPr lang="en-US" sz="1800" dirty="0"/>
              <a:t> since 7/15) showed overall higher correlation than Old (v2.5, </a:t>
            </a:r>
            <a:r>
              <a:rPr lang="en-US" sz="1800" dirty="0" err="1"/>
              <a:t>Oper</a:t>
            </a:r>
            <a:r>
              <a:rPr lang="en-US" sz="1800" dirty="0"/>
              <a:t> prior to 7/15) with systematically higher CAPE values (y-intercept), </a:t>
            </a:r>
            <a:r>
              <a:rPr lang="en-US" sz="1800" i="1" dirty="0"/>
              <a:t>a good thing ?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7327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830BF90-1346-C844-BE98-6E8131367433}"/>
              </a:ext>
            </a:extLst>
          </p:cNvPr>
          <p:cNvSpPr txBox="1">
            <a:spLocks/>
          </p:cNvSpPr>
          <p:nvPr/>
        </p:nvSpPr>
        <p:spPr>
          <a:xfrm>
            <a:off x="838200" y="9158"/>
            <a:ext cx="10515600" cy="842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Results: SGP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45D81-F57F-1F47-8C03-F97959813846}"/>
              </a:ext>
            </a:extLst>
          </p:cNvPr>
          <p:cNvSpPr txBox="1"/>
          <p:nvPr/>
        </p:nvSpPr>
        <p:spPr>
          <a:xfrm>
            <a:off x="1916723" y="6282897"/>
            <a:ext cx="835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Vertical profiles including CAPE calculations (shaded) for selected case studies; SGP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BC546C3-1B36-B34F-AB75-E26D614A54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699972"/>
            <a:ext cx="10297674" cy="5458055"/>
          </a:xfrm>
        </p:spPr>
      </p:pic>
    </p:spTree>
    <p:extLst>
      <p:ext uri="{BB962C8B-B14F-4D97-AF65-F5344CB8AC3E}">
        <p14:creationId xmlns:p14="http://schemas.microsoft.com/office/powerpoint/2010/main" val="782985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58F7AEE-EF1B-DF4E-A3DA-A0B50EB6DCEB}"/>
              </a:ext>
            </a:extLst>
          </p:cNvPr>
          <p:cNvSpPr txBox="1">
            <a:spLocks/>
          </p:cNvSpPr>
          <p:nvPr/>
        </p:nvSpPr>
        <p:spPr>
          <a:xfrm>
            <a:off x="838200" y="9158"/>
            <a:ext cx="10515600" cy="842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Results: Beltsville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E2625-FF0A-8D4D-8C71-5B17257D1E1C}"/>
              </a:ext>
            </a:extLst>
          </p:cNvPr>
          <p:cNvSpPr txBox="1"/>
          <p:nvPr/>
        </p:nvSpPr>
        <p:spPr>
          <a:xfrm>
            <a:off x="1916722" y="6226695"/>
            <a:ext cx="835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Vertical profiles including CAPE calculations (shaded) for selected case studies; BV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0FDCFD6-D609-5949-AB9E-D500D6D6F8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7225" y="752322"/>
            <a:ext cx="10515600" cy="5573562"/>
          </a:xfrm>
        </p:spPr>
      </p:pic>
    </p:spTree>
    <p:extLst>
      <p:ext uri="{BB962C8B-B14F-4D97-AF65-F5344CB8AC3E}">
        <p14:creationId xmlns:p14="http://schemas.microsoft.com/office/powerpoint/2010/main" val="1112524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6C53E6-380F-48F1-A732-4888ED8CE911}"/>
              </a:ext>
            </a:extLst>
          </p:cNvPr>
          <p:cNvSpPr/>
          <p:nvPr/>
        </p:nvSpPr>
        <p:spPr>
          <a:xfrm>
            <a:off x="735106" y="1443841"/>
            <a:ext cx="109996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All levels of sounding or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pseudotemp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are used for the calculation of CAPE. The unit of CAPE is J/kg and it describes the maximum amount of potential energy which the air parcel has available for convection. </a:t>
            </a:r>
          </a:p>
          <a:p>
            <a:pPr algn="just"/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CAPE is calculated by integrating over height the (virtual) temperature difference of lifted air parcel and the environment. In a thermodynamic diagram this represents the area that is between the curve of lifted air parcel and that of the environment. </a:t>
            </a:r>
          </a:p>
          <a:p>
            <a:pPr algn="just"/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The integration normally is started from level of free convection (LFC) which is the level above which the lifted parcel is warmer than environment. </a:t>
            </a:r>
          </a:p>
          <a:p>
            <a:pPr algn="just"/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The upper limit for the integration is the level of neutral buoyancy (LNB) in which the parcel and environment curves meet again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110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F98E-804D-4E44-A123-83A53485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Discussion: Case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B56B6-FBE1-614A-A29D-29031AFD6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dirty="0"/>
              <a:t>Skew-T </a:t>
            </a:r>
            <a:r>
              <a:rPr lang="en-US" dirty="0" err="1"/>
              <a:t>LnP</a:t>
            </a:r>
            <a:r>
              <a:rPr lang="en-US" dirty="0"/>
              <a:t> CAPE Charts add capability relative to NPROVS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Shows the location of positive buoyancy (CAPE), the LCL, the LFC, and the EL for each platform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CAPE values (shaded areas) and profile structures at SGP show more consistency across all platforms compared to Beltsville; higher sample size at SGP a possible factor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Highest level for Microwave Radiometer is 300 </a:t>
            </a:r>
            <a:r>
              <a:rPr lang="en-US" dirty="0" err="1"/>
              <a:t>hPa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924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54492-B281-DC4B-84F8-4A64D5D06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 &amp;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BAD41-6408-4A4E-845F-2AB02FE4F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 dirty="0" err="1"/>
              <a:t>Vstats</a:t>
            </a:r>
            <a:r>
              <a:rPr lang="en-US" dirty="0"/>
              <a:t> and Skew-T </a:t>
            </a:r>
            <a:r>
              <a:rPr lang="en-US" dirty="0" err="1"/>
              <a:t>LnP</a:t>
            </a:r>
            <a:r>
              <a:rPr lang="en-US" dirty="0"/>
              <a:t> charts can be used in conjunction with one another to study CAPE and its effects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Warmer, more moist air leads to higher CAPE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Future work will involve computing </a:t>
            </a:r>
            <a:r>
              <a:rPr lang="en-US" dirty="0" err="1"/>
              <a:t>vstats</a:t>
            </a:r>
            <a:r>
              <a:rPr lang="en-US" dirty="0"/>
              <a:t> for LIDAR and MWR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Try to collect MWR data that extends past 300 </a:t>
            </a:r>
            <a:r>
              <a:rPr lang="en-US" dirty="0" err="1"/>
              <a:t>hPa</a:t>
            </a:r>
            <a:r>
              <a:rPr lang="en-US" dirty="0"/>
              <a:t>. 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Work continues to resolve issues and concerns (i.e., use of </a:t>
            </a:r>
            <a:r>
              <a:rPr lang="en-US" dirty="0" err="1"/>
              <a:t>srfc</a:t>
            </a:r>
            <a:r>
              <a:rPr lang="en-US" dirty="0"/>
              <a:t> air temp in CAPE, uncorrelated 0 values 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80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BF551-2BF5-624C-AC52-69BCF7E81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1EF08-7D85-184A-B143-A012E0B20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4000" dirty="0"/>
              <a:t>Introduction &amp; Background</a:t>
            </a:r>
          </a:p>
          <a:p>
            <a:pPr>
              <a:buFont typeface="Wingdings" pitchFamily="2" charset="2"/>
              <a:buChar char="v"/>
            </a:pPr>
            <a:r>
              <a:rPr lang="en-US" sz="4000" dirty="0"/>
              <a:t>Methodology</a:t>
            </a:r>
          </a:p>
          <a:p>
            <a:pPr>
              <a:buFont typeface="Wingdings" pitchFamily="2" charset="2"/>
              <a:buChar char="v"/>
            </a:pPr>
            <a:r>
              <a:rPr lang="en-US" sz="4000" dirty="0"/>
              <a:t>Results</a:t>
            </a:r>
          </a:p>
          <a:p>
            <a:pPr>
              <a:buFont typeface="Wingdings" pitchFamily="2" charset="2"/>
              <a:buChar char="v"/>
            </a:pPr>
            <a:r>
              <a:rPr lang="en-US" sz="4000" dirty="0"/>
              <a:t>Discussion</a:t>
            </a:r>
          </a:p>
          <a:p>
            <a:pPr>
              <a:buFont typeface="Wingdings" pitchFamily="2" charset="2"/>
              <a:buChar char="v"/>
            </a:pPr>
            <a:r>
              <a:rPr lang="en-US" sz="4000" dirty="0"/>
              <a:t>Summary &amp; Path Forward</a:t>
            </a:r>
          </a:p>
          <a:p>
            <a:pPr>
              <a:buFont typeface="Wingdings" pitchFamily="2" charset="2"/>
              <a:buChar char="v"/>
            </a:pPr>
            <a:r>
              <a:rPr lang="en-US" sz="4000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99764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53E03-D023-6B45-91F3-6432FB79C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D4FEC-5C84-2540-841F-2645ED451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 dirty="0"/>
              <a:t>Berndt, Emily, et al. “Gridded Satellite Sounding Retrievals in Operational Weather Forecasting: Product Description and Emerging Applications.” </a:t>
            </a:r>
            <a:r>
              <a:rPr lang="en-US" i="1" dirty="0"/>
              <a:t>Remote Sensing</a:t>
            </a:r>
            <a:r>
              <a:rPr lang="en-US" dirty="0"/>
              <a:t>, vol. 12, no. 20, 2020, p. 3311. </a:t>
            </a:r>
            <a:r>
              <a:rPr lang="en-US" i="1" dirty="0" err="1"/>
              <a:t>Crossref</a:t>
            </a:r>
            <a:r>
              <a:rPr lang="en-US" dirty="0"/>
              <a:t>, doi:10.3390/rs12203311.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Blumberg, W. G., K. T. Halbert, T. A. </a:t>
            </a:r>
            <a:r>
              <a:rPr lang="en-US" dirty="0" err="1"/>
              <a:t>Supinie</a:t>
            </a:r>
            <a:r>
              <a:rPr lang="en-US" dirty="0"/>
              <a:t>, P. T. Marsh, R. L. Thompson, and J. A. Hart, 2017: "</a:t>
            </a:r>
            <a:r>
              <a:rPr lang="en-US" dirty="0" err="1"/>
              <a:t>SHARPpy</a:t>
            </a:r>
            <a:r>
              <a:rPr lang="en-US" dirty="0"/>
              <a:t>: An Open Source Sounding Analysis Toolkit for the Atmospheric Sciences." Bull. Amer. Meteor. Soc. doi:10.1175/BAMS-D-15-00309.1.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“Center for Satellite Applications and Research - NOAA / NESDIS / STAR.” </a:t>
            </a:r>
            <a:r>
              <a:rPr lang="en-US" i="1" dirty="0"/>
              <a:t>NOAA / NESDIS / STAR Website</a:t>
            </a:r>
            <a:r>
              <a:rPr lang="en-US" dirty="0"/>
              <a:t>, 2020, </a:t>
            </a:r>
            <a:r>
              <a:rPr lang="en-US" dirty="0">
                <a:hlinkClick r:id="rId2"/>
              </a:rPr>
              <a:t>www.star.nesdis.noaa.gov/smcd/opdb/nprovs/index.php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Reale, Tony, et al. “The NOAA Products Validation System (NPROVS).” </a:t>
            </a:r>
            <a:r>
              <a:rPr lang="en-US" i="1" dirty="0"/>
              <a:t>Journal of Atmospheric and Oceanic Technology</a:t>
            </a:r>
            <a:r>
              <a:rPr lang="en-US" dirty="0"/>
              <a:t>, vol. 29, no. 5, 2012, pp. 629–45. </a:t>
            </a:r>
            <a:r>
              <a:rPr lang="en-US" i="1" dirty="0" err="1"/>
              <a:t>Crossref</a:t>
            </a:r>
            <a:r>
              <a:rPr lang="en-US" dirty="0"/>
              <a:t>, doi:10.1175/jtech-d-11-00072.1.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Wallace. </a:t>
            </a:r>
            <a:r>
              <a:rPr lang="en-US" i="1" dirty="0"/>
              <a:t>Atmospheric Science - An Introductory Survey (2nd, 06) by Wallace, John M – Wallace John Michael - Hobbs, Peter V [Hardcover (2006)]</a:t>
            </a:r>
            <a:r>
              <a:rPr lang="en-US" dirty="0"/>
              <a:t>. 2nd ed., Academic, Hardcover(2006), 2006.</a:t>
            </a:r>
          </a:p>
        </p:txBody>
      </p:sp>
    </p:spTree>
    <p:extLst>
      <p:ext uri="{BB962C8B-B14F-4D97-AF65-F5344CB8AC3E}">
        <p14:creationId xmlns:p14="http://schemas.microsoft.com/office/powerpoint/2010/main" val="3249773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90B6B0-BB78-426E-BC1A-D7ECF80E9559}"/>
              </a:ext>
            </a:extLst>
          </p:cNvPr>
          <p:cNvSpPr txBox="1"/>
          <p:nvPr/>
        </p:nvSpPr>
        <p:spPr>
          <a:xfrm flipH="1">
            <a:off x="5293580" y="2372139"/>
            <a:ext cx="1928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Extra</a:t>
            </a:r>
          </a:p>
        </p:txBody>
      </p:sp>
    </p:spTree>
    <p:extLst>
      <p:ext uri="{BB962C8B-B14F-4D97-AF65-F5344CB8AC3E}">
        <p14:creationId xmlns:p14="http://schemas.microsoft.com/office/powerpoint/2010/main" val="1507798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B2F1588-2562-2C47-8C76-5626AC8852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16823" y="1054300"/>
          <a:ext cx="6758353" cy="43266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5479">
                  <a:extLst>
                    <a:ext uri="{9D8B030D-6E8A-4147-A177-3AD203B41FA5}">
                      <a16:colId xmlns:a16="http://schemas.microsoft.com/office/drawing/2014/main" val="3156891835"/>
                    </a:ext>
                  </a:extLst>
                </a:gridCol>
                <a:gridCol w="965479">
                  <a:extLst>
                    <a:ext uri="{9D8B030D-6E8A-4147-A177-3AD203B41FA5}">
                      <a16:colId xmlns:a16="http://schemas.microsoft.com/office/drawing/2014/main" val="3950039856"/>
                    </a:ext>
                  </a:extLst>
                </a:gridCol>
                <a:gridCol w="965479">
                  <a:extLst>
                    <a:ext uri="{9D8B030D-6E8A-4147-A177-3AD203B41FA5}">
                      <a16:colId xmlns:a16="http://schemas.microsoft.com/office/drawing/2014/main" val="102277891"/>
                    </a:ext>
                  </a:extLst>
                </a:gridCol>
                <a:gridCol w="965479">
                  <a:extLst>
                    <a:ext uri="{9D8B030D-6E8A-4147-A177-3AD203B41FA5}">
                      <a16:colId xmlns:a16="http://schemas.microsoft.com/office/drawing/2014/main" val="2568577334"/>
                    </a:ext>
                  </a:extLst>
                </a:gridCol>
                <a:gridCol w="965479">
                  <a:extLst>
                    <a:ext uri="{9D8B030D-6E8A-4147-A177-3AD203B41FA5}">
                      <a16:colId xmlns:a16="http://schemas.microsoft.com/office/drawing/2014/main" val="2347893964"/>
                    </a:ext>
                  </a:extLst>
                </a:gridCol>
                <a:gridCol w="965479">
                  <a:extLst>
                    <a:ext uri="{9D8B030D-6E8A-4147-A177-3AD203B41FA5}">
                      <a16:colId xmlns:a16="http://schemas.microsoft.com/office/drawing/2014/main" val="2667614838"/>
                    </a:ext>
                  </a:extLst>
                </a:gridCol>
                <a:gridCol w="965479">
                  <a:extLst>
                    <a:ext uri="{9D8B030D-6E8A-4147-A177-3AD203B41FA5}">
                      <a16:colId xmlns:a16="http://schemas.microsoft.com/office/drawing/2014/main" val="1091612160"/>
                    </a:ext>
                  </a:extLst>
                </a:gridCol>
              </a:tblGrid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Date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Time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RAOB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ECMWF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NO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LIDAR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2609061650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5/19/20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17:40:00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2745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697517851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5/19/20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19:19:00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2802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2996082486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5/20/20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17:29:00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1852601325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6/1/20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17:33:00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2114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1436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3037802191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6/5/20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17:31:00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1394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931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4208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534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3029885051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6/6/20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5:38:00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1892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3532107758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6/7/20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17:29:00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2111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1284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181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1081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1964082973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6/16/20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17:28:00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2833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2665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1153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1884899758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6/17/20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5:36:00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1992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537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2118976717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6/17/20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17:28:00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2332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965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2381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1190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1180484211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6/21/20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17:32:00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2812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2850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2509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1293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1147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2552532494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6/22/20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17:38:00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652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547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2156163109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6/26/20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17:26:00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3895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3070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5055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3142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2498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2614473906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6/27/20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17:34:00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3347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3164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3484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2756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2386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4078355808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6/28/20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17:25:00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5148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3373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3197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1979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789919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7/1/20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17:39:00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5042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3689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3726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2445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3089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983759454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7/2/20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17:31:20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2212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4031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4149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1040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2599247255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7/3/20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17:32:00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1051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1519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151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506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3567872406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7/7/20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17:24:00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937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3110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1538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236003745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7/12/20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17:28:00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3104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1274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2697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1758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2773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3951334606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7/13/20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17:25:00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551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494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1061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848384930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8/13/20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17:26:00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2754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3204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2483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1381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171038022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8/14/20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17:23:00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2181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2964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1054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2066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3521960795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8/15/20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17:26:00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3990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2324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1414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2456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326210286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8/18/20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17:29:00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238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1295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779093160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8/19/20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17:25:00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184838868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8/20/20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5:41:00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568769695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8/20/20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17:27:00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777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494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3228429685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8/24/20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17:25:00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703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971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2466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1417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638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4131313593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8/25/20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5:39:00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1054061518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8/25/20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17:25:00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470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698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190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2512151067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8/26/20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17:27:00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2456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1854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1817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1567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1190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889802977"/>
                  </a:ext>
                </a:extLst>
              </a:tr>
              <a:tr h="111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8/30/20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17:28:00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1453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1245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392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5333" marR="5333" marT="5333" marB="0" anchor="b"/>
                </a:tc>
                <a:extLst>
                  <a:ext uri="{0D108BD9-81ED-4DB2-BD59-A6C34878D82A}">
                    <a16:rowId xmlns:a16="http://schemas.microsoft.com/office/drawing/2014/main" val="1668685119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6CD09F66-9EC5-6D4D-8718-D441513DBBA3}"/>
              </a:ext>
            </a:extLst>
          </p:cNvPr>
          <p:cNvSpPr txBox="1">
            <a:spLocks/>
          </p:cNvSpPr>
          <p:nvPr/>
        </p:nvSpPr>
        <p:spPr>
          <a:xfrm>
            <a:off x="838200" y="9158"/>
            <a:ext cx="10515600" cy="842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Results: SGP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AA43D7-EE90-F449-A9FC-3BE82C841B7D}"/>
              </a:ext>
            </a:extLst>
          </p:cNvPr>
          <p:cNvSpPr txBox="1"/>
          <p:nvPr/>
        </p:nvSpPr>
        <p:spPr>
          <a:xfrm>
            <a:off x="1916723" y="5967046"/>
            <a:ext cx="835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Tabulated values of CAPE shown in previous scatter plot (case studies highlighted): SGP</a:t>
            </a:r>
          </a:p>
        </p:txBody>
      </p:sp>
    </p:spTree>
    <p:extLst>
      <p:ext uri="{BB962C8B-B14F-4D97-AF65-F5344CB8AC3E}">
        <p14:creationId xmlns:p14="http://schemas.microsoft.com/office/powerpoint/2010/main" val="2236678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6A48A45-40A3-434A-8154-A84204E0862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545372" y="1614739"/>
          <a:ext cx="7101255" cy="36285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4465">
                  <a:extLst>
                    <a:ext uri="{9D8B030D-6E8A-4147-A177-3AD203B41FA5}">
                      <a16:colId xmlns:a16="http://schemas.microsoft.com/office/drawing/2014/main" val="2086379897"/>
                    </a:ext>
                  </a:extLst>
                </a:gridCol>
                <a:gridCol w="1014465">
                  <a:extLst>
                    <a:ext uri="{9D8B030D-6E8A-4147-A177-3AD203B41FA5}">
                      <a16:colId xmlns:a16="http://schemas.microsoft.com/office/drawing/2014/main" val="2817252360"/>
                    </a:ext>
                  </a:extLst>
                </a:gridCol>
                <a:gridCol w="1014465">
                  <a:extLst>
                    <a:ext uri="{9D8B030D-6E8A-4147-A177-3AD203B41FA5}">
                      <a16:colId xmlns:a16="http://schemas.microsoft.com/office/drawing/2014/main" val="1259641937"/>
                    </a:ext>
                  </a:extLst>
                </a:gridCol>
                <a:gridCol w="1014465">
                  <a:extLst>
                    <a:ext uri="{9D8B030D-6E8A-4147-A177-3AD203B41FA5}">
                      <a16:colId xmlns:a16="http://schemas.microsoft.com/office/drawing/2014/main" val="4178305094"/>
                    </a:ext>
                  </a:extLst>
                </a:gridCol>
                <a:gridCol w="1014465">
                  <a:extLst>
                    <a:ext uri="{9D8B030D-6E8A-4147-A177-3AD203B41FA5}">
                      <a16:colId xmlns:a16="http://schemas.microsoft.com/office/drawing/2014/main" val="579381663"/>
                    </a:ext>
                  </a:extLst>
                </a:gridCol>
                <a:gridCol w="1014465">
                  <a:extLst>
                    <a:ext uri="{9D8B030D-6E8A-4147-A177-3AD203B41FA5}">
                      <a16:colId xmlns:a16="http://schemas.microsoft.com/office/drawing/2014/main" val="2215155555"/>
                    </a:ext>
                  </a:extLst>
                </a:gridCol>
                <a:gridCol w="1014465">
                  <a:extLst>
                    <a:ext uri="{9D8B030D-6E8A-4147-A177-3AD203B41FA5}">
                      <a16:colId xmlns:a16="http://schemas.microsoft.com/office/drawing/2014/main" val="2792206005"/>
                    </a:ext>
                  </a:extLst>
                </a:gridCol>
              </a:tblGrid>
              <a:tr h="261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Date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Time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RAOB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ECMWF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MWR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58066208"/>
                  </a:ext>
                </a:extLst>
              </a:tr>
              <a:tr h="261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5/24/20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17:51:00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03909433"/>
                  </a:ext>
                </a:extLst>
              </a:tr>
              <a:tr h="261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6/7/20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18:14:00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159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223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00646529"/>
                  </a:ext>
                </a:extLst>
              </a:tr>
              <a:tr h="261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6/9/20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6:15:00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3275465"/>
                  </a:ext>
                </a:extLst>
              </a:tr>
              <a:tr h="261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6/21/20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5:45:00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691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441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8624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6/27/20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18:15:00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1287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1194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1604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6162774"/>
                  </a:ext>
                </a:extLst>
              </a:tr>
              <a:tr h="261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6/28/20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18:20:00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7423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1984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678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171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highlight>
                            <a:srgbClr val="FFFF00"/>
                          </a:highlight>
                        </a:rPr>
                        <a:t>2524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574300"/>
                  </a:ext>
                </a:extLst>
              </a:tr>
              <a:tr h="261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7/4/20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6:40:00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405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91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825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72509250"/>
                  </a:ext>
                </a:extLst>
              </a:tr>
              <a:tr h="261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7/12/20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17:30:00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765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455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1651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8192345"/>
                  </a:ext>
                </a:extLst>
              </a:tr>
              <a:tr h="261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8/11/20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6:27:00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1912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1499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069343"/>
                  </a:ext>
                </a:extLst>
              </a:tr>
              <a:tr h="261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8/18/20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18:38:00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1545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257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1251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2322893"/>
                  </a:ext>
                </a:extLst>
              </a:tr>
              <a:tr h="261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8/26/20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6:46:00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30411767"/>
                  </a:ext>
                </a:extLst>
              </a:tr>
              <a:tr h="261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8/30/20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7:11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1046469"/>
                  </a:ext>
                </a:extLst>
              </a:tr>
              <a:tr h="2619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8/30/20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16:53:00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3176088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59087B45-94EA-4B42-8F90-A790911094E9}"/>
              </a:ext>
            </a:extLst>
          </p:cNvPr>
          <p:cNvSpPr txBox="1">
            <a:spLocks/>
          </p:cNvSpPr>
          <p:nvPr/>
        </p:nvSpPr>
        <p:spPr>
          <a:xfrm>
            <a:off x="838200" y="9158"/>
            <a:ext cx="10515600" cy="842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Results: Beltsville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AE3E24-0CC9-8245-B3CF-F08C99E97C55}"/>
              </a:ext>
            </a:extLst>
          </p:cNvPr>
          <p:cNvSpPr txBox="1"/>
          <p:nvPr/>
        </p:nvSpPr>
        <p:spPr>
          <a:xfrm>
            <a:off x="1916723" y="5967046"/>
            <a:ext cx="8358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Tabulated values of CAPE shown in previous scatter plot (case studies highlighted): BV</a:t>
            </a:r>
          </a:p>
        </p:txBody>
      </p:sp>
    </p:spTree>
    <p:extLst>
      <p:ext uri="{BB962C8B-B14F-4D97-AF65-F5344CB8AC3E}">
        <p14:creationId xmlns:p14="http://schemas.microsoft.com/office/powerpoint/2010/main" val="2516839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8BEAC-253E-644E-BF5E-B8D276EA1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664"/>
            <a:ext cx="10515600" cy="842352"/>
          </a:xfrm>
        </p:spPr>
        <p:txBody>
          <a:bodyPr/>
          <a:lstStyle/>
          <a:p>
            <a:pPr algn="ctr"/>
            <a:r>
              <a:rPr lang="en-US" b="1" dirty="0"/>
              <a:t>Introduction &amp; Background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41658C7-4250-FC4A-88A3-07E1C04CB1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973016"/>
          <a:ext cx="10515600" cy="5562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608713489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8811461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Acronym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7008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Atmospheric Radiation Measurement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490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CESSRST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Center for Earth System Sciences and Remote Sensing Technologies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910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DOE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Department of Energy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52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ECMWF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European Centre for Medium-Range Weather Forecasts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43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EPP/MSI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Educational Partnership Program with Minority Serving Institutions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914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Global Climate Observation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483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GRUAN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GCOS Reference Upper Air Network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37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LIDAR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Light Detection and Ranging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086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NERTO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NOAA Experiential Research and Training Opportunities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301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NOAA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National Oceanic Atmospheric Administration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051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NPROVS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NOAA Product Validation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942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NUCAPS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NOAA-Unique Combined Atmospheric Processing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227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PDISP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Profile Display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3400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RAOB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Rawinsonde Observation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78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0310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F0ADAD-75DB-2749-9A60-A435CC2B3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2872"/>
            <a:ext cx="10740528" cy="5277079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 dirty="0"/>
              <a:t>School: University of Maryland-Baltimore County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Program: Master of Science- Atmospheric Physics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Academic Advisor: Dr. Belay </a:t>
            </a:r>
            <a:r>
              <a:rPr lang="en-US" dirty="0" err="1"/>
              <a:t>Demoz</a:t>
            </a:r>
            <a:endParaRPr lang="en-US" dirty="0"/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NOAA Mentor: Mr. Anthony Reale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Affiliations: NOAA-CESSRST/EPP-MSI, Joint Center for Earth Systems Technology (JCET), Center for Satellite and Applications Research (STAR), UMBC, I.M. Systems Group (IMSG)</a:t>
            </a:r>
          </a:p>
          <a:p>
            <a:pPr>
              <a:buFont typeface="Wingdings" pitchFamily="2" charset="2"/>
              <a:buChar char="v"/>
            </a:pPr>
            <a:endParaRPr lang="en-US" dirty="0"/>
          </a:p>
          <a:p>
            <a:pPr>
              <a:buFont typeface="Wingdings" pitchFamily="2" charset="2"/>
              <a:buChar char="v"/>
            </a:pPr>
            <a:r>
              <a:rPr lang="en-US" dirty="0"/>
              <a:t>NERTO: 12-week internship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B3A1F9-7D59-1E4A-95F8-3E546AC199BD}"/>
              </a:ext>
            </a:extLst>
          </p:cNvPr>
          <p:cNvSpPr txBox="1">
            <a:spLocks/>
          </p:cNvSpPr>
          <p:nvPr/>
        </p:nvSpPr>
        <p:spPr>
          <a:xfrm>
            <a:off x="838200" y="130664"/>
            <a:ext cx="10515600" cy="8423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Introduction &amp; Background</a:t>
            </a:r>
          </a:p>
        </p:txBody>
      </p:sp>
    </p:spTree>
    <p:extLst>
      <p:ext uri="{BB962C8B-B14F-4D97-AF65-F5344CB8AC3E}">
        <p14:creationId xmlns:p14="http://schemas.microsoft.com/office/powerpoint/2010/main" val="916703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3CA5BA2-5ED6-3D41-8177-D87F38CC1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972" y="1641960"/>
            <a:ext cx="4552419" cy="3574080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16AACE-DFBD-0B46-9168-7AAF4BE5F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5531" y="1090246"/>
            <a:ext cx="6935207" cy="5474677"/>
          </a:xfrm>
        </p:spPr>
        <p:txBody>
          <a:bodyPr>
            <a:normAutofit fontScale="85000" lnSpcReduction="20000"/>
          </a:bodyPr>
          <a:lstStyle/>
          <a:p>
            <a:pPr lvl="0">
              <a:buFont typeface="Wingdings" pitchFamily="2" charset="2"/>
              <a:buChar char="v"/>
            </a:pPr>
            <a:r>
              <a:rPr lang="en-US" sz="2300" dirty="0"/>
              <a:t>Objectives: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300" dirty="0"/>
              <a:t>Become familiar with NOAA NPROVS System</a:t>
            </a:r>
          </a:p>
          <a:p>
            <a:pPr marL="971550" lvl="1" indent="-514350">
              <a:buFont typeface="+mj-lt"/>
              <a:buAutoNum type="romanUcPeriod"/>
            </a:pPr>
            <a:endParaRPr lang="en-US" sz="2300" dirty="0"/>
          </a:p>
          <a:p>
            <a:pPr marL="971550" lvl="1" indent="-514350">
              <a:buFont typeface="+mj-lt"/>
              <a:buAutoNum type="romanUcPeriod"/>
            </a:pPr>
            <a:r>
              <a:rPr lang="en-US" sz="2300" dirty="0"/>
              <a:t>Using NPROVS, select co-located satellite (NUCAPS) and radiosonde observations at the SGP ARM/GRUAN and Beltsville HUBC/GRUAN sites from NPROVS. </a:t>
            </a:r>
          </a:p>
          <a:p>
            <a:pPr marL="971550" lvl="1" indent="-514350">
              <a:buFont typeface="+mj-lt"/>
              <a:buAutoNum type="romanUcPeriod"/>
            </a:pPr>
            <a:endParaRPr lang="en-US" sz="2300" dirty="0"/>
          </a:p>
          <a:p>
            <a:pPr marL="971550" lvl="1" indent="-514350">
              <a:buFont typeface="+mj-lt"/>
              <a:buAutoNum type="romanUcPeriod"/>
            </a:pPr>
            <a:r>
              <a:rPr lang="en-US" sz="2300" dirty="0"/>
              <a:t>Integrate ground ancillary measurements (LIDAR, MWR) from the selected GRUAN sites not available in NPROVS</a:t>
            </a:r>
          </a:p>
          <a:p>
            <a:pPr marL="971550" lvl="1" indent="-514350">
              <a:buFont typeface="+mj-lt"/>
              <a:buAutoNum type="romanUcPeriod"/>
            </a:pPr>
            <a:endParaRPr lang="en-US" sz="2300" dirty="0"/>
          </a:p>
          <a:p>
            <a:pPr marL="971550" lvl="1" indent="-514350">
              <a:buFont typeface="+mj-lt"/>
              <a:buAutoNum type="romanUcPeriod"/>
            </a:pPr>
            <a:r>
              <a:rPr lang="en-US" sz="2300" dirty="0"/>
              <a:t>Analyze NUCAPS profiles against radiosonde and ancillary profiles in context of their application for the derivation of atmospheric stability indices (CAPE).</a:t>
            </a:r>
          </a:p>
          <a:p>
            <a:pPr marL="971550" lvl="1" indent="-514350">
              <a:buFont typeface="+mj-lt"/>
              <a:buAutoNum type="romanUcPeriod"/>
            </a:pPr>
            <a:endParaRPr lang="en-US" sz="2300" dirty="0"/>
          </a:p>
          <a:p>
            <a:pPr marL="971550" lvl="1" indent="-514350">
              <a:buFont typeface="+mj-lt"/>
              <a:buAutoNum type="romanUcPeriod"/>
            </a:pPr>
            <a:r>
              <a:rPr lang="en-US" sz="2300" dirty="0"/>
              <a:t>Analysis includes NUCAPS comparisons against individual platforms and sensitivity to changes in weather and regional aspects.</a:t>
            </a:r>
          </a:p>
          <a:p>
            <a:pPr marL="971550" lvl="1" indent="-514350">
              <a:buFont typeface="+mj-lt"/>
              <a:buAutoNum type="romanUcPeriod"/>
            </a:pPr>
            <a:endParaRPr lang="en-US" sz="2300" dirty="0"/>
          </a:p>
          <a:p>
            <a:pPr marL="971550" lvl="1" indent="-514350">
              <a:buFont typeface="+mj-lt"/>
              <a:buAutoNum type="romanUcPeriod"/>
            </a:pPr>
            <a:r>
              <a:rPr lang="en-US" sz="2300" dirty="0"/>
              <a:t>The overall goal for supplementing NPROVS analysis with ground ancillary data and atmospheric stability (CAPE) were met.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384840-486A-044C-A97E-B7BBEEF2683A}"/>
              </a:ext>
            </a:extLst>
          </p:cNvPr>
          <p:cNvSpPr txBox="1">
            <a:spLocks/>
          </p:cNvSpPr>
          <p:nvPr/>
        </p:nvSpPr>
        <p:spPr>
          <a:xfrm>
            <a:off x="838200" y="9158"/>
            <a:ext cx="10515600" cy="842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Introduction &amp; Background</a:t>
            </a:r>
          </a:p>
        </p:txBody>
      </p:sp>
    </p:spTree>
    <p:extLst>
      <p:ext uri="{BB962C8B-B14F-4D97-AF65-F5344CB8AC3E}">
        <p14:creationId xmlns:p14="http://schemas.microsoft.com/office/powerpoint/2010/main" val="376676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FF5D7-3D24-8F48-BB48-423A858FC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en-US" dirty="0"/>
              <a:t>Data Collection: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Identify collocated satellite, NWP and radiosonde observations at the Southern Great Plains and Beltsville GRUAN sites for the summer 2020 period.</a:t>
            </a:r>
          </a:p>
          <a:p>
            <a:pPr marL="971550" lvl="1" indent="-514350">
              <a:buFont typeface="+mj-lt"/>
              <a:buAutoNum type="romanUcPeriod"/>
            </a:pPr>
            <a:endParaRPr lang="en-US" dirty="0"/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Subsample to a time window of -1.5 to 2.0 hours and a distance window of 100 km to ensure that the radiosonde launch coincides with the overhead passing of the satellite.</a:t>
            </a:r>
          </a:p>
          <a:p>
            <a:pPr marL="971550" lvl="1" indent="-514350">
              <a:buFont typeface="+mj-lt"/>
              <a:buAutoNum type="romanUcPeriod"/>
            </a:pPr>
            <a:endParaRPr lang="en-US" dirty="0"/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Append ancillary profiles from each site (not included in NPROVS) that are collocated with the observations from Step 2; Raman LIDAR located at the Southern Great Plains DOE-ARM site and the Microwave Radiometer located at the HUBC Beltsville campus.</a:t>
            </a:r>
          </a:p>
          <a:p>
            <a:pPr marL="971550" lvl="1" indent="-514350">
              <a:buFont typeface="+mj-lt"/>
              <a:buAutoNum type="romanUcPeriod"/>
            </a:pPr>
            <a:endParaRPr lang="en-US" dirty="0"/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Perform vertical statistics for collocated profiles (excluding) using NPROVS.</a:t>
            </a:r>
          </a:p>
          <a:p>
            <a:pPr marL="971550" lvl="1" indent="-514350">
              <a:buFont typeface="+mj-lt"/>
              <a:buAutoNum type="romanUcPeriod"/>
            </a:pPr>
            <a:endParaRPr lang="en-US" dirty="0"/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Calculate scatter plots for all profiles from Step 2.</a:t>
            </a:r>
          </a:p>
          <a:p>
            <a:pPr marL="971550" lvl="1" indent="-514350">
              <a:buFont typeface="+mj-lt"/>
              <a:buAutoNum type="romanUcPeriod"/>
            </a:pPr>
            <a:endParaRPr lang="en-US" dirty="0"/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Provide case studies for selected cases</a:t>
            </a:r>
          </a:p>
          <a:p>
            <a:pPr marL="971550" lvl="1" indent="-514350">
              <a:buFont typeface="+mj-lt"/>
              <a:buAutoNum type="romanUcPeriod"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5D07AC-0497-364E-BF6B-A5764196696D}"/>
              </a:ext>
            </a:extLst>
          </p:cNvPr>
          <p:cNvSpPr txBox="1">
            <a:spLocks/>
          </p:cNvSpPr>
          <p:nvPr/>
        </p:nvSpPr>
        <p:spPr>
          <a:xfrm>
            <a:off x="838200" y="9158"/>
            <a:ext cx="10515600" cy="842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3530001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59521D-53F0-D143-B3BA-0733024F319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>
                  <a:buFont typeface="Wingdings" pitchFamily="2" charset="2"/>
                  <a:buChar char="v"/>
                </a:pPr>
                <a:r>
                  <a:rPr lang="en-US" dirty="0"/>
                  <a:t>Vertical statistics:</a:t>
                </a:r>
              </a:p>
              <a:p>
                <a:pPr marL="971550" lvl="1" indent="-514350">
                  <a:buFont typeface="+mj-lt"/>
                  <a:buAutoNum type="romanUcPeriod"/>
                </a:pPr>
                <a:endParaRPr lang="en-US" dirty="0"/>
              </a:p>
              <a:p>
                <a:pPr marL="971550" lvl="1" indent="-514350">
                  <a:buFont typeface="+mj-lt"/>
                  <a:buAutoNum type="romanUcPeriod"/>
                </a:pPr>
                <a:r>
                  <a:rPr lang="en-US" sz="2600" dirty="0"/>
                  <a:t>Include ECMWF, NUCAPS NOAA-20 (Old), and NUCAPS NOAA-20 (New) with Radiosonde as the baseline reference.  LIDAR and MWR vertical statistics cannot be computed at this time, so they are excluded from this process.</a:t>
                </a:r>
              </a:p>
              <a:p>
                <a:pPr marL="971550" lvl="1" indent="-514350">
                  <a:buFont typeface="+mj-lt"/>
                  <a:buAutoNum type="romanUcPeriod"/>
                </a:pPr>
                <a:endParaRPr lang="en-US" sz="2600" b="0" dirty="0">
                  <a:latin typeface="Cambria Math" panose="02040503050406030204" pitchFamily="18" charset="0"/>
                </a:endParaRPr>
              </a:p>
              <a:p>
                <a:pPr marL="971550" lvl="1" indent="-514350">
                  <a:buFont typeface="+mj-lt"/>
                  <a:buAutoNum type="romanUcPeriod"/>
                </a:pPr>
                <a14:m>
                  <m:oMath xmlns:m="http://schemas.openxmlformats.org/officeDocument/2006/math">
                    <m:bar>
                      <m:barPr>
                        <m:pos m:val="top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ba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m:rPr>
                                <m:sty m:val="p"/>
                              </m:rPr>
                              <a:rPr lang="en-US" sz="2600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</m:nary>
                        <m:r>
                          <a:rPr lang="en-US" sz="26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n</m:t>
                        </m:r>
                      </m:den>
                    </m:f>
                  </m:oMath>
                </a14:m>
                <a:r>
                  <a:rPr lang="en-US" sz="2600" dirty="0"/>
                  <a:t> defines the mean while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6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nary>
                                  <m:naryPr>
                                    <m:chr m:val="∑"/>
                                    <m:subHide m:val="on"/>
                                    <m:supHide m:val="on"/>
                                    <m:ctrlPr>
                                      <a:rPr lang="en-US" sz="2600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en-US" sz="2600" i="0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600" i="0" smtClean="0"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  <m:r>
                                      <a:rPr lang="en-US" sz="260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bar>
                                      <m:barPr>
                                        <m:pos m:val="top"/>
                                        <m:ctrlPr>
                                          <a:rPr lang="en-US" sz="2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ar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600" i="0" smtClean="0">
                                            <a:latin typeface="Cambria Math" panose="02040503050406030204" pitchFamily="18" charset="0"/>
                                          </a:rPr>
                                          <m:t>x</m:t>
                                        </m:r>
                                      </m:e>
                                    </m:bar>
                                    <m:r>
                                      <a:rPr lang="en-US" sz="2600" i="0" smtClean="0">
                                        <a:latin typeface="Cambria Math" panose="02040503050406030204" pitchFamily="18" charset="0"/>
                                      </a:rPr>
                                      <m:t>) </m:t>
                                    </m:r>
                                  </m:e>
                                </m:nary>
                              </m:e>
                              <m:sup>
                                <m:r>
                                  <a:rPr lang="en-US" sz="2600" b="0" i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6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den>
                        </m:f>
                      </m:e>
                    </m:rad>
                    <m:r>
                      <a:rPr lang="en-US" sz="2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600" dirty="0"/>
                  <a:t>defines the standard deviation (the square root of the variance)</a:t>
                </a:r>
              </a:p>
              <a:p>
                <a:pPr marL="971550" lvl="1" indent="-514350">
                  <a:buFont typeface="+mj-lt"/>
                  <a:buAutoNum type="romanUcPeriod"/>
                </a:pPr>
                <a:endParaRPr lang="en-US" sz="2600" dirty="0"/>
              </a:p>
              <a:p>
                <a:pPr marL="971550" lvl="1" indent="-514350">
                  <a:buFont typeface="+mj-lt"/>
                  <a:buAutoNum type="romanUcPeriod"/>
                </a:pPr>
                <a:r>
                  <a:rPr lang="en-US" sz="2600" dirty="0"/>
                  <a:t>X-axis scales for temperature range from -2 to +4 while x-axis scales for water vapor range from -25 to +75</a:t>
                </a:r>
              </a:p>
              <a:p>
                <a:pPr marL="971550" lvl="1" indent="-514350">
                  <a:buFont typeface="+mj-lt"/>
                  <a:buAutoNum type="romanUcPeriod"/>
                </a:pPr>
                <a:endParaRPr lang="en-US" sz="2600" dirty="0"/>
              </a:p>
              <a:p>
                <a:pPr marL="971550" lvl="1" indent="-514350">
                  <a:buFont typeface="+mj-lt"/>
                  <a:buAutoNum type="romanUcPeriod"/>
                </a:pPr>
                <a:r>
                  <a:rPr lang="en-US" sz="2600" dirty="0"/>
                  <a:t>Mixing ratio differences are reported in percent error.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satellite</m:t>
                            </m:r>
                            <m:r>
                              <a:rPr lang="en-US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raob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raob</m:t>
                            </m:r>
                          </m:den>
                        </m:f>
                      </m:e>
                    </m:d>
                    <m:r>
                      <a:rPr lang="en-US" i="0" smtClean="0">
                        <a:latin typeface="Cambria Math" panose="02040503050406030204" pitchFamily="18" charset="0"/>
                      </a:rPr>
                      <m:t>∗100%</m:t>
                    </m:r>
                  </m:oMath>
                </a14:m>
                <a:endParaRPr lang="en-US" sz="2600" dirty="0"/>
              </a:p>
              <a:p>
                <a:pPr marL="971550" lvl="1" indent="-514350">
                  <a:buFont typeface="+mj-lt"/>
                  <a:buAutoNum type="romanUcPeriod"/>
                </a:pPr>
                <a:endParaRPr lang="en-US" sz="2600" dirty="0"/>
              </a:p>
              <a:p>
                <a:pPr marL="971550" lvl="1" indent="-514350">
                  <a:buFont typeface="+mj-lt"/>
                  <a:buAutoNum type="romanUcPeriod"/>
                </a:pPr>
                <a:r>
                  <a:rPr lang="en-US" sz="2600" dirty="0"/>
                  <a:t>Produce NPROVS vertical statistical analysis (plots)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59521D-53F0-D143-B3BA-0733024F31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4" t="-2907" r="-724" b="-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DE1DBAA3-0DFB-184C-83CF-E09C9020C5E0}"/>
              </a:ext>
            </a:extLst>
          </p:cNvPr>
          <p:cNvSpPr txBox="1">
            <a:spLocks/>
          </p:cNvSpPr>
          <p:nvPr/>
        </p:nvSpPr>
        <p:spPr>
          <a:xfrm>
            <a:off x="838200" y="9158"/>
            <a:ext cx="10515600" cy="842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1210477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27995D-747F-8141-9A6D-4B03D1C3DD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>
                  <a:buFont typeface="Wingdings" pitchFamily="2" charset="2"/>
                  <a:buChar char="v"/>
                </a:pPr>
                <a:r>
                  <a:rPr lang="en-US" dirty="0"/>
                  <a:t>CAPE Calculations:</a:t>
                </a:r>
              </a:p>
              <a:p>
                <a:pPr marL="971550" lvl="1" indent="-514350">
                  <a:buFont typeface="+mj-lt"/>
                  <a:buAutoNum type="romanUcPeriod"/>
                </a:pPr>
                <a:r>
                  <a:rPr lang="en-US" dirty="0"/>
                  <a:t>Prepare collocated profiles including Raman LIDAR and MWR data for NWS SHARPPY CAPE calculation (courtesy of R. </a:t>
                </a:r>
                <a:r>
                  <a:rPr lang="en-US" dirty="0" err="1"/>
                  <a:t>Esmaili</a:t>
                </a:r>
                <a:r>
                  <a:rPr lang="en-US" dirty="0"/>
                  <a:t>, STAR/ITC)</a:t>
                </a:r>
                <a:endParaRPr lang="en-US" b="0" dirty="0">
                  <a:latin typeface="Cambria Math" panose="02040503050406030204" pitchFamily="18" charset="0"/>
                </a:endParaRPr>
              </a:p>
              <a:p>
                <a:pPr marL="971550" lvl="1" indent="-514350">
                  <a:buFont typeface="+mj-lt"/>
                  <a:buAutoNum type="romanUcPeriod"/>
                </a:pPr>
                <a:endParaRPr lang="en-US" b="0" dirty="0">
                  <a:latin typeface="Cambria Math" panose="02040503050406030204" pitchFamily="18" charset="0"/>
                </a:endParaRPr>
              </a:p>
              <a:p>
                <a:pPr marL="971550" lvl="1" indent="-514350">
                  <a:buFont typeface="+mj-lt"/>
                  <a:buAutoNum type="romanU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CAPE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</m:t>
                    </m:r>
                    <m:nary>
                      <m:naryPr>
                        <m:limLoc m:val="undOvr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  <m:brk m:alnAt="24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FC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EL</m:t>
                        </m:r>
                      </m:sup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v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parcel</m:t>
                                </m:r>
                              </m:sub>
                            </m:sSub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v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env</m:t>
                                </m:r>
                              </m:sub>
                            </m:sSub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v</m:t>
                                </m:r>
                                <m: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env</m:t>
                                </m:r>
                              </m:sub>
                            </m:sSub>
                          </m:den>
                        </m:f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dz</m:t>
                        </m:r>
                      </m:e>
                    </m:nary>
                  </m:oMath>
                </a14:m>
                <a:r>
                  <a:rPr lang="en-US" dirty="0"/>
                  <a:t>, where g = 9.81m/s</a:t>
                </a:r>
                <a:r>
                  <a:rPr lang="en-US" baseline="30000" dirty="0"/>
                  <a:t>2</a:t>
                </a:r>
                <a:r>
                  <a:rPr lang="en-US" dirty="0"/>
                  <a:t>, the LCL is the lifting condensation level, the LFC is the level of free convection, EL is the equilibrium layer, and T</a:t>
                </a:r>
                <a:r>
                  <a:rPr lang="en-US" baseline="-25000" dirty="0"/>
                  <a:t>v</a:t>
                </a:r>
                <a:r>
                  <a:rPr lang="en-US" dirty="0"/>
                  <a:t> is the virtual temperature.</a:t>
                </a:r>
              </a:p>
              <a:p>
                <a:pPr marL="971550" lvl="1" indent="-514350">
                  <a:buFont typeface="+mj-lt"/>
                  <a:buAutoNum type="romanUcPeriod"/>
                </a:pPr>
                <a:endParaRPr lang="en-US" dirty="0"/>
              </a:p>
              <a:p>
                <a:pPr marL="971550" lvl="1" indent="-514350">
                  <a:buFont typeface="+mj-lt"/>
                  <a:buAutoNum type="romanUcPeriod"/>
                </a:pPr>
                <a:r>
                  <a:rPr lang="en-US" dirty="0"/>
                  <a:t>Produce summary tables and scatter plots of CAPE for each platform</a:t>
                </a:r>
              </a:p>
              <a:p>
                <a:pPr marL="971550" lvl="1" indent="-514350">
                  <a:buFont typeface="+mj-lt"/>
                  <a:buAutoNum type="romanUcPeriod"/>
                </a:pPr>
                <a:endParaRPr lang="en-US" dirty="0"/>
              </a:p>
              <a:p>
                <a:pPr marL="971550" lvl="1" indent="-514350">
                  <a:buFont typeface="+mj-lt"/>
                  <a:buAutoNum type="romanUcPeriod"/>
                </a:pPr>
                <a:r>
                  <a:rPr lang="en-US" dirty="0"/>
                  <a:t>Produce case study Skew-T Ln-P plots showing profiles and CAPE (highest CAPE from each site)</a:t>
                </a:r>
              </a:p>
              <a:p>
                <a:pPr marL="971550" lvl="1" indent="-514350">
                  <a:buFont typeface="+mj-lt"/>
                  <a:buAutoNum type="romanU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27995D-747F-8141-9A6D-4B03D1C3DD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198" r="-483" b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A4568D81-4BBF-EB42-90CF-33DAE202ED90}"/>
              </a:ext>
            </a:extLst>
          </p:cNvPr>
          <p:cNvSpPr txBox="1">
            <a:spLocks/>
          </p:cNvSpPr>
          <p:nvPr/>
        </p:nvSpPr>
        <p:spPr>
          <a:xfrm>
            <a:off x="838200" y="9158"/>
            <a:ext cx="10515600" cy="842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579272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281B2CA-EE4C-E54A-8939-AD699821F55D}"/>
              </a:ext>
            </a:extLst>
          </p:cNvPr>
          <p:cNvSpPr txBox="1">
            <a:spLocks/>
          </p:cNvSpPr>
          <p:nvPr/>
        </p:nvSpPr>
        <p:spPr>
          <a:xfrm>
            <a:off x="838200" y="9158"/>
            <a:ext cx="10515600" cy="842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/>
              <a:t>Results: SGP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D735A5-0D46-064C-AF4D-CB9ECE9AACB4}"/>
              </a:ext>
            </a:extLst>
          </p:cNvPr>
          <p:cNvSpPr txBox="1"/>
          <p:nvPr/>
        </p:nvSpPr>
        <p:spPr>
          <a:xfrm>
            <a:off x="1711569" y="6027003"/>
            <a:ext cx="83585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Vertical profile statistics of collocated profiles for temperature (top) and moisture (bottom) showing bias (left) and standard deviation (right) vs. radiosonde at </a:t>
            </a:r>
            <a:r>
              <a:rPr lang="en-US" sz="1400" b="1" dirty="0"/>
              <a:t>SGP: </a:t>
            </a:r>
            <a:r>
              <a:rPr lang="en-US" sz="1400" dirty="0"/>
              <a:t>Plots are color coded with NOAA Op (red), NOAA Test (green), ECMWF (purple); pressure range consistent with CAPE (</a:t>
            </a:r>
            <a:r>
              <a:rPr lang="en-US" sz="1400" b="1" dirty="0"/>
              <a:t>Figure on slide 12</a:t>
            </a:r>
            <a:r>
              <a:rPr lang="en-US" sz="1400" dirty="0"/>
              <a:t>)</a:t>
            </a:r>
            <a:endParaRPr lang="en-US" sz="1400" b="1" dirty="0"/>
          </a:p>
        </p:txBody>
      </p:sp>
      <p:pic>
        <p:nvPicPr>
          <p:cNvPr id="7" name="Picture 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5D9BC077-86BF-8C40-A2DD-FF532A7C0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99274"/>
            <a:ext cx="10448366" cy="522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00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1399</TotalTime>
  <Words>2244</Words>
  <Application>Microsoft Office PowerPoint</Application>
  <PresentationFormat>Widescreen</PresentationFormat>
  <Paragraphs>539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TimesNewRomanPSMT</vt:lpstr>
      <vt:lpstr>Wingdings</vt:lpstr>
      <vt:lpstr>Office Theme</vt:lpstr>
      <vt:lpstr>The Assessment of Atmospheric Profiles and Stability at selected GCOS Reference Upper Air Network (GRUAN) Sites using the NOAA Product Validation System (NPROVS)  </vt:lpstr>
      <vt:lpstr>Outline</vt:lpstr>
      <vt:lpstr>Introduction &amp;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Discussion: Vstats</vt:lpstr>
      <vt:lpstr>PowerPoint Presentation</vt:lpstr>
      <vt:lpstr>PowerPoint Presentation</vt:lpstr>
      <vt:lpstr>Discussion: Scatter Plots</vt:lpstr>
      <vt:lpstr>PowerPoint Presentation</vt:lpstr>
      <vt:lpstr>PowerPoint Presentation</vt:lpstr>
      <vt:lpstr>PowerPoint Presentation</vt:lpstr>
      <vt:lpstr>Discussion: Case Studies</vt:lpstr>
      <vt:lpstr>Summary &amp; Future Work</vt:lpstr>
      <vt:lpstr>References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Assessment of Atmospheric Profiles and Stability at selected GCOS Reference Upper Air Network (GRUAN) Sites using the NOAA Product Validation System (NPROVS)</dc:title>
  <dc:creator>Cassandra Calderella</dc:creator>
  <cp:lastModifiedBy>Tony Reale</cp:lastModifiedBy>
  <cp:revision>14</cp:revision>
  <dcterms:created xsi:type="dcterms:W3CDTF">2021-08-19T16:07:12Z</dcterms:created>
  <dcterms:modified xsi:type="dcterms:W3CDTF">2023-03-24T14:51:51Z</dcterms:modified>
</cp:coreProperties>
</file>