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6"/>
  </p:notesMasterIdLst>
  <p:handoutMasterIdLst>
    <p:handoutMasterId r:id="rId17"/>
  </p:handoutMasterIdLst>
  <p:sldIdLst>
    <p:sldId id="408" r:id="rId2"/>
    <p:sldId id="495" r:id="rId3"/>
    <p:sldId id="572" r:id="rId4"/>
    <p:sldId id="589" r:id="rId5"/>
    <p:sldId id="573" r:id="rId6"/>
    <p:sldId id="574" r:id="rId7"/>
    <p:sldId id="587" r:id="rId8"/>
    <p:sldId id="575" r:id="rId9"/>
    <p:sldId id="586" r:id="rId10"/>
    <p:sldId id="588" r:id="rId11"/>
    <p:sldId id="591" r:id="rId12"/>
    <p:sldId id="592" r:id="rId13"/>
    <p:sldId id="584" r:id="rId14"/>
    <p:sldId id="567" r:id="rId15"/>
  </p:sldIdLst>
  <p:sldSz cx="9144000" cy="6858000" type="screen4x3"/>
  <p:notesSz cx="6985000" cy="9283700"/>
  <p:defaultTextStyle>
    <a:defPPr>
      <a:defRPr lang="en-US"/>
    </a:defPPr>
    <a:lvl1pPr algn="l" rtl="0" fontAlgn="base">
      <a:spcBef>
        <a:spcPct val="20000"/>
      </a:spcBef>
      <a:spcAft>
        <a:spcPct val="0"/>
      </a:spcAft>
      <a:defRPr sz="2000" b="1" i="1" kern="1200">
        <a:solidFill>
          <a:schemeClr val="tx1"/>
        </a:solidFill>
        <a:latin typeface="Arial" charset="0"/>
        <a:ea typeface="+mn-ea"/>
        <a:cs typeface="+mn-cs"/>
      </a:defRPr>
    </a:lvl1pPr>
    <a:lvl2pPr marL="457200" algn="l" rtl="0" fontAlgn="base">
      <a:spcBef>
        <a:spcPct val="20000"/>
      </a:spcBef>
      <a:spcAft>
        <a:spcPct val="0"/>
      </a:spcAft>
      <a:defRPr sz="2000" b="1" i="1" kern="1200">
        <a:solidFill>
          <a:schemeClr val="tx1"/>
        </a:solidFill>
        <a:latin typeface="Arial" charset="0"/>
        <a:ea typeface="+mn-ea"/>
        <a:cs typeface="+mn-cs"/>
      </a:defRPr>
    </a:lvl2pPr>
    <a:lvl3pPr marL="914400" algn="l" rtl="0" fontAlgn="base">
      <a:spcBef>
        <a:spcPct val="20000"/>
      </a:spcBef>
      <a:spcAft>
        <a:spcPct val="0"/>
      </a:spcAft>
      <a:defRPr sz="2000" b="1" i="1" kern="1200">
        <a:solidFill>
          <a:schemeClr val="tx1"/>
        </a:solidFill>
        <a:latin typeface="Arial" charset="0"/>
        <a:ea typeface="+mn-ea"/>
        <a:cs typeface="+mn-cs"/>
      </a:defRPr>
    </a:lvl3pPr>
    <a:lvl4pPr marL="1371600" algn="l" rtl="0" fontAlgn="base">
      <a:spcBef>
        <a:spcPct val="20000"/>
      </a:spcBef>
      <a:spcAft>
        <a:spcPct val="0"/>
      </a:spcAft>
      <a:defRPr sz="2000" b="1" i="1" kern="1200">
        <a:solidFill>
          <a:schemeClr val="tx1"/>
        </a:solidFill>
        <a:latin typeface="Arial" charset="0"/>
        <a:ea typeface="+mn-ea"/>
        <a:cs typeface="+mn-cs"/>
      </a:defRPr>
    </a:lvl4pPr>
    <a:lvl5pPr marL="1828800" algn="l" rtl="0" fontAlgn="base">
      <a:spcBef>
        <a:spcPct val="20000"/>
      </a:spcBef>
      <a:spcAft>
        <a:spcPct val="0"/>
      </a:spcAft>
      <a:defRPr sz="2000" b="1" i="1" kern="1200">
        <a:solidFill>
          <a:schemeClr val="tx1"/>
        </a:solidFill>
        <a:latin typeface="Arial" charset="0"/>
        <a:ea typeface="+mn-ea"/>
        <a:cs typeface="+mn-cs"/>
      </a:defRPr>
    </a:lvl5pPr>
    <a:lvl6pPr marL="2286000" algn="l" defTabSz="914400" rtl="0" eaLnBrk="1" latinLnBrk="0" hangingPunct="1">
      <a:defRPr sz="2000" b="1" i="1" kern="1200">
        <a:solidFill>
          <a:schemeClr val="tx1"/>
        </a:solidFill>
        <a:latin typeface="Arial" charset="0"/>
        <a:ea typeface="+mn-ea"/>
        <a:cs typeface="+mn-cs"/>
      </a:defRPr>
    </a:lvl6pPr>
    <a:lvl7pPr marL="2743200" algn="l" defTabSz="914400" rtl="0" eaLnBrk="1" latinLnBrk="0" hangingPunct="1">
      <a:defRPr sz="2000" b="1" i="1" kern="1200">
        <a:solidFill>
          <a:schemeClr val="tx1"/>
        </a:solidFill>
        <a:latin typeface="Arial" charset="0"/>
        <a:ea typeface="+mn-ea"/>
        <a:cs typeface="+mn-cs"/>
      </a:defRPr>
    </a:lvl7pPr>
    <a:lvl8pPr marL="3200400" algn="l" defTabSz="914400" rtl="0" eaLnBrk="1" latinLnBrk="0" hangingPunct="1">
      <a:defRPr sz="2000" b="1" i="1" kern="1200">
        <a:solidFill>
          <a:schemeClr val="tx1"/>
        </a:solidFill>
        <a:latin typeface="Arial" charset="0"/>
        <a:ea typeface="+mn-ea"/>
        <a:cs typeface="+mn-cs"/>
      </a:defRPr>
    </a:lvl8pPr>
    <a:lvl9pPr marL="3657600" algn="l" defTabSz="914400" rtl="0" eaLnBrk="1" latinLnBrk="0" hangingPunct="1">
      <a:defRPr sz="2000" b="1" i="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CC"/>
    <a:srgbClr val="000099"/>
    <a:srgbClr val="EAEAEA"/>
    <a:srgbClr val="1C1C1C"/>
    <a:srgbClr val="333333"/>
    <a:srgbClr val="FFFF66"/>
    <a:srgbClr val="00FF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80" autoAdjust="0"/>
    <p:restoredTop sz="78508" autoAdjust="0"/>
  </p:normalViewPr>
  <p:slideViewPr>
    <p:cSldViewPr snapToGrid="0">
      <p:cViewPr varScale="1">
        <p:scale>
          <a:sx n="72" d="100"/>
          <a:sy n="72" d="100"/>
        </p:scale>
        <p:origin x="-165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85" d="100"/>
          <a:sy n="85" d="100"/>
        </p:scale>
        <p:origin x="-1938" y="-78"/>
      </p:cViewPr>
      <p:guideLst>
        <p:guide orient="horz" pos="2924"/>
        <p:guide pos="220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3027363" cy="465138"/>
          </a:xfrm>
          <a:prstGeom prst="rect">
            <a:avLst/>
          </a:prstGeom>
          <a:noFill/>
          <a:ln w="9525">
            <a:noFill/>
            <a:miter lim="800000"/>
            <a:headEnd/>
            <a:tailEnd/>
          </a:ln>
        </p:spPr>
        <p:txBody>
          <a:bodyPr vert="horz" wrap="square" lIns="92203" tIns="46103" rIns="92203" bIns="46103" numCol="1" anchor="t" anchorCtr="0" compatLnSpc="1">
            <a:prstTxWarp prst="textNoShape">
              <a:avLst/>
            </a:prstTxWarp>
          </a:bodyPr>
          <a:lstStyle>
            <a:lvl1pPr defTabSz="922806">
              <a:spcBef>
                <a:spcPct val="0"/>
              </a:spcBef>
              <a:defRPr sz="1200" b="0" i="0">
                <a:latin typeface="Arial" charset="0"/>
              </a:defRPr>
            </a:lvl1pPr>
          </a:lstStyle>
          <a:p>
            <a:pPr>
              <a:defRPr/>
            </a:pPr>
            <a:endParaRPr lang="en-US"/>
          </a:p>
        </p:txBody>
      </p:sp>
      <p:sp>
        <p:nvSpPr>
          <p:cNvPr id="41987" name="Rectangle 3"/>
          <p:cNvSpPr>
            <a:spLocks noGrp="1" noChangeArrowheads="1"/>
          </p:cNvSpPr>
          <p:nvPr>
            <p:ph type="dt" sz="quarter" idx="1"/>
          </p:nvPr>
        </p:nvSpPr>
        <p:spPr bwMode="auto">
          <a:xfrm>
            <a:off x="3956050" y="0"/>
            <a:ext cx="3027363" cy="465138"/>
          </a:xfrm>
          <a:prstGeom prst="rect">
            <a:avLst/>
          </a:prstGeom>
          <a:noFill/>
          <a:ln w="9525">
            <a:noFill/>
            <a:miter lim="800000"/>
            <a:headEnd/>
            <a:tailEnd/>
          </a:ln>
        </p:spPr>
        <p:txBody>
          <a:bodyPr vert="horz" wrap="square" lIns="92203" tIns="46103" rIns="92203" bIns="46103" numCol="1" anchor="t" anchorCtr="0" compatLnSpc="1">
            <a:prstTxWarp prst="textNoShape">
              <a:avLst/>
            </a:prstTxWarp>
          </a:bodyPr>
          <a:lstStyle>
            <a:lvl1pPr algn="r" defTabSz="922806">
              <a:spcBef>
                <a:spcPct val="0"/>
              </a:spcBef>
              <a:defRPr sz="1200" b="0" i="0">
                <a:latin typeface="Arial" charset="0"/>
              </a:defRPr>
            </a:lvl1pPr>
          </a:lstStyle>
          <a:p>
            <a:pPr>
              <a:defRPr/>
            </a:pPr>
            <a:fld id="{D2B572A6-C112-4766-B767-3AC9DE31E0F2}" type="datetimeFigureOut">
              <a:rPr lang="en-US"/>
              <a:pPr>
                <a:defRPr/>
              </a:pPr>
              <a:t>5/9/2011</a:t>
            </a:fld>
            <a:endParaRPr lang="en-US"/>
          </a:p>
        </p:txBody>
      </p:sp>
      <p:sp>
        <p:nvSpPr>
          <p:cNvPr id="41988" name="Rectangle 4"/>
          <p:cNvSpPr>
            <a:spLocks noGrp="1" noChangeArrowheads="1"/>
          </p:cNvSpPr>
          <p:nvPr>
            <p:ph type="ftr" sz="quarter" idx="2"/>
          </p:nvPr>
        </p:nvSpPr>
        <p:spPr bwMode="auto">
          <a:xfrm>
            <a:off x="0" y="8816975"/>
            <a:ext cx="3027363" cy="465138"/>
          </a:xfrm>
          <a:prstGeom prst="rect">
            <a:avLst/>
          </a:prstGeom>
          <a:noFill/>
          <a:ln w="9525">
            <a:noFill/>
            <a:miter lim="800000"/>
            <a:headEnd/>
            <a:tailEnd/>
          </a:ln>
        </p:spPr>
        <p:txBody>
          <a:bodyPr vert="horz" wrap="square" lIns="92203" tIns="46103" rIns="92203" bIns="46103" numCol="1" anchor="b" anchorCtr="0" compatLnSpc="1">
            <a:prstTxWarp prst="textNoShape">
              <a:avLst/>
            </a:prstTxWarp>
          </a:bodyPr>
          <a:lstStyle>
            <a:lvl1pPr defTabSz="922806">
              <a:spcBef>
                <a:spcPct val="0"/>
              </a:spcBef>
              <a:defRPr sz="1200" b="0" i="0">
                <a:latin typeface="Arial" charset="0"/>
              </a:defRPr>
            </a:lvl1pPr>
          </a:lstStyle>
          <a:p>
            <a:pPr>
              <a:defRPr/>
            </a:pPr>
            <a:endParaRPr lang="en-US"/>
          </a:p>
        </p:txBody>
      </p:sp>
      <p:sp>
        <p:nvSpPr>
          <p:cNvPr id="41989" name="Rectangle 5"/>
          <p:cNvSpPr>
            <a:spLocks noGrp="1" noChangeArrowheads="1"/>
          </p:cNvSpPr>
          <p:nvPr>
            <p:ph type="sldNum" sz="quarter" idx="3"/>
          </p:nvPr>
        </p:nvSpPr>
        <p:spPr bwMode="auto">
          <a:xfrm>
            <a:off x="3956050" y="8816975"/>
            <a:ext cx="3027363" cy="465138"/>
          </a:xfrm>
          <a:prstGeom prst="rect">
            <a:avLst/>
          </a:prstGeom>
          <a:noFill/>
          <a:ln w="9525">
            <a:noFill/>
            <a:miter lim="800000"/>
            <a:headEnd/>
            <a:tailEnd/>
          </a:ln>
        </p:spPr>
        <p:txBody>
          <a:bodyPr vert="horz" wrap="square" lIns="92203" tIns="46103" rIns="92203" bIns="46103" numCol="1" anchor="b" anchorCtr="0" compatLnSpc="1">
            <a:prstTxWarp prst="textNoShape">
              <a:avLst/>
            </a:prstTxWarp>
          </a:bodyPr>
          <a:lstStyle>
            <a:lvl1pPr algn="r" defTabSz="922806">
              <a:spcBef>
                <a:spcPct val="0"/>
              </a:spcBef>
              <a:defRPr sz="1200" b="0" i="0">
                <a:latin typeface="Arial" charset="0"/>
              </a:defRPr>
            </a:lvl1pPr>
          </a:lstStyle>
          <a:p>
            <a:pPr>
              <a:defRPr/>
            </a:pPr>
            <a:fld id="{B85F2293-368D-4982-9D7C-7BED43DD19FC}"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27363" cy="465138"/>
          </a:xfrm>
          <a:prstGeom prst="rect">
            <a:avLst/>
          </a:prstGeom>
          <a:noFill/>
          <a:ln w="9525">
            <a:noFill/>
            <a:miter lim="800000"/>
            <a:headEnd/>
            <a:tailEnd/>
          </a:ln>
        </p:spPr>
        <p:txBody>
          <a:bodyPr vert="horz" wrap="square" lIns="92203" tIns="46103" rIns="92203" bIns="46103" numCol="1" anchor="t" anchorCtr="0" compatLnSpc="1">
            <a:prstTxWarp prst="textNoShape">
              <a:avLst/>
            </a:prstTxWarp>
          </a:bodyPr>
          <a:lstStyle>
            <a:lvl1pPr defTabSz="922806">
              <a:spcBef>
                <a:spcPct val="0"/>
              </a:spcBef>
              <a:defRPr sz="1200" b="0" i="0">
                <a:latin typeface="Arial" charset="0"/>
              </a:defRPr>
            </a:lvl1pPr>
          </a:lstStyle>
          <a:p>
            <a:pPr>
              <a:defRPr/>
            </a:pPr>
            <a:endParaRPr lang="en-US"/>
          </a:p>
        </p:txBody>
      </p:sp>
      <p:sp>
        <p:nvSpPr>
          <p:cNvPr id="4099" name="Rectangle 3"/>
          <p:cNvSpPr>
            <a:spLocks noGrp="1" noChangeArrowheads="1"/>
          </p:cNvSpPr>
          <p:nvPr>
            <p:ph type="dt" idx="1"/>
          </p:nvPr>
        </p:nvSpPr>
        <p:spPr bwMode="auto">
          <a:xfrm>
            <a:off x="3956050" y="0"/>
            <a:ext cx="3027363" cy="465138"/>
          </a:xfrm>
          <a:prstGeom prst="rect">
            <a:avLst/>
          </a:prstGeom>
          <a:noFill/>
          <a:ln w="9525">
            <a:noFill/>
            <a:miter lim="800000"/>
            <a:headEnd/>
            <a:tailEnd/>
          </a:ln>
        </p:spPr>
        <p:txBody>
          <a:bodyPr vert="horz" wrap="square" lIns="92203" tIns="46103" rIns="92203" bIns="46103" numCol="1" anchor="t" anchorCtr="0" compatLnSpc="1">
            <a:prstTxWarp prst="textNoShape">
              <a:avLst/>
            </a:prstTxWarp>
          </a:bodyPr>
          <a:lstStyle>
            <a:lvl1pPr algn="r" defTabSz="922806">
              <a:spcBef>
                <a:spcPct val="0"/>
              </a:spcBef>
              <a:defRPr sz="1200" b="0" i="0">
                <a:latin typeface="Arial" charset="0"/>
              </a:defRPr>
            </a:lvl1pPr>
          </a:lstStyle>
          <a:p>
            <a:pPr>
              <a:defRPr/>
            </a:pPr>
            <a:fld id="{2C89F94C-C4C9-4193-9999-3934397F7894}" type="datetimeFigureOut">
              <a:rPr lang="en-US"/>
              <a:pPr>
                <a:defRPr/>
              </a:pPr>
              <a:t>5/9/2011</a:t>
            </a:fld>
            <a:endParaRPr lang="en-US"/>
          </a:p>
        </p:txBody>
      </p:sp>
      <p:sp>
        <p:nvSpPr>
          <p:cNvPr id="16388" name="Rectangle 4"/>
          <p:cNvSpPr>
            <a:spLocks noRot="1" noChangeArrowheads="1" noTextEdit="1"/>
          </p:cNvSpPr>
          <p:nvPr>
            <p:ph type="sldImg" idx="2"/>
          </p:nvPr>
        </p:nvSpPr>
        <p:spPr bwMode="auto">
          <a:xfrm>
            <a:off x="1173163" y="695325"/>
            <a:ext cx="4641850" cy="34813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98500" y="4410075"/>
            <a:ext cx="5588000" cy="4178300"/>
          </a:xfrm>
          <a:prstGeom prst="rect">
            <a:avLst/>
          </a:prstGeom>
          <a:noFill/>
          <a:ln w="9525">
            <a:noFill/>
            <a:miter lim="800000"/>
            <a:headEnd/>
            <a:tailEnd/>
          </a:ln>
        </p:spPr>
        <p:txBody>
          <a:bodyPr vert="horz" wrap="square" lIns="92203" tIns="46103" rIns="92203" bIns="4610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8816975"/>
            <a:ext cx="3027363" cy="465138"/>
          </a:xfrm>
          <a:prstGeom prst="rect">
            <a:avLst/>
          </a:prstGeom>
          <a:noFill/>
          <a:ln w="9525">
            <a:noFill/>
            <a:miter lim="800000"/>
            <a:headEnd/>
            <a:tailEnd/>
          </a:ln>
        </p:spPr>
        <p:txBody>
          <a:bodyPr vert="horz" wrap="square" lIns="92203" tIns="46103" rIns="92203" bIns="46103" numCol="1" anchor="b" anchorCtr="0" compatLnSpc="1">
            <a:prstTxWarp prst="textNoShape">
              <a:avLst/>
            </a:prstTxWarp>
          </a:bodyPr>
          <a:lstStyle>
            <a:lvl1pPr defTabSz="922806">
              <a:spcBef>
                <a:spcPct val="0"/>
              </a:spcBef>
              <a:defRPr sz="1200" b="0" i="0">
                <a:latin typeface="Arial" charset="0"/>
              </a:defRPr>
            </a:lvl1pPr>
          </a:lstStyle>
          <a:p>
            <a:pPr>
              <a:defRPr/>
            </a:pPr>
            <a:endParaRPr lang="en-US"/>
          </a:p>
        </p:txBody>
      </p:sp>
      <p:sp>
        <p:nvSpPr>
          <p:cNvPr id="4103" name="Rectangle 7"/>
          <p:cNvSpPr>
            <a:spLocks noGrp="1" noChangeArrowheads="1"/>
          </p:cNvSpPr>
          <p:nvPr>
            <p:ph type="sldNum" sz="quarter" idx="5"/>
          </p:nvPr>
        </p:nvSpPr>
        <p:spPr bwMode="auto">
          <a:xfrm>
            <a:off x="3956050" y="8816975"/>
            <a:ext cx="3027363" cy="465138"/>
          </a:xfrm>
          <a:prstGeom prst="rect">
            <a:avLst/>
          </a:prstGeom>
          <a:noFill/>
          <a:ln w="9525">
            <a:noFill/>
            <a:miter lim="800000"/>
            <a:headEnd/>
            <a:tailEnd/>
          </a:ln>
        </p:spPr>
        <p:txBody>
          <a:bodyPr vert="horz" wrap="square" lIns="92203" tIns="46103" rIns="92203" bIns="46103" numCol="1" anchor="b" anchorCtr="0" compatLnSpc="1">
            <a:prstTxWarp prst="textNoShape">
              <a:avLst/>
            </a:prstTxWarp>
          </a:bodyPr>
          <a:lstStyle>
            <a:lvl1pPr algn="r" defTabSz="922806">
              <a:spcBef>
                <a:spcPct val="0"/>
              </a:spcBef>
              <a:defRPr sz="1200" b="0" i="0">
                <a:latin typeface="Arial" charset="0"/>
              </a:defRPr>
            </a:lvl1pPr>
          </a:lstStyle>
          <a:p>
            <a:pPr>
              <a:defRPr/>
            </a:pPr>
            <a:fld id="{3A8D9831-BF10-4CC6-A0D0-5C1D8769FBEE}" type="slidenum">
              <a:rPr lang="en-US"/>
              <a:pPr>
                <a:defRPr/>
              </a:pPr>
              <a:t>‹#›</a:t>
            </a:fld>
            <a:endParaRPr lang="en-US"/>
          </a:p>
        </p:txBody>
      </p:sp>
    </p:spTree>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Rot="1" noChangeArrowheads="1" noTextEdit="1"/>
          </p:cNvSpPr>
          <p:nvPr>
            <p:ph type="sldImg"/>
          </p:nvPr>
        </p:nvSpPr>
        <p:spPr>
          <a:ln/>
        </p:spPr>
      </p:sp>
      <p:sp>
        <p:nvSpPr>
          <p:cNvPr id="17411" name="Rectangle 3"/>
          <p:cNvSpPr>
            <a:spLocks noGrp="1" noChangeArrowheads="1"/>
          </p:cNvSpPr>
          <p:nvPr>
            <p:ph type="body" idx="1"/>
          </p:nvPr>
        </p:nvSpPr>
        <p:spPr>
          <a:noFill/>
          <a:ln/>
        </p:spPr>
        <p:txBody>
          <a:bodyPr/>
          <a:lstStyle/>
          <a:p>
            <a:r>
              <a:rPr lang="en-US" smtClean="0"/>
              <a:t>This presentation should </a:t>
            </a:r>
            <a:r>
              <a:rPr lang="en-US" u="sng" smtClean="0"/>
              <a:t>reflect </a:t>
            </a:r>
            <a:r>
              <a:rPr lang="en-US" smtClean="0"/>
              <a:t>your current plans (and schedule) for the development of product validation tools (routine &amp; deep-dive) for each of your products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p:spPr>
        <p:txBody>
          <a:bodyPr/>
          <a:lstStyle/>
          <a:p>
            <a:r>
              <a:rPr lang="en-US" smtClean="0"/>
              <a:t>Plan on a 15-20 min presentation. Slide counts per topic  area are provided as guidance. Slide counts will vary depending upon number of products and tools.</a:t>
            </a:r>
          </a:p>
        </p:txBody>
      </p:sp>
      <p:sp>
        <p:nvSpPr>
          <p:cNvPr id="18436" name="Date Placeholder 3"/>
          <p:cNvSpPr>
            <a:spLocks noGrp="1"/>
          </p:cNvSpPr>
          <p:nvPr>
            <p:ph type="dt" sz="quarter" idx="1"/>
          </p:nvPr>
        </p:nvSpPr>
        <p:spPr>
          <a:noFill/>
        </p:spPr>
        <p:txBody>
          <a:bodyPr/>
          <a:lstStyle/>
          <a:p>
            <a:pPr defTabSz="920750"/>
            <a:fld id="{D086506E-D2D2-4627-8D83-AAD89BFC63E4}" type="datetime1">
              <a:rPr lang="en-US" smtClean="0"/>
              <a:pPr defTabSz="920750"/>
              <a:t>5/9/2011</a:t>
            </a:fld>
            <a:endParaRPr lang="en-US" smtClean="0"/>
          </a:p>
        </p:txBody>
      </p:sp>
      <p:sp>
        <p:nvSpPr>
          <p:cNvPr id="18437" name="Slide Number Placeholder 4"/>
          <p:cNvSpPr>
            <a:spLocks noGrp="1"/>
          </p:cNvSpPr>
          <p:nvPr>
            <p:ph type="sldNum" sz="quarter" idx="5"/>
          </p:nvPr>
        </p:nvSpPr>
        <p:spPr>
          <a:noFill/>
        </p:spPr>
        <p:txBody>
          <a:bodyPr/>
          <a:lstStyle/>
          <a:p>
            <a:pPr defTabSz="920750"/>
            <a:fld id="{8C07AF7F-2672-4EF0-9C36-6E6FC360D65A}" type="slidenum">
              <a:rPr lang="en-US" smtClean="0"/>
              <a:pPr defTabSz="920750"/>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noTextEdit="1"/>
          </p:cNvSpPr>
          <p:nvPr>
            <p:ph type="sldImg"/>
          </p:nvPr>
        </p:nvSpPr>
        <p:spPr>
          <a:xfrm>
            <a:off x="1138238" y="685800"/>
            <a:ext cx="4622800" cy="3468688"/>
          </a:xfrm>
          <a:ln/>
        </p:spPr>
      </p:sp>
      <p:sp>
        <p:nvSpPr>
          <p:cNvPr id="19459" name="Rectangle 3"/>
          <p:cNvSpPr>
            <a:spLocks noGrp="1" noChangeArrowheads="1"/>
          </p:cNvSpPr>
          <p:nvPr>
            <p:ph type="body" idx="1"/>
          </p:nvPr>
        </p:nvSpPr>
        <p:spPr>
          <a:noFill/>
          <a:ln/>
        </p:spPr>
        <p:txBody>
          <a:bodyPr/>
          <a:lstStyle/>
          <a:p>
            <a:pPr marL="112713" lvl="1">
              <a:spcBef>
                <a:spcPct val="20000"/>
              </a:spcBef>
              <a:buClr>
                <a:schemeClr val="accent2"/>
              </a:buClr>
            </a:pPr>
            <a:r>
              <a:rPr lang="en-US" smtClean="0"/>
              <a:t>Provide a list of products and their specifications (spatial and temporal resolution, coverage). Include an example display(s) of your products. </a:t>
            </a:r>
          </a:p>
          <a:p>
            <a:pPr marL="112713" lvl="1">
              <a:spcBef>
                <a:spcPct val="20000"/>
              </a:spcBef>
              <a:buClr>
                <a:schemeClr val="accent2"/>
              </a:buClr>
            </a:pPr>
            <a:endParaRPr lang="en-US" smtClean="0"/>
          </a:p>
          <a:p>
            <a:pPr marL="112713" lvl="1">
              <a:spcBef>
                <a:spcPct val="20000"/>
              </a:spcBef>
              <a:buClr>
                <a:schemeClr val="accent2"/>
              </a:buClr>
            </a:pPr>
            <a:r>
              <a:rPr lang="en-US" smtClean="0"/>
              <a:t>JD Comments:</a:t>
            </a:r>
          </a:p>
          <a:p>
            <a:pPr marL="112713" lvl="1">
              <a:spcBef>
                <a:spcPct val="20000"/>
              </a:spcBef>
              <a:buClr>
                <a:schemeClr val="accent2"/>
              </a:buClr>
            </a:pPr>
            <a:endParaRPr lang="en-US" smtClean="0"/>
          </a:p>
          <a:p>
            <a:pPr marL="112713" lvl="1">
              <a:spcBef>
                <a:spcPct val="20000"/>
              </a:spcBef>
              <a:buClr>
                <a:schemeClr val="accent2"/>
              </a:buClr>
            </a:pPr>
            <a:r>
              <a:rPr lang="en-US" smtClean="0"/>
              <a:t>Change ”global” coverage” to “FD” coverage. FD is the only geographic coverage rqmt I believe..</a:t>
            </a:r>
          </a:p>
          <a:p>
            <a:pPr marL="112713" lvl="1">
              <a:spcBef>
                <a:spcPct val="20000"/>
              </a:spcBef>
              <a:buClr>
                <a:schemeClr val="accent2"/>
              </a:buClr>
            </a:pPr>
            <a:endParaRPr lang="en-US" smtClean="0"/>
          </a:p>
          <a:p>
            <a:pPr marL="112713" lvl="1">
              <a:spcBef>
                <a:spcPct val="20000"/>
              </a:spcBef>
              <a:buClr>
                <a:schemeClr val="accent2"/>
              </a:buClr>
            </a:pPr>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noTextEdit="1"/>
          </p:cNvSpPr>
          <p:nvPr>
            <p:ph type="sldImg"/>
          </p:nvPr>
        </p:nvSpPr>
        <p:spPr>
          <a:xfrm>
            <a:off x="1138238" y="685800"/>
            <a:ext cx="4622800" cy="3468688"/>
          </a:xfrm>
          <a:ln/>
        </p:spPr>
      </p:sp>
      <p:sp>
        <p:nvSpPr>
          <p:cNvPr id="20483" name="Rectangle 3"/>
          <p:cNvSpPr>
            <a:spLocks noGrp="1" noChangeArrowheads="1"/>
          </p:cNvSpPr>
          <p:nvPr>
            <p:ph type="body" idx="1"/>
          </p:nvPr>
        </p:nvSpPr>
        <p:spPr>
          <a:noFill/>
          <a:ln/>
        </p:spPr>
        <p:txBody>
          <a:bodyPr/>
          <a:lstStyle/>
          <a:p>
            <a:pPr marL="112713" lvl="1">
              <a:spcBef>
                <a:spcPct val="20000"/>
              </a:spcBef>
              <a:buClr>
                <a:schemeClr val="accent2"/>
              </a:buClr>
            </a:pPr>
            <a:r>
              <a:rPr lang="en-US" smtClean="0"/>
              <a:t>Provide a list of products and their specifications (spatial and temporal resolution, coverage). Include an example display(s) of your products.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noTextEdit="1"/>
          </p:cNvSpPr>
          <p:nvPr>
            <p:ph type="sldImg"/>
          </p:nvPr>
        </p:nvSpPr>
        <p:spPr>
          <a:ln/>
        </p:spPr>
      </p:sp>
      <p:sp>
        <p:nvSpPr>
          <p:cNvPr id="21507" name="Rectangle 3"/>
          <p:cNvSpPr>
            <a:spLocks noGrp="1" noChangeArrowheads="1"/>
          </p:cNvSpPr>
          <p:nvPr>
            <p:ph type="body" idx="1"/>
          </p:nvPr>
        </p:nvSpPr>
        <p:spPr>
          <a:noFill/>
          <a:ln/>
        </p:spPr>
        <p:txBody>
          <a:bodyPr/>
          <a:lstStyle/>
          <a:p>
            <a:pPr marL="112713" lvl="1">
              <a:spcBef>
                <a:spcPct val="20000"/>
              </a:spcBef>
              <a:buClr>
                <a:schemeClr val="accent2"/>
              </a:buClr>
            </a:pPr>
            <a:r>
              <a:rPr lang="en-US" smtClean="0"/>
              <a:t>Highlight/summarize validation strategy for each product.  </a:t>
            </a:r>
          </a:p>
          <a:p>
            <a:pPr marL="112713" lvl="1">
              <a:spcBef>
                <a:spcPct val="20000"/>
              </a:spcBef>
              <a:buClr>
                <a:schemeClr val="accent2"/>
              </a:buClr>
            </a:pPr>
            <a:r>
              <a:rPr lang="en-US" smtClean="0"/>
              <a:t>Identify reference/”ground truth” datasets that are needed and where/how these are obtained</a:t>
            </a:r>
          </a:p>
          <a:p>
            <a:pPr marL="112713" lvl="1">
              <a:spcBef>
                <a:spcPct val="20000"/>
              </a:spcBef>
              <a:buClr>
                <a:schemeClr val="accent2"/>
              </a:buClr>
            </a:pPr>
            <a:r>
              <a:rPr lang="en-US" smtClean="0"/>
              <a:t>Identify validation tools (routine &amp; deep-dive) that are needed and being developed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noTextEdit="1"/>
          </p:cNvSpPr>
          <p:nvPr>
            <p:ph type="sldImg"/>
          </p:nvPr>
        </p:nvSpPr>
        <p:spPr>
          <a:ln/>
        </p:spPr>
      </p:sp>
      <p:sp>
        <p:nvSpPr>
          <p:cNvPr id="22531" name="Rectangle 3"/>
          <p:cNvSpPr>
            <a:spLocks noGrp="1" noChangeArrowheads="1"/>
          </p:cNvSpPr>
          <p:nvPr>
            <p:ph type="body" idx="1"/>
          </p:nvPr>
        </p:nvSpPr>
        <p:spPr>
          <a:noFill/>
          <a:ln/>
        </p:spPr>
        <p:txBody>
          <a:bodyPr/>
          <a:lstStyle/>
          <a:p>
            <a:pPr marL="112713" lvl="1">
              <a:spcBef>
                <a:spcPct val="20000"/>
              </a:spcBef>
              <a:buClr>
                <a:schemeClr val="accent2"/>
              </a:buClr>
            </a:pPr>
            <a:r>
              <a:rPr lang="en-US" smtClean="0"/>
              <a:t>For each product, describe and illustrate the routine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a:p>
            <a:pPr marL="112713" lvl="1">
              <a:spcBef>
                <a:spcPct val="20000"/>
              </a:spcBef>
              <a:buClr>
                <a:schemeClr val="accent2"/>
              </a:buClr>
            </a:pPr>
            <a:r>
              <a:rPr lang="en-US" smtClean="0"/>
              <a:t>-  </a:t>
            </a:r>
          </a:p>
          <a:p>
            <a:pPr marL="112713" lvl="1">
              <a:spcBef>
                <a:spcPct val="20000"/>
              </a:spcBef>
              <a:buClr>
                <a:schemeClr val="accent2"/>
              </a:buClr>
            </a:pPr>
            <a:r>
              <a:rPr lang="en-US" smtClean="0"/>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noTextEdit="1"/>
          </p:cNvSpPr>
          <p:nvPr>
            <p:ph type="sldImg"/>
          </p:nvPr>
        </p:nvSpPr>
        <p:spPr>
          <a:ln/>
        </p:spPr>
      </p:sp>
      <p:sp>
        <p:nvSpPr>
          <p:cNvPr id="23555" name="Rectangle 3"/>
          <p:cNvSpPr>
            <a:spLocks noGrp="1" noChangeArrowheads="1"/>
          </p:cNvSpPr>
          <p:nvPr>
            <p:ph type="body" idx="1"/>
          </p:nvPr>
        </p:nvSpPr>
        <p:spPr>
          <a:noFill/>
          <a:ln/>
        </p:spPr>
        <p:txBody>
          <a:bodyPr/>
          <a:lstStyle/>
          <a:p>
            <a:pPr marL="112713" lvl="1">
              <a:spcBef>
                <a:spcPct val="20000"/>
              </a:spcBef>
              <a:buClr>
                <a:schemeClr val="accent2"/>
              </a:buClr>
            </a:pPr>
            <a:r>
              <a:rPr lang="en-US" smtClean="0"/>
              <a:t>For each product, describe and illustrate the routine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a:p>
            <a:pPr marL="112713" lvl="1">
              <a:spcBef>
                <a:spcPct val="20000"/>
              </a:spcBef>
              <a:buClr>
                <a:schemeClr val="accent2"/>
              </a:buClr>
            </a:pPr>
            <a:r>
              <a:rPr lang="en-US" smtClean="0"/>
              <a:t>-  </a:t>
            </a:r>
          </a:p>
          <a:p>
            <a:pPr marL="112713" lvl="1">
              <a:spcBef>
                <a:spcPct val="20000"/>
              </a:spcBef>
              <a:buClr>
                <a:schemeClr val="accent2"/>
              </a:buClr>
            </a:pPr>
            <a:r>
              <a:rPr lang="en-US" smtClean="0"/>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pPr marL="112713" lvl="1">
              <a:spcBef>
                <a:spcPct val="20000"/>
              </a:spcBef>
              <a:buClr>
                <a:schemeClr val="accent2"/>
              </a:buClr>
            </a:pPr>
            <a:r>
              <a:rPr lang="en-US" smtClean="0"/>
              <a:t>For each product, describe and illustrate the “deep-dive”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Intended use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a:p>
            <a:pPr marL="112713" lvl="1">
              <a:spcBef>
                <a:spcPct val="20000"/>
              </a:spcBef>
              <a:buClr>
                <a:schemeClr val="accent2"/>
              </a:buClr>
            </a:pPr>
            <a:endParaRPr lang="en-US" smtClean="0"/>
          </a:p>
          <a:p>
            <a:pPr marL="112713" lvl="1">
              <a:spcBef>
                <a:spcPct val="20000"/>
              </a:spcBef>
              <a:buClr>
                <a:schemeClr val="accent2"/>
              </a:buClr>
            </a:pPr>
            <a:r>
              <a:rPr lang="en-US" smtClean="0"/>
              <a:t>Comments (JD)</a:t>
            </a:r>
          </a:p>
          <a:p>
            <a:pPr marL="112713" lvl="1">
              <a:spcBef>
                <a:spcPct val="20000"/>
              </a:spcBef>
              <a:buClr>
                <a:schemeClr val="accent2"/>
              </a:buClr>
            </a:pPr>
            <a:r>
              <a:rPr lang="en-US" smtClean="0"/>
              <a:t>:</a:t>
            </a:r>
          </a:p>
          <a:p>
            <a:pPr marL="112713" lvl="1">
              <a:spcBef>
                <a:spcPct val="20000"/>
              </a:spcBef>
              <a:buClr>
                <a:schemeClr val="accent2"/>
              </a:buClr>
            </a:pPr>
            <a:r>
              <a:rPr lang="en-US" smtClean="0"/>
              <a:t>1) This slide should be able to say specifically what “deep-dive” tools are being developed (ie., as in the HIE schedule) now or later this year…  </a:t>
            </a:r>
            <a:r>
              <a:rPr lang="en-US" i="1" smtClean="0"/>
              <a:t>Changed “could be” to “will be”…</a:t>
            </a:r>
            <a:endParaRPr lang="en-US" smtClean="0"/>
          </a:p>
          <a:p>
            <a:pPr marL="112713" lvl="1">
              <a:spcBef>
                <a:spcPct val="20000"/>
              </a:spcBef>
              <a:buClr>
                <a:schemeClr val="accent2"/>
              </a:buClr>
            </a:pPr>
            <a:r>
              <a:rPr lang="en-US" smtClean="0"/>
              <a:t>2)  Are there tools to display/analyze the raw sat imagery centered over the storm or any intermediate data (from various components of the HIE algorithm itself)   </a:t>
            </a:r>
            <a:r>
              <a:rPr lang="en-US" i="1" smtClean="0"/>
              <a:t>Yes… we typically show the positions of the interpolated forecast position versus the HIE/ADT automated storm center determined position on our homepage, but positioning is not a requirement of the HIE… only intensity.  I have added a slide to illustrate the possible positioning analysis that we currently do.</a:t>
            </a:r>
            <a:endParaRPr lang="en-US" smtClean="0"/>
          </a:p>
          <a:p>
            <a:pPr marL="112713" lvl="1">
              <a:spcBef>
                <a:spcPct val="20000"/>
              </a:spcBef>
              <a:buClr>
                <a:schemeClr val="accent2"/>
              </a:buClr>
            </a:pPr>
            <a:endParaRPr lang="en-US" smtClean="0"/>
          </a:p>
        </p:txBody>
      </p:sp>
      <p:sp>
        <p:nvSpPr>
          <p:cNvPr id="24580" name="Date Placeholder 3"/>
          <p:cNvSpPr>
            <a:spLocks noGrp="1"/>
          </p:cNvSpPr>
          <p:nvPr>
            <p:ph type="dt" sz="quarter" idx="1"/>
          </p:nvPr>
        </p:nvSpPr>
        <p:spPr>
          <a:noFill/>
        </p:spPr>
        <p:txBody>
          <a:bodyPr/>
          <a:lstStyle/>
          <a:p>
            <a:pPr defTabSz="920750"/>
            <a:fld id="{7029C36F-A96D-49BB-8E83-847B33295EBA}" type="datetime1">
              <a:rPr lang="en-US" smtClean="0"/>
              <a:pPr defTabSz="920750"/>
              <a:t>5/9/2011</a:t>
            </a:fld>
            <a:endParaRPr lang="en-US" smtClean="0"/>
          </a:p>
        </p:txBody>
      </p:sp>
      <p:sp>
        <p:nvSpPr>
          <p:cNvPr id="24581" name="Slide Number Placeholder 4"/>
          <p:cNvSpPr>
            <a:spLocks noGrp="1"/>
          </p:cNvSpPr>
          <p:nvPr>
            <p:ph type="sldNum" sz="quarter" idx="5"/>
          </p:nvPr>
        </p:nvSpPr>
        <p:spPr>
          <a:noFill/>
        </p:spPr>
        <p:txBody>
          <a:bodyPr/>
          <a:lstStyle/>
          <a:p>
            <a:pPr defTabSz="920750"/>
            <a:fld id="{F2A748A0-C3E4-489E-8670-4D8C9894E3E6}" type="slidenum">
              <a:rPr lang="en-US" smtClean="0"/>
              <a:pPr defTabSz="920750"/>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pPr marL="112713" lvl="1">
              <a:spcBef>
                <a:spcPct val="20000"/>
              </a:spcBef>
              <a:buClr>
                <a:schemeClr val="accent2"/>
              </a:buClr>
            </a:pPr>
            <a:r>
              <a:rPr lang="en-US" smtClean="0"/>
              <a:t>For each product, describe and illustrate the “deep-dive”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Intended use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p:txBody>
      </p:sp>
      <p:sp>
        <p:nvSpPr>
          <p:cNvPr id="25604" name="Date Placeholder 3"/>
          <p:cNvSpPr>
            <a:spLocks noGrp="1"/>
          </p:cNvSpPr>
          <p:nvPr>
            <p:ph type="dt" sz="quarter" idx="1"/>
          </p:nvPr>
        </p:nvSpPr>
        <p:spPr>
          <a:noFill/>
        </p:spPr>
        <p:txBody>
          <a:bodyPr/>
          <a:lstStyle/>
          <a:p>
            <a:pPr defTabSz="920750"/>
            <a:fld id="{17BF35C2-E30A-48A5-A083-CA4323BB6681}" type="datetime1">
              <a:rPr lang="en-US" smtClean="0"/>
              <a:pPr defTabSz="920750"/>
              <a:t>5/9/2011</a:t>
            </a:fld>
            <a:endParaRPr lang="en-US" smtClean="0"/>
          </a:p>
        </p:txBody>
      </p:sp>
      <p:sp>
        <p:nvSpPr>
          <p:cNvPr id="25605" name="Slide Number Placeholder 4"/>
          <p:cNvSpPr>
            <a:spLocks noGrp="1"/>
          </p:cNvSpPr>
          <p:nvPr>
            <p:ph type="sldNum" sz="quarter" idx="5"/>
          </p:nvPr>
        </p:nvSpPr>
        <p:spPr>
          <a:noFill/>
        </p:spPr>
        <p:txBody>
          <a:bodyPr/>
          <a:lstStyle/>
          <a:p>
            <a:pPr defTabSz="920750"/>
            <a:fld id="{ACE7677D-953F-4FFB-AF64-AE7D2B1649D5}" type="slidenum">
              <a:rPr lang="en-US" smtClean="0"/>
              <a:pPr defTabSz="920750"/>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p:spPr>
        <p:txBody>
          <a:bodyPr/>
          <a:lstStyle/>
          <a:p>
            <a:pPr marL="112713" lvl="1">
              <a:spcBef>
                <a:spcPct val="20000"/>
              </a:spcBef>
              <a:buClr>
                <a:schemeClr val="accent2"/>
              </a:buClr>
            </a:pPr>
            <a:r>
              <a:rPr lang="en-US" smtClean="0"/>
              <a:t>For each product, describe and illustrate the “deep-dive”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Intended use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p:txBody>
      </p:sp>
      <p:sp>
        <p:nvSpPr>
          <p:cNvPr id="26628" name="Date Placeholder 3"/>
          <p:cNvSpPr>
            <a:spLocks noGrp="1"/>
          </p:cNvSpPr>
          <p:nvPr>
            <p:ph type="dt" sz="quarter" idx="1"/>
          </p:nvPr>
        </p:nvSpPr>
        <p:spPr>
          <a:noFill/>
        </p:spPr>
        <p:txBody>
          <a:bodyPr/>
          <a:lstStyle/>
          <a:p>
            <a:pPr defTabSz="920750"/>
            <a:fld id="{F914C6F4-5D92-4338-ABC6-213991BE4C5C}" type="datetime1">
              <a:rPr lang="en-US" smtClean="0"/>
              <a:pPr defTabSz="920750"/>
              <a:t>5/9/2011</a:t>
            </a:fld>
            <a:endParaRPr lang="en-US" smtClean="0"/>
          </a:p>
        </p:txBody>
      </p:sp>
      <p:sp>
        <p:nvSpPr>
          <p:cNvPr id="26629" name="Slide Number Placeholder 4"/>
          <p:cNvSpPr>
            <a:spLocks noGrp="1"/>
          </p:cNvSpPr>
          <p:nvPr>
            <p:ph type="sldNum" sz="quarter" idx="5"/>
          </p:nvPr>
        </p:nvSpPr>
        <p:spPr>
          <a:noFill/>
        </p:spPr>
        <p:txBody>
          <a:bodyPr/>
          <a:lstStyle/>
          <a:p>
            <a:pPr defTabSz="920750"/>
            <a:fld id="{377D714A-7A73-45CF-84B1-C044B862B32A}" type="slidenum">
              <a:rPr lang="en-US" smtClean="0"/>
              <a:pPr defTabSz="920750"/>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p:spPr>
        <p:txBody>
          <a:bodyPr/>
          <a:lstStyle/>
          <a:p>
            <a:pPr marL="112713" lvl="1">
              <a:spcBef>
                <a:spcPct val="20000"/>
              </a:spcBef>
              <a:buClr>
                <a:schemeClr val="accent2"/>
              </a:buClr>
            </a:pPr>
            <a:r>
              <a:rPr lang="en-US" smtClean="0"/>
              <a:t>For each product, describe and illustrate the “deep-dive”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Intended use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p:txBody>
      </p:sp>
      <p:sp>
        <p:nvSpPr>
          <p:cNvPr id="27652" name="Date Placeholder 3"/>
          <p:cNvSpPr>
            <a:spLocks noGrp="1"/>
          </p:cNvSpPr>
          <p:nvPr>
            <p:ph type="dt" sz="quarter" idx="1"/>
          </p:nvPr>
        </p:nvSpPr>
        <p:spPr>
          <a:noFill/>
        </p:spPr>
        <p:txBody>
          <a:bodyPr/>
          <a:lstStyle/>
          <a:p>
            <a:pPr defTabSz="920750"/>
            <a:fld id="{CE46DBFA-A9D0-4F01-8194-434E41F1DC82}" type="datetime1">
              <a:rPr lang="en-US" smtClean="0"/>
              <a:pPr defTabSz="920750"/>
              <a:t>5/9/2011</a:t>
            </a:fld>
            <a:endParaRPr lang="en-US" smtClean="0"/>
          </a:p>
        </p:txBody>
      </p:sp>
      <p:sp>
        <p:nvSpPr>
          <p:cNvPr id="27653" name="Slide Number Placeholder 4"/>
          <p:cNvSpPr>
            <a:spLocks noGrp="1"/>
          </p:cNvSpPr>
          <p:nvPr>
            <p:ph type="sldNum" sz="quarter" idx="5"/>
          </p:nvPr>
        </p:nvSpPr>
        <p:spPr>
          <a:noFill/>
        </p:spPr>
        <p:txBody>
          <a:bodyPr/>
          <a:lstStyle/>
          <a:p>
            <a:pPr defTabSz="920750"/>
            <a:fld id="{D1D46B5B-DB81-4C58-BC2C-CBF1565B1B8E}" type="slidenum">
              <a:rPr lang="en-US" smtClean="0"/>
              <a:pPr defTabSz="920750"/>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pPr marL="112713" lvl="1">
              <a:spcBef>
                <a:spcPct val="20000"/>
              </a:spcBef>
              <a:buClr>
                <a:schemeClr val="accent2"/>
              </a:buClr>
            </a:pPr>
            <a:r>
              <a:rPr lang="en-US" smtClean="0"/>
              <a:t>For each product, describe and illustrate the routine validation tools that you have or are developing. At a minimum address the following:</a:t>
            </a:r>
          </a:p>
          <a:p>
            <a:pPr marL="112713" lvl="1">
              <a:spcBef>
                <a:spcPct val="20000"/>
              </a:spcBef>
              <a:buClr>
                <a:schemeClr val="accent2"/>
              </a:buClr>
            </a:pPr>
            <a:r>
              <a:rPr lang="en-US" smtClean="0"/>
              <a:t>- Capabilities (in their final state)</a:t>
            </a:r>
          </a:p>
          <a:p>
            <a:pPr marL="112713" lvl="1">
              <a:spcBef>
                <a:spcPct val="20000"/>
              </a:spcBef>
              <a:buClr>
                <a:schemeClr val="accent2"/>
              </a:buClr>
            </a:pPr>
            <a:r>
              <a:rPr lang="en-US" smtClean="0"/>
              <a:t>- Datasets used</a:t>
            </a:r>
          </a:p>
          <a:p>
            <a:pPr marL="112713" lvl="1">
              <a:spcBef>
                <a:spcPct val="20000"/>
              </a:spcBef>
              <a:buClr>
                <a:schemeClr val="accent2"/>
              </a:buClr>
            </a:pPr>
            <a:r>
              <a:rPr lang="en-US" smtClean="0"/>
              <a:t>- Visualization software tools used (IDL, McIDAS, other…) to visualize the products, intermediate products, diagnostic data, product performance measures, reference/”ground-truth” data, etc…  </a:t>
            </a:r>
          </a:p>
          <a:p>
            <a:pPr marL="112713" lvl="1">
              <a:spcBef>
                <a:spcPct val="20000"/>
              </a:spcBef>
              <a:buClr>
                <a:schemeClr val="accent2"/>
              </a:buClr>
            </a:pPr>
            <a:r>
              <a:rPr lang="en-US" smtClean="0"/>
              <a:t>-  </a:t>
            </a:r>
          </a:p>
          <a:p>
            <a:pPr marL="112713" lvl="1">
              <a:spcBef>
                <a:spcPct val="20000"/>
              </a:spcBef>
              <a:buClr>
                <a:schemeClr val="accent2"/>
              </a:buClr>
            </a:pPr>
            <a:r>
              <a:rPr lang="en-US" smtClean="0"/>
              <a:t>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pPr marL="112713" lvl="1">
              <a:spcBef>
                <a:spcPct val="20000"/>
              </a:spcBef>
              <a:buClr>
                <a:schemeClr val="accent2"/>
              </a:buClr>
            </a:pPr>
            <a:r>
              <a:rPr lang="en-US" smtClean="0"/>
              <a:t>Please provide your thoughts and ideas for enhancing the capabilities and utililty of the validation tools beyond what you already planned to do. For example:</a:t>
            </a:r>
          </a:p>
          <a:p>
            <a:pPr marL="112713" lvl="1">
              <a:spcBef>
                <a:spcPct val="20000"/>
              </a:spcBef>
              <a:buClr>
                <a:schemeClr val="accent2"/>
              </a:buClr>
            </a:pPr>
            <a:r>
              <a:rPr lang="en-US" smtClean="0"/>
              <a:t>1) Could your matchup databases support product reprocessing? </a:t>
            </a:r>
          </a:p>
          <a:p>
            <a:pPr marL="112713" lvl="1">
              <a:spcBef>
                <a:spcPct val="20000"/>
              </a:spcBef>
              <a:buClr>
                <a:schemeClr val="accent2"/>
              </a:buClr>
            </a:pPr>
            <a:r>
              <a:rPr lang="en-US" smtClean="0"/>
              <a:t>2) What new visualization technologies could be used to further enhance the capability/utility of a routine or “deep-dive” validation tool?</a:t>
            </a:r>
          </a:p>
          <a:p>
            <a:pPr marL="112713" lvl="1">
              <a:spcBef>
                <a:spcPct val="20000"/>
              </a:spcBef>
              <a:buClr>
                <a:schemeClr val="accent2"/>
              </a:buClr>
            </a:pPr>
            <a:r>
              <a:rPr lang="en-US" smtClean="0"/>
              <a:t>3) What web interfaces to your validation tool outcomes could/should be developed (if not already developed)?</a:t>
            </a:r>
          </a:p>
          <a:p>
            <a:pPr marL="112713" lvl="1">
              <a:spcBef>
                <a:spcPct val="20000"/>
              </a:spcBef>
              <a:buClr>
                <a:schemeClr val="accent2"/>
              </a:buClr>
            </a:pPr>
            <a:r>
              <a:rPr lang="en-US" smtClean="0"/>
              <a:t>4) Other ideas?</a:t>
            </a:r>
          </a:p>
          <a:p>
            <a:pPr marL="112713" lvl="1">
              <a:spcBef>
                <a:spcPct val="20000"/>
              </a:spcBef>
              <a:buClr>
                <a:schemeClr val="accent2"/>
              </a:buClr>
            </a:pPr>
            <a:endParaRPr lang="en-US" smtClean="0"/>
          </a:p>
          <a:p>
            <a:pPr marL="112713" lvl="1">
              <a:spcBef>
                <a:spcPct val="20000"/>
              </a:spcBef>
              <a:buClr>
                <a:schemeClr val="accent2"/>
              </a:buClr>
            </a:pPr>
            <a:r>
              <a:rPr lang="en-US" smtClean="0"/>
              <a:t>Comments (JD):</a:t>
            </a:r>
          </a:p>
          <a:p>
            <a:pPr marL="112713" lvl="1">
              <a:spcBef>
                <a:spcPct val="20000"/>
              </a:spcBef>
              <a:buClr>
                <a:schemeClr val="accent2"/>
              </a:buClr>
            </a:pPr>
            <a:endParaRPr lang="en-US" smtClean="0"/>
          </a:p>
          <a:p>
            <a:pPr marL="112713" lvl="1">
              <a:spcBef>
                <a:spcPct val="20000"/>
              </a:spcBef>
              <a:buClr>
                <a:schemeClr val="accent2"/>
              </a:buClr>
            </a:pPr>
            <a:r>
              <a:rPr lang="en-US" smtClean="0"/>
              <a:t>1) What about tools to display any of the intermediate data from various components of the HIE (ie., like Spiral Centering; figure 2 in HIE ATBD)?   </a:t>
            </a:r>
            <a:r>
              <a:rPr lang="en-US" i="1" smtClean="0">
                <a:solidFill>
                  <a:srgbClr val="FF0000"/>
                </a:solidFill>
              </a:rPr>
              <a:t>Nope… nothing like that.  We could derive something that displays the different locations (first guess, final center location, but that would require parsing of the output text in the bulletin (diagnostic output).  Figure 2 is not an output… it is for illustrative purposes only.</a:t>
            </a:r>
            <a:endParaRPr lang="en-US" smtClean="0">
              <a:solidFill>
                <a:srgbClr val="FF0000"/>
              </a:solidFill>
            </a:endParaRPr>
          </a:p>
          <a:p>
            <a:pPr marL="112713" lvl="1">
              <a:spcBef>
                <a:spcPct val="20000"/>
              </a:spcBef>
              <a:buClr>
                <a:schemeClr val="accent2"/>
              </a:buClr>
            </a:pPr>
            <a:endParaRPr lang="en-US" smtClean="0"/>
          </a:p>
        </p:txBody>
      </p:sp>
      <p:sp>
        <p:nvSpPr>
          <p:cNvPr id="29700" name="Date Placeholder 3"/>
          <p:cNvSpPr>
            <a:spLocks noGrp="1"/>
          </p:cNvSpPr>
          <p:nvPr>
            <p:ph type="dt" sz="quarter" idx="1"/>
          </p:nvPr>
        </p:nvSpPr>
        <p:spPr>
          <a:noFill/>
        </p:spPr>
        <p:txBody>
          <a:bodyPr/>
          <a:lstStyle/>
          <a:p>
            <a:pPr defTabSz="920750"/>
            <a:fld id="{810C5502-DDCF-4749-B168-7FC5B06A4580}" type="datetime1">
              <a:rPr lang="en-US" smtClean="0"/>
              <a:pPr defTabSz="920750"/>
              <a:t>5/9/2011</a:t>
            </a:fld>
            <a:endParaRPr lang="en-US" smtClean="0"/>
          </a:p>
        </p:txBody>
      </p:sp>
      <p:sp>
        <p:nvSpPr>
          <p:cNvPr id="29701" name="Slide Number Placeholder 4"/>
          <p:cNvSpPr>
            <a:spLocks noGrp="1"/>
          </p:cNvSpPr>
          <p:nvPr>
            <p:ph type="sldNum" sz="quarter" idx="5"/>
          </p:nvPr>
        </p:nvSpPr>
        <p:spPr>
          <a:noFill/>
        </p:spPr>
        <p:txBody>
          <a:bodyPr/>
          <a:lstStyle/>
          <a:p>
            <a:pPr defTabSz="920750"/>
            <a:fld id="{38A198D0-351A-40B8-B924-23C3A2CBEC9F}" type="slidenum">
              <a:rPr lang="en-US" smtClean="0"/>
              <a:pPr defTabSz="920750"/>
              <a:t>13</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endParaRPr lang="en-US" smtClean="0"/>
          </a:p>
        </p:txBody>
      </p:sp>
      <p:sp>
        <p:nvSpPr>
          <p:cNvPr id="30724" name="Date Placeholder 3"/>
          <p:cNvSpPr>
            <a:spLocks noGrp="1"/>
          </p:cNvSpPr>
          <p:nvPr>
            <p:ph type="dt" sz="quarter" idx="1"/>
          </p:nvPr>
        </p:nvSpPr>
        <p:spPr>
          <a:noFill/>
        </p:spPr>
        <p:txBody>
          <a:bodyPr/>
          <a:lstStyle/>
          <a:p>
            <a:pPr defTabSz="922338"/>
            <a:fld id="{B2FE2DF2-271A-466E-AC23-C13C0E13EBB6}" type="datetime1">
              <a:rPr lang="en-US" smtClean="0"/>
              <a:pPr defTabSz="922338"/>
              <a:t>5/9/2011</a:t>
            </a:fld>
            <a:endParaRPr lang="en-US" smtClean="0"/>
          </a:p>
        </p:txBody>
      </p:sp>
      <p:sp>
        <p:nvSpPr>
          <p:cNvPr id="30725" name="Slide Number Placeholder 4"/>
          <p:cNvSpPr>
            <a:spLocks noGrp="1"/>
          </p:cNvSpPr>
          <p:nvPr>
            <p:ph type="sldNum" sz="quarter" idx="5"/>
          </p:nvPr>
        </p:nvSpPr>
        <p:spPr>
          <a:noFill/>
        </p:spPr>
        <p:txBody>
          <a:bodyPr/>
          <a:lstStyle/>
          <a:p>
            <a:pPr defTabSz="922338"/>
            <a:fld id="{1EBF0887-32B9-4A12-901D-7192D445746B}" type="slidenum">
              <a:rPr lang="en-US" smtClean="0"/>
              <a:pPr defTabSz="922338"/>
              <a:t>14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en-US"/>
          </a:p>
          <a:p>
            <a:pPr>
              <a:defRPr/>
            </a:pPr>
            <a:endParaRPr lang="en-US"/>
          </a:p>
        </p:txBody>
      </p:sp>
      <p:sp>
        <p:nvSpPr>
          <p:cNvPr id="5" name="Rectangle 10"/>
          <p:cNvSpPr>
            <a:spLocks noGrp="1" noChangeArrowheads="1"/>
          </p:cNvSpPr>
          <p:nvPr>
            <p:ph type="dt" sz="half"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F35ADC34-BA5D-4427-8CA1-129222B31F9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000"/>
            </a:lvl1pPr>
            <a:lvl2pPr>
              <a:defRPr sz="1800"/>
            </a:lvl2pPr>
            <a:lvl3pPr>
              <a:defRPr sz="1600"/>
            </a:lvl3pPr>
            <a:lvl4pPr>
              <a:defRPr sz="1400"/>
            </a:lvl4pPr>
            <a:lvl5pPr>
              <a:defRPr sz="12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5"/>
          <p:cNvSpPr>
            <a:spLocks noGrp="1" noChangeArrowheads="1"/>
          </p:cNvSpPr>
          <p:nvPr>
            <p:ph type="ftr" sz="quarter" idx="10"/>
          </p:nvPr>
        </p:nvSpPr>
        <p:spPr>
          <a:ln/>
        </p:spPr>
        <p:txBody>
          <a:bodyPr/>
          <a:lstStyle>
            <a:lvl1pPr>
              <a:defRPr/>
            </a:lvl1pPr>
          </a:lstStyle>
          <a:p>
            <a:pPr>
              <a:defRPr/>
            </a:pPr>
            <a:endParaRPr lang="en-US"/>
          </a:p>
          <a:p>
            <a:pPr>
              <a:defRPr/>
            </a:pPr>
            <a:endParaRPr lang="en-US"/>
          </a:p>
        </p:txBody>
      </p:sp>
      <p:sp>
        <p:nvSpPr>
          <p:cNvPr id="5" name="Rectangle 10"/>
          <p:cNvSpPr>
            <a:spLocks noGrp="1" noChangeArrowheads="1"/>
          </p:cNvSpPr>
          <p:nvPr>
            <p:ph type="dt" sz="half"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67ACFA9B-647B-4793-9E9D-19C1A676D15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endParaRPr lang="en-US"/>
          </a:p>
          <a:p>
            <a:pPr>
              <a:defRPr/>
            </a:pPr>
            <a:endParaRPr lang="en-US"/>
          </a:p>
        </p:txBody>
      </p:sp>
      <p:sp>
        <p:nvSpPr>
          <p:cNvPr id="4" name="Rectangle 10"/>
          <p:cNvSpPr>
            <a:spLocks noGrp="1" noChangeArrowheads="1"/>
          </p:cNvSpPr>
          <p:nvPr>
            <p:ph type="dt" sz="half"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02583BCB-1B6C-4277-9FBE-35672EC0096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1" descr="goesr_iosspdt_template1"/>
          <p:cNvPicPr>
            <a:picLocks noChangeAspect="1" noChangeArrowheads="1"/>
          </p:cNvPicPr>
          <p:nvPr userDrawn="1"/>
        </p:nvPicPr>
        <p:blipFill>
          <a:blip r:embed="rId5">
            <a:lum bright="-30000" contrast="-36000"/>
          </a:blip>
          <a:srcRect/>
          <a:stretch>
            <a:fillRect/>
          </a:stretch>
        </p:blipFill>
        <p:spPr bwMode="auto">
          <a:xfrm>
            <a:off x="0" y="0"/>
            <a:ext cx="9142413" cy="6856413"/>
          </a:xfrm>
          <a:prstGeom prst="rect">
            <a:avLst/>
          </a:prstGeom>
          <a:noFill/>
          <a:ln w="9525">
            <a:noFill/>
            <a:miter lim="800000"/>
            <a:headEnd/>
            <a:tailEnd/>
          </a:ln>
        </p:spPr>
      </p:pic>
      <p:sp>
        <p:nvSpPr>
          <p:cNvPr id="1027" name="Rectangle 2"/>
          <p:cNvSpPr>
            <a:spLocks noGrp="1" noChangeArrowheads="1"/>
          </p:cNvSpPr>
          <p:nvPr>
            <p:ph type="title"/>
          </p:nvPr>
        </p:nvSpPr>
        <p:spPr bwMode="auto">
          <a:xfrm>
            <a:off x="1466850" y="169863"/>
            <a:ext cx="5791200" cy="5635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ftr" sz="quarter" idx="3"/>
          </p:nvPr>
        </p:nvSpPr>
        <p:spPr bwMode="auto">
          <a:xfrm>
            <a:off x="2560638" y="6221413"/>
            <a:ext cx="402431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200" i="0">
                <a:latin typeface="Arial" charset="0"/>
              </a:defRPr>
            </a:lvl1pPr>
          </a:lstStyle>
          <a:p>
            <a:pPr>
              <a:defRPr/>
            </a:pPr>
            <a:endParaRPr lang="en-US"/>
          </a:p>
          <a:p>
            <a:pPr>
              <a:defRPr/>
            </a:pPr>
            <a:endParaRPr lang="en-US"/>
          </a:p>
        </p:txBody>
      </p:sp>
      <p:pic>
        <p:nvPicPr>
          <p:cNvPr id="1030" name="Picture 7" descr="NOAA logo"/>
          <p:cNvPicPr>
            <a:picLocks noChangeAspect="1" noChangeArrowheads="1"/>
          </p:cNvPicPr>
          <p:nvPr userDrawn="1"/>
        </p:nvPicPr>
        <p:blipFill>
          <a:blip r:embed="rId6"/>
          <a:srcRect/>
          <a:stretch>
            <a:fillRect/>
          </a:stretch>
        </p:blipFill>
        <p:spPr bwMode="auto">
          <a:xfrm>
            <a:off x="7315200" y="31750"/>
            <a:ext cx="914400" cy="914400"/>
          </a:xfrm>
          <a:prstGeom prst="rect">
            <a:avLst/>
          </a:prstGeom>
          <a:noFill/>
          <a:ln w="9525">
            <a:noFill/>
            <a:miter lim="800000"/>
            <a:headEnd/>
            <a:tailEnd/>
          </a:ln>
        </p:spPr>
      </p:pic>
      <p:pic>
        <p:nvPicPr>
          <p:cNvPr id="1031" name="Picture 8" descr="GOES-R NOAA-NASA Approved Logo"/>
          <p:cNvPicPr>
            <a:picLocks noChangeAspect="1" noChangeArrowheads="1"/>
          </p:cNvPicPr>
          <p:nvPr/>
        </p:nvPicPr>
        <p:blipFill>
          <a:blip r:embed="rId7"/>
          <a:srcRect/>
          <a:stretch>
            <a:fillRect/>
          </a:stretch>
        </p:blipFill>
        <p:spPr bwMode="auto">
          <a:xfrm>
            <a:off x="47625" y="41275"/>
            <a:ext cx="1371600" cy="914400"/>
          </a:xfrm>
          <a:prstGeom prst="rect">
            <a:avLst/>
          </a:prstGeom>
          <a:noFill/>
          <a:ln w="9525">
            <a:noFill/>
            <a:miter lim="800000"/>
            <a:headEnd/>
            <a:tailEnd/>
          </a:ln>
        </p:spPr>
      </p:pic>
      <p:sp>
        <p:nvSpPr>
          <p:cNvPr id="1034" name="Rectangle 10"/>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defRPr sz="1400" b="0" i="0">
                <a:latin typeface="Arial" charset="0"/>
              </a:defRPr>
            </a:lvl1pPr>
          </a:lstStyle>
          <a:p>
            <a:pPr>
              <a:defRPr/>
            </a:pPr>
            <a:endParaRPr lang="en-US"/>
          </a:p>
        </p:txBody>
      </p:sp>
      <p:sp>
        <p:nvSpPr>
          <p:cNvPr id="1033" name="Rectangle 12"/>
          <p:cNvSpPr>
            <a:spLocks noChangeArrowheads="1"/>
          </p:cNvSpPr>
          <p:nvPr userDrawn="1"/>
        </p:nvSpPr>
        <p:spPr bwMode="auto">
          <a:xfrm>
            <a:off x="8250238" y="28575"/>
            <a:ext cx="914400" cy="914400"/>
          </a:xfrm>
          <a:prstGeom prst="rect">
            <a:avLst/>
          </a:prstGeom>
          <a:solidFill>
            <a:schemeClr val="bg1"/>
          </a:solidFill>
          <a:ln w="9525" algn="ctr">
            <a:noFill/>
            <a:miter lim="800000"/>
            <a:headEnd/>
            <a:tailEnd/>
          </a:ln>
        </p:spPr>
        <p:txBody>
          <a:bodyPr wrap="none" anchor="ctr"/>
          <a:lstStyle/>
          <a:p>
            <a:pPr>
              <a:defRPr/>
            </a:pPr>
            <a:endParaRPr lang="en-US"/>
          </a:p>
        </p:txBody>
      </p:sp>
      <p:pic>
        <p:nvPicPr>
          <p:cNvPr id="2" name="Picture 9"/>
          <p:cNvPicPr>
            <a:picLocks noChangeAspect="1" noChangeArrowheads="1"/>
          </p:cNvPicPr>
          <p:nvPr/>
        </p:nvPicPr>
        <p:blipFill>
          <a:blip r:embed="rId8">
            <a:clrChange>
              <a:clrFrom>
                <a:srgbClr val="FFFFFF"/>
              </a:clrFrom>
              <a:clrTo>
                <a:srgbClr val="FFFFFF">
                  <a:alpha val="0"/>
                </a:srgbClr>
              </a:clrTo>
            </a:clrChange>
          </a:blip>
          <a:srcRect l="18645" r="15254"/>
          <a:stretch>
            <a:fillRect/>
          </a:stretch>
        </p:blipFill>
        <p:spPr bwMode="auto">
          <a:xfrm>
            <a:off x="8210550" y="-57150"/>
            <a:ext cx="990600" cy="995363"/>
          </a:xfrm>
          <a:prstGeom prst="rect">
            <a:avLst/>
          </a:prstGeom>
          <a:noFill/>
          <a:ln w="9525">
            <a:noFill/>
            <a:miter lim="800000"/>
            <a:headEnd/>
            <a:tailEnd/>
          </a:ln>
        </p:spPr>
      </p:pic>
      <p:sp>
        <p:nvSpPr>
          <p:cNvPr id="1037" name="Rectangle 13"/>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0" hangingPunct="0">
              <a:spcBef>
                <a:spcPct val="0"/>
              </a:spcBef>
              <a:defRPr sz="1400" i="0">
                <a:solidFill>
                  <a:srgbClr val="FFFF00"/>
                </a:solidFill>
                <a:latin typeface="Times New Roman" pitchFamily="18" charset="0"/>
              </a:defRPr>
            </a:lvl1pPr>
          </a:lstStyle>
          <a:p>
            <a:pPr>
              <a:defRPr/>
            </a:pPr>
            <a:fld id="{C080178A-982A-4A3C-8F75-DCE07CE161DF}" type="slidenum">
              <a:rPr lang="en-US"/>
              <a:pPr>
                <a:defRPr/>
              </a:pPr>
              <a:t>‹#›</a:t>
            </a:fld>
            <a:endParaRPr lang="en-US"/>
          </a:p>
        </p:txBody>
      </p:sp>
      <p:sp>
        <p:nvSpPr>
          <p:cNvPr id="1036" name="Rectangle 14"/>
          <p:cNvSpPr>
            <a:spLocks noChangeArrowheads="1"/>
          </p:cNvSpPr>
          <p:nvPr userDrawn="1"/>
        </p:nvSpPr>
        <p:spPr bwMode="auto">
          <a:xfrm>
            <a:off x="0" y="1035050"/>
            <a:ext cx="9132888" cy="74613"/>
          </a:xfrm>
          <a:prstGeom prst="rect">
            <a:avLst/>
          </a:prstGeom>
          <a:gradFill rotWithShape="0">
            <a:gsLst>
              <a:gs pos="0">
                <a:srgbClr val="063DE8"/>
              </a:gs>
              <a:gs pos="50000">
                <a:srgbClr val="5077EF"/>
              </a:gs>
              <a:gs pos="100000">
                <a:srgbClr val="063DE8"/>
              </a:gs>
            </a:gsLst>
            <a:lin ang="0" scaled="1"/>
          </a:gradFill>
          <a:ln w="9525">
            <a:noFill/>
            <a:miter lim="800000"/>
            <a:headEnd/>
            <a:tailEnd/>
          </a:ln>
        </p:spPr>
        <p:txBody>
          <a:bodyPr wrap="none" anchor="ctr"/>
          <a:lstStyle/>
          <a:p>
            <a:pPr>
              <a:defRPr/>
            </a:pPr>
            <a:endParaRPr lang="en-US"/>
          </a:p>
        </p:txBody>
      </p:sp>
      <p:sp>
        <p:nvSpPr>
          <p:cNvPr id="3" name="Rectangle 15"/>
          <p:cNvSpPr>
            <a:spLocks noChangeArrowheads="1"/>
          </p:cNvSpPr>
          <p:nvPr userDrawn="1"/>
        </p:nvSpPr>
        <p:spPr bwMode="auto">
          <a:xfrm>
            <a:off x="0" y="1149350"/>
            <a:ext cx="9132888" cy="38100"/>
          </a:xfrm>
          <a:prstGeom prst="rect">
            <a:avLst/>
          </a:prstGeom>
          <a:solidFill>
            <a:srgbClr val="FFFFFF"/>
          </a:solidFill>
          <a:ln w="9525">
            <a:noFill/>
            <a:miter lim="800000"/>
            <a:headEnd/>
            <a:tailEnd/>
          </a:ln>
        </p:spPr>
        <p:txBody>
          <a:bodyPr wrap="none" anchor="ctr"/>
          <a:lstStyle/>
          <a:p>
            <a:pPr>
              <a:defRPr/>
            </a:pPr>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Lst>
  <p:hf hdr="0" ftr="0" dt="0"/>
  <p:txStyles>
    <p:titleStyle>
      <a:lvl1pPr algn="ctr" rtl="0" eaLnBrk="0" fontAlgn="base" hangingPunct="0">
        <a:spcBef>
          <a:spcPct val="0"/>
        </a:spcBef>
        <a:spcAft>
          <a:spcPct val="0"/>
        </a:spcAft>
        <a:defRPr sz="2400" b="1">
          <a:solidFill>
            <a:srgbClr val="FFFF00"/>
          </a:solidFill>
          <a:latin typeface="Arial Black" pitchFamily="34" charset="0"/>
          <a:ea typeface="+mj-ea"/>
          <a:cs typeface="+mj-cs"/>
        </a:defRPr>
      </a:lvl1pPr>
      <a:lvl2pPr algn="ctr" rtl="0" eaLnBrk="0" fontAlgn="base" hangingPunct="0">
        <a:spcBef>
          <a:spcPct val="0"/>
        </a:spcBef>
        <a:spcAft>
          <a:spcPct val="0"/>
        </a:spcAft>
        <a:defRPr sz="2400" b="1">
          <a:solidFill>
            <a:srgbClr val="FFFF00"/>
          </a:solidFill>
          <a:latin typeface="Arial Black" pitchFamily="34" charset="0"/>
        </a:defRPr>
      </a:lvl2pPr>
      <a:lvl3pPr algn="ctr" rtl="0" eaLnBrk="0" fontAlgn="base" hangingPunct="0">
        <a:spcBef>
          <a:spcPct val="0"/>
        </a:spcBef>
        <a:spcAft>
          <a:spcPct val="0"/>
        </a:spcAft>
        <a:defRPr sz="2400" b="1">
          <a:solidFill>
            <a:srgbClr val="FFFF00"/>
          </a:solidFill>
          <a:latin typeface="Arial Black" pitchFamily="34" charset="0"/>
        </a:defRPr>
      </a:lvl3pPr>
      <a:lvl4pPr algn="ctr" rtl="0" eaLnBrk="0" fontAlgn="base" hangingPunct="0">
        <a:spcBef>
          <a:spcPct val="0"/>
        </a:spcBef>
        <a:spcAft>
          <a:spcPct val="0"/>
        </a:spcAft>
        <a:defRPr sz="2400" b="1">
          <a:solidFill>
            <a:srgbClr val="FFFF00"/>
          </a:solidFill>
          <a:latin typeface="Arial Black" pitchFamily="34" charset="0"/>
        </a:defRPr>
      </a:lvl4pPr>
      <a:lvl5pPr algn="ctr" rtl="0" eaLnBrk="0" fontAlgn="base" hangingPunct="0">
        <a:spcBef>
          <a:spcPct val="0"/>
        </a:spcBef>
        <a:spcAft>
          <a:spcPct val="0"/>
        </a:spcAft>
        <a:defRPr sz="2400" b="1">
          <a:solidFill>
            <a:srgbClr val="FFFF00"/>
          </a:solidFill>
          <a:latin typeface="Arial Black" pitchFamily="34" charset="0"/>
        </a:defRPr>
      </a:lvl5pPr>
      <a:lvl6pPr marL="457200" algn="ctr" rtl="0" fontAlgn="base">
        <a:spcBef>
          <a:spcPct val="0"/>
        </a:spcBef>
        <a:spcAft>
          <a:spcPct val="0"/>
        </a:spcAft>
        <a:defRPr sz="2400" b="1">
          <a:solidFill>
            <a:schemeClr val="tx2"/>
          </a:solidFill>
          <a:latin typeface="Arial" charset="0"/>
        </a:defRPr>
      </a:lvl6pPr>
      <a:lvl7pPr marL="914400" algn="ctr" rtl="0" fontAlgn="base">
        <a:spcBef>
          <a:spcPct val="0"/>
        </a:spcBef>
        <a:spcAft>
          <a:spcPct val="0"/>
        </a:spcAft>
        <a:defRPr sz="2400" b="1">
          <a:solidFill>
            <a:schemeClr val="tx2"/>
          </a:solidFill>
          <a:latin typeface="Arial" charset="0"/>
        </a:defRPr>
      </a:lvl7pPr>
      <a:lvl8pPr marL="1371600" algn="ctr" rtl="0" fontAlgn="base">
        <a:spcBef>
          <a:spcPct val="0"/>
        </a:spcBef>
        <a:spcAft>
          <a:spcPct val="0"/>
        </a:spcAft>
        <a:defRPr sz="2400" b="1">
          <a:solidFill>
            <a:schemeClr val="tx2"/>
          </a:solidFill>
          <a:latin typeface="Arial" charset="0"/>
        </a:defRPr>
      </a:lvl8pPr>
      <a:lvl9pPr marL="1828800" algn="ctr" rtl="0" fontAlgn="base">
        <a:spcBef>
          <a:spcPct val="0"/>
        </a:spcBef>
        <a:spcAft>
          <a:spcPct val="0"/>
        </a:spcAft>
        <a:defRPr sz="24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2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000">
          <a:solidFill>
            <a:schemeClr val="bg1"/>
          </a:solidFill>
          <a:latin typeface="+mn-lt"/>
        </a:defRPr>
      </a:lvl2pPr>
      <a:lvl3pPr marL="1143000" indent="-228600" algn="l" rtl="0" eaLnBrk="0" fontAlgn="base" hangingPunct="0">
        <a:spcBef>
          <a:spcPct val="20000"/>
        </a:spcBef>
        <a:spcAft>
          <a:spcPct val="0"/>
        </a:spcAft>
        <a:buChar char="•"/>
        <a:defRPr>
          <a:solidFill>
            <a:schemeClr val="bg1"/>
          </a:solidFill>
          <a:latin typeface="+mn-lt"/>
        </a:defRPr>
      </a:lvl3pPr>
      <a:lvl4pPr marL="1600200" indent="-228600" algn="l" rtl="0" eaLnBrk="0" fontAlgn="base" hangingPunct="0">
        <a:spcBef>
          <a:spcPct val="20000"/>
        </a:spcBef>
        <a:spcAft>
          <a:spcPct val="0"/>
        </a:spcAft>
        <a:buChar char="–"/>
        <a:defRPr sz="1600">
          <a:solidFill>
            <a:schemeClr val="bg1"/>
          </a:solidFill>
          <a:latin typeface="+mn-lt"/>
        </a:defRPr>
      </a:lvl4pPr>
      <a:lvl5pPr marL="2057400" indent="-228600" algn="l" rtl="0" eaLnBrk="0" fontAlgn="base" hangingPunct="0">
        <a:spcBef>
          <a:spcPct val="20000"/>
        </a:spcBef>
        <a:spcAft>
          <a:spcPct val="0"/>
        </a:spcAft>
        <a:buChar char="»"/>
        <a:defRPr sz="1400">
          <a:solidFill>
            <a:schemeClr val="bg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3"/>
          <p:cNvSpPr>
            <a:spLocks noGrp="1" noChangeArrowheads="1"/>
          </p:cNvSpPr>
          <p:nvPr>
            <p:ph type="sldNum" sz="quarter" idx="12"/>
          </p:nvPr>
        </p:nvSpPr>
        <p:spPr>
          <a:noFill/>
        </p:spPr>
        <p:txBody>
          <a:bodyPr/>
          <a:lstStyle/>
          <a:p>
            <a:fld id="{91DDA5FB-6261-4F70-8C59-A6279FA0FD46}" type="slidenum">
              <a:rPr lang="en-US" smtClean="0"/>
              <a:pPr/>
              <a:t>1</a:t>
            </a:fld>
            <a:endParaRPr lang="en-US" smtClean="0"/>
          </a:p>
        </p:txBody>
      </p:sp>
      <p:sp>
        <p:nvSpPr>
          <p:cNvPr id="2051" name="Rectangle 1026"/>
          <p:cNvSpPr>
            <a:spLocks noGrp="1" noChangeArrowheads="1"/>
          </p:cNvSpPr>
          <p:nvPr>
            <p:ph type="ctrTitle"/>
          </p:nvPr>
        </p:nvSpPr>
        <p:spPr>
          <a:xfrm>
            <a:off x="752475" y="1663700"/>
            <a:ext cx="7772400" cy="1470025"/>
          </a:xfrm>
        </p:spPr>
        <p:txBody>
          <a:bodyPr/>
          <a:lstStyle/>
          <a:p>
            <a:r>
              <a:rPr lang="en-US" sz="3200" smtClean="0"/>
              <a:t>GOES-R Hurricane Intensity Estimation (HIE)</a:t>
            </a:r>
            <a:br>
              <a:rPr lang="en-US" sz="3200" smtClean="0"/>
            </a:br>
            <a:r>
              <a:rPr lang="en-US" sz="3200" smtClean="0"/>
              <a:t>Validation Tool Development</a:t>
            </a:r>
          </a:p>
        </p:txBody>
      </p:sp>
      <p:sp>
        <p:nvSpPr>
          <p:cNvPr id="2052" name="Rectangle 1027"/>
          <p:cNvSpPr>
            <a:spLocks noGrp="1" noChangeArrowheads="1"/>
          </p:cNvSpPr>
          <p:nvPr>
            <p:ph type="subTitle" idx="1"/>
          </p:nvPr>
        </p:nvSpPr>
        <p:spPr>
          <a:xfrm>
            <a:off x="892175" y="3376613"/>
            <a:ext cx="7339013" cy="1752600"/>
          </a:xfrm>
        </p:spPr>
        <p:txBody>
          <a:bodyPr/>
          <a:lstStyle/>
          <a:p>
            <a:pPr>
              <a:lnSpc>
                <a:spcPct val="80000"/>
              </a:lnSpc>
            </a:pPr>
            <a:endParaRPr lang="en-US" sz="1600" smtClean="0">
              <a:solidFill>
                <a:schemeClr val="accent2"/>
              </a:solidFill>
            </a:endParaRPr>
          </a:p>
          <a:p>
            <a:pPr>
              <a:lnSpc>
                <a:spcPct val="80000"/>
              </a:lnSpc>
            </a:pPr>
            <a:r>
              <a:rPr lang="en-US" sz="2800" i="1" smtClean="0">
                <a:latin typeface="Arial Black" pitchFamily="34" charset="0"/>
              </a:rPr>
              <a:t>Winds Application Team </a:t>
            </a:r>
            <a:r>
              <a:rPr lang="en-US" sz="2800" i="1" smtClean="0"/>
              <a:t/>
            </a:r>
            <a:br>
              <a:rPr lang="en-US" sz="2800" i="1" smtClean="0"/>
            </a:br>
            <a:r>
              <a:rPr lang="en-US" sz="2800" smtClean="0"/>
              <a:t/>
            </a:r>
            <a:br>
              <a:rPr lang="en-US" sz="2800" smtClean="0"/>
            </a:br>
            <a:r>
              <a:rPr lang="en-US" sz="2800" smtClean="0"/>
              <a:t>Tim Olander (CIMSS)</a:t>
            </a:r>
          </a:p>
          <a:p>
            <a:pPr>
              <a:lnSpc>
                <a:spcPct val="80000"/>
              </a:lnSpc>
            </a:pPr>
            <a:r>
              <a:rPr lang="en-US" sz="2800" smtClean="0"/>
              <a:t>Jaime Daniels (STAR)</a:t>
            </a:r>
            <a:endParaRPr lang="en-US" sz="2800" smtClean="0">
              <a:solidFill>
                <a:schemeClr val="accent2"/>
              </a:solidFill>
            </a:endParaRPr>
          </a:p>
          <a:p>
            <a:pPr>
              <a:lnSpc>
                <a:spcPct val="80000"/>
              </a:lnSpc>
            </a:pPr>
            <a:endParaRPr lang="en-US" sz="1800" smtClean="0">
              <a:solidFill>
                <a:srgbClr val="FFFFFF"/>
              </a:solidFill>
            </a:endParaRPr>
          </a:p>
          <a:p>
            <a:pPr>
              <a:lnSpc>
                <a:spcPct val="80000"/>
              </a:lnSpc>
            </a:pPr>
            <a:endParaRPr lang="en-US" sz="1800" smtClean="0">
              <a:solidFill>
                <a:srgbClr val="FFFFFF"/>
              </a:solidFill>
            </a:endParaRPr>
          </a:p>
          <a:p>
            <a:pPr>
              <a:lnSpc>
                <a:spcPct val="80000"/>
              </a:lnSpc>
            </a:pPr>
            <a:endParaRPr lang="en-US" sz="9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3"/>
          <p:cNvSpPr>
            <a:spLocks noGrp="1" noChangeArrowheads="1"/>
          </p:cNvSpPr>
          <p:nvPr>
            <p:ph type="sldNum" sz="quarter" idx="12"/>
          </p:nvPr>
        </p:nvSpPr>
        <p:spPr>
          <a:noFill/>
        </p:spPr>
        <p:txBody>
          <a:bodyPr/>
          <a:lstStyle/>
          <a:p>
            <a:fld id="{4B47F233-7C0A-4F2A-AA7B-C8D8E93FC9B9}" type="slidenum">
              <a:rPr lang="en-US" smtClean="0"/>
              <a:pPr/>
              <a:t>2</a:t>
            </a:fld>
            <a:endParaRPr lang="en-US" smtClean="0"/>
          </a:p>
        </p:txBody>
      </p:sp>
      <p:sp>
        <p:nvSpPr>
          <p:cNvPr id="3075" name="Rectangle 2"/>
          <p:cNvSpPr>
            <a:spLocks noGrp="1" noChangeArrowheads="1"/>
          </p:cNvSpPr>
          <p:nvPr>
            <p:ph type="title"/>
          </p:nvPr>
        </p:nvSpPr>
        <p:spPr/>
        <p:txBody>
          <a:bodyPr/>
          <a:lstStyle/>
          <a:p>
            <a:r>
              <a:rPr lang="en-US" smtClean="0"/>
              <a:t>OUTLINE</a:t>
            </a:r>
          </a:p>
        </p:txBody>
      </p:sp>
      <p:sp>
        <p:nvSpPr>
          <p:cNvPr id="3076" name="Rectangle 3"/>
          <p:cNvSpPr>
            <a:spLocks noGrp="1" noChangeArrowheads="1"/>
          </p:cNvSpPr>
          <p:nvPr>
            <p:ph type="body" idx="1"/>
          </p:nvPr>
        </p:nvSpPr>
        <p:spPr>
          <a:xfrm>
            <a:off x="547688" y="1511300"/>
            <a:ext cx="8148637" cy="5522913"/>
          </a:xfrm>
        </p:spPr>
        <p:txBody>
          <a:bodyPr/>
          <a:lstStyle/>
          <a:p>
            <a:r>
              <a:rPr lang="en-US" b="1" smtClean="0"/>
              <a:t>Products </a:t>
            </a:r>
            <a:r>
              <a:rPr lang="en-US" smtClean="0"/>
              <a:t> (1-2 slides)</a:t>
            </a:r>
            <a:endParaRPr lang="en-US" b="1" smtClean="0"/>
          </a:p>
          <a:p>
            <a:pPr lvl="1"/>
            <a:endParaRPr lang="en-US" b="1" smtClean="0"/>
          </a:p>
          <a:p>
            <a:r>
              <a:rPr lang="en-US" b="1" smtClean="0"/>
              <a:t>Validation Strategies  </a:t>
            </a:r>
            <a:r>
              <a:rPr lang="en-US" smtClean="0"/>
              <a:t>(3-4 slides)</a:t>
            </a:r>
          </a:p>
          <a:p>
            <a:endParaRPr lang="en-US" b="1" smtClean="0"/>
          </a:p>
          <a:p>
            <a:r>
              <a:rPr lang="en-US" b="1" smtClean="0"/>
              <a:t>Routine Validation Tools </a:t>
            </a:r>
            <a:r>
              <a:rPr lang="en-US" smtClean="0"/>
              <a:t>(4-5 slides)</a:t>
            </a:r>
          </a:p>
          <a:p>
            <a:endParaRPr lang="en-US" b="1" smtClean="0"/>
          </a:p>
          <a:p>
            <a:r>
              <a:rPr lang="en-US" b="1" smtClean="0"/>
              <a:t>“Deep-Dive” Validation Tools </a:t>
            </a:r>
            <a:r>
              <a:rPr lang="en-US" smtClean="0"/>
              <a:t>(4-5 slides)</a:t>
            </a:r>
          </a:p>
          <a:p>
            <a:endParaRPr lang="en-US" smtClean="0"/>
          </a:p>
          <a:p>
            <a:r>
              <a:rPr lang="en-US" b="1" smtClean="0"/>
              <a:t>Ideas for the Further Enhancement and Utility of Validation Tools </a:t>
            </a:r>
            <a:r>
              <a:rPr lang="en-US" smtClean="0"/>
              <a:t>(1-2 slides)</a:t>
            </a:r>
          </a:p>
          <a:p>
            <a:pPr>
              <a:buFontTx/>
              <a:buNone/>
            </a:pPr>
            <a:endParaRPr lang="en-US" b="1" smtClean="0"/>
          </a:p>
          <a:p>
            <a:r>
              <a:rPr lang="en-US" b="1" smtClean="0"/>
              <a:t>Summary</a:t>
            </a:r>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26"/>
          <p:cNvSpPr>
            <a:spLocks noGrp="1" noChangeArrowheads="1"/>
          </p:cNvSpPr>
          <p:nvPr>
            <p:ph type="title"/>
          </p:nvPr>
        </p:nvSpPr>
        <p:spPr/>
        <p:txBody>
          <a:bodyPr/>
          <a:lstStyle/>
          <a:p>
            <a:r>
              <a:rPr lang="en-US" sz="3200" smtClean="0"/>
              <a:t>Products</a:t>
            </a:r>
          </a:p>
        </p:txBody>
      </p:sp>
      <p:sp>
        <p:nvSpPr>
          <p:cNvPr id="4099" name="Rectangle 1027"/>
          <p:cNvSpPr>
            <a:spLocks noGrp="1" noChangeArrowheads="1"/>
          </p:cNvSpPr>
          <p:nvPr>
            <p:ph type="body" idx="1"/>
          </p:nvPr>
        </p:nvSpPr>
        <p:spPr>
          <a:xfrm>
            <a:off x="261938" y="1397000"/>
            <a:ext cx="8737600" cy="4525963"/>
          </a:xfrm>
        </p:spPr>
        <p:txBody>
          <a:bodyPr/>
          <a:lstStyle/>
          <a:p>
            <a:r>
              <a:rPr lang="en-US" smtClean="0"/>
              <a:t>The Hurricane Intensity Estimation (HIE) algorithm produces tropical cyclone (TC) intensity estimates using long-wave infrared imagery (GOES-R Channel 13 : 10.1-10.6µm).</a:t>
            </a:r>
          </a:p>
          <a:p>
            <a:endParaRPr lang="en-US" smtClean="0"/>
          </a:p>
          <a:p>
            <a:r>
              <a:rPr lang="en-US" smtClean="0"/>
              <a:t>Algorithm specifications</a:t>
            </a:r>
          </a:p>
          <a:p>
            <a:pPr lvl="1"/>
            <a:r>
              <a:rPr lang="en-US" smtClean="0"/>
              <a:t>Full disk coverage at 2km horizontal resolution for all active TC every 30 min.</a:t>
            </a:r>
          </a:p>
          <a:p>
            <a:pPr lvl="1"/>
            <a:r>
              <a:rPr lang="en-US" smtClean="0"/>
              <a:t>Accuracy/Precision requirements : 6.5/8.0 m/s</a:t>
            </a:r>
          </a:p>
          <a:p>
            <a:pPr lvl="1"/>
            <a:endParaRPr lang="en-US" smtClean="0"/>
          </a:p>
          <a:p>
            <a:r>
              <a:rPr lang="en-US" smtClean="0"/>
              <a:t>Project  stakeholders include </a:t>
            </a:r>
          </a:p>
          <a:p>
            <a:pPr lvl="1"/>
            <a:r>
              <a:rPr lang="en-US" smtClean="0"/>
              <a:t>NOAA/NWS/National Hurricane Center (NHC) and Central Pacific Hurricane Center (CPHC)</a:t>
            </a:r>
          </a:p>
          <a:p>
            <a:pPr lvl="1"/>
            <a:r>
              <a:rPr lang="en-US" smtClean="0"/>
              <a:t>NOAA/NESDIS/Satellite Analysis Branch (SAB)</a:t>
            </a:r>
          </a:p>
          <a:p>
            <a:pPr lvl="1"/>
            <a:r>
              <a:rPr lang="en-US" smtClean="0"/>
              <a:t>Department of Defense/Fleet Numerical Meteorology and Oceanography Center (FNMOC) and Joint Typhoon Warning Center (JTWC)</a:t>
            </a:r>
          </a:p>
          <a:p>
            <a:pPr lvl="1"/>
            <a:r>
              <a:rPr lang="en-US" smtClean="0"/>
              <a:t>Various International (WMO) Tropical Forecast Centers including BoM (Australia), Fiji, JMA, India, and MeteoFrance</a:t>
            </a:r>
          </a:p>
          <a:p>
            <a:pPr lvl="1"/>
            <a:endParaRPr lang="en-US" smtClean="0"/>
          </a:p>
        </p:txBody>
      </p:sp>
      <p:sp>
        <p:nvSpPr>
          <p:cNvPr id="4100" name="Slide Number Placeholder 4"/>
          <p:cNvSpPr>
            <a:spLocks noGrp="1"/>
          </p:cNvSpPr>
          <p:nvPr>
            <p:ph type="sldNum" sz="quarter" idx="12"/>
          </p:nvPr>
        </p:nvSpPr>
        <p:spPr>
          <a:noFill/>
        </p:spPr>
        <p:txBody>
          <a:bodyPr/>
          <a:lstStyle/>
          <a:p>
            <a:fld id="{64964618-37EA-4742-BF46-5CE5607B62AC}" type="slidenum">
              <a:rPr lang="en-US" smtClean="0"/>
              <a:pPr/>
              <a:t>3</a:t>
            </a:fld>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026"/>
          <p:cNvSpPr>
            <a:spLocks noGrp="1" noChangeArrowheads="1"/>
          </p:cNvSpPr>
          <p:nvPr>
            <p:ph type="title"/>
          </p:nvPr>
        </p:nvSpPr>
        <p:spPr/>
        <p:txBody>
          <a:bodyPr/>
          <a:lstStyle/>
          <a:p>
            <a:r>
              <a:rPr lang="en-US" sz="3200" smtClean="0"/>
              <a:t>Products</a:t>
            </a:r>
          </a:p>
        </p:txBody>
      </p:sp>
      <p:sp>
        <p:nvSpPr>
          <p:cNvPr id="4099" name="Rectangle 1027"/>
          <p:cNvSpPr>
            <a:spLocks noGrp="1" noChangeArrowheads="1"/>
          </p:cNvSpPr>
          <p:nvPr>
            <p:ph type="body" idx="1"/>
          </p:nvPr>
        </p:nvSpPr>
        <p:spPr>
          <a:xfrm>
            <a:off x="174625" y="1368425"/>
            <a:ext cx="4643438" cy="2043113"/>
          </a:xfrm>
        </p:spPr>
        <p:txBody>
          <a:bodyPr/>
          <a:lstStyle/>
          <a:p>
            <a:pPr>
              <a:defRPr/>
            </a:pPr>
            <a:r>
              <a:rPr lang="en-US" dirty="0" smtClean="0"/>
              <a:t>HIE algorithm output is purely textual (specifically it consists of the current TC intensity in terms of wind speed in m/s).  No product displays are required.  Examples of output “Tailored Products” are provided.</a:t>
            </a:r>
          </a:p>
          <a:p>
            <a:pPr marL="0" indent="0">
              <a:buFontTx/>
              <a:buNone/>
              <a:defRPr/>
            </a:pPr>
            <a:endParaRPr lang="en-US" dirty="0" smtClean="0"/>
          </a:p>
        </p:txBody>
      </p:sp>
      <p:sp>
        <p:nvSpPr>
          <p:cNvPr id="5124" name="Slide Number Placeholder 4"/>
          <p:cNvSpPr>
            <a:spLocks noGrp="1"/>
          </p:cNvSpPr>
          <p:nvPr>
            <p:ph type="sldNum" sz="quarter" idx="12"/>
          </p:nvPr>
        </p:nvSpPr>
        <p:spPr>
          <a:noFill/>
        </p:spPr>
        <p:txBody>
          <a:bodyPr/>
          <a:lstStyle/>
          <a:p>
            <a:fld id="{BE3B0563-87B1-4D3D-913C-C4E01380E765}" type="slidenum">
              <a:rPr lang="en-US" smtClean="0"/>
              <a:pPr/>
              <a:t>4</a:t>
            </a:fld>
            <a:endParaRPr lang="en-US" smtClean="0"/>
          </a:p>
        </p:txBody>
      </p:sp>
      <p:grpSp>
        <p:nvGrpSpPr>
          <p:cNvPr id="5125" name="Group 3"/>
          <p:cNvGrpSpPr>
            <a:grpSpLocks/>
          </p:cNvGrpSpPr>
          <p:nvPr/>
        </p:nvGrpSpPr>
        <p:grpSpPr bwMode="auto">
          <a:xfrm>
            <a:off x="73025" y="3570288"/>
            <a:ext cx="7065963" cy="3214687"/>
            <a:chOff x="72570" y="3570517"/>
            <a:chExt cx="7066643" cy="3214913"/>
          </a:xfrm>
        </p:grpSpPr>
        <p:pic>
          <p:nvPicPr>
            <p:cNvPr id="5130" name="Picture 3"/>
            <p:cNvPicPr>
              <a:picLocks noChangeAspect="1" noChangeArrowheads="1"/>
            </p:cNvPicPr>
            <p:nvPr/>
          </p:nvPicPr>
          <p:blipFill>
            <a:blip r:embed="rId3"/>
            <a:srcRect/>
            <a:stretch>
              <a:fillRect/>
            </a:stretch>
          </p:blipFill>
          <p:spPr bwMode="auto">
            <a:xfrm>
              <a:off x="72570" y="3829577"/>
              <a:ext cx="7066643" cy="2955853"/>
            </a:xfrm>
            <a:prstGeom prst="rect">
              <a:avLst/>
            </a:prstGeom>
            <a:noFill/>
            <a:ln w="9525" algn="ctr">
              <a:noFill/>
              <a:miter lim="800000"/>
              <a:headEnd/>
              <a:tailEnd/>
            </a:ln>
          </p:spPr>
        </p:pic>
        <p:sp>
          <p:nvSpPr>
            <p:cNvPr id="2" name="TextBox 1"/>
            <p:cNvSpPr txBox="1"/>
            <p:nvPr/>
          </p:nvSpPr>
          <p:spPr>
            <a:xfrm>
              <a:off x="86859" y="3570517"/>
              <a:ext cx="2489440" cy="400078"/>
            </a:xfrm>
            <a:prstGeom prst="rect">
              <a:avLst/>
            </a:prstGeom>
            <a:solidFill>
              <a:schemeClr val="accent6">
                <a:lumMod val="40000"/>
                <a:lumOff val="60000"/>
              </a:schemeClr>
            </a:solidFill>
            <a:ln w="19050">
              <a:solidFill>
                <a:schemeClr val="tx1"/>
              </a:solidFill>
            </a:ln>
          </p:spPr>
          <p:txBody>
            <a:bodyPr wrap="none">
              <a:spAutoFit/>
            </a:bodyPr>
            <a:lstStyle/>
            <a:p>
              <a:pPr>
                <a:defRPr/>
              </a:pPr>
              <a:r>
                <a:rPr lang="en-US" i="0" dirty="0"/>
                <a:t>History File Listing</a:t>
              </a:r>
            </a:p>
          </p:txBody>
        </p:sp>
      </p:grpSp>
      <p:grpSp>
        <p:nvGrpSpPr>
          <p:cNvPr id="5126" name="Group 2"/>
          <p:cNvGrpSpPr>
            <a:grpSpLocks/>
          </p:cNvGrpSpPr>
          <p:nvPr/>
        </p:nvGrpSpPr>
        <p:grpSpPr bwMode="auto">
          <a:xfrm>
            <a:off x="5208588" y="1203325"/>
            <a:ext cx="3935412" cy="4725988"/>
            <a:chOff x="5208814" y="1203518"/>
            <a:chExt cx="3935186" cy="4725564"/>
          </a:xfrm>
        </p:grpSpPr>
        <p:pic>
          <p:nvPicPr>
            <p:cNvPr id="5128" name="Picture 2"/>
            <p:cNvPicPr>
              <a:picLocks noChangeAspect="1" noChangeArrowheads="1"/>
            </p:cNvPicPr>
            <p:nvPr/>
          </p:nvPicPr>
          <p:blipFill>
            <a:blip r:embed="rId4"/>
            <a:srcRect/>
            <a:stretch>
              <a:fillRect/>
            </a:stretch>
          </p:blipFill>
          <p:spPr bwMode="auto">
            <a:xfrm>
              <a:off x="5208814" y="1486538"/>
              <a:ext cx="3935186" cy="4442544"/>
            </a:xfrm>
            <a:prstGeom prst="rect">
              <a:avLst/>
            </a:prstGeom>
            <a:noFill/>
            <a:ln w="9525" algn="ctr">
              <a:noFill/>
              <a:miter lim="800000"/>
              <a:headEnd/>
              <a:tailEnd/>
            </a:ln>
          </p:spPr>
        </p:pic>
        <p:sp>
          <p:nvSpPr>
            <p:cNvPr id="8" name="TextBox 7"/>
            <p:cNvSpPr txBox="1"/>
            <p:nvPr/>
          </p:nvSpPr>
          <p:spPr>
            <a:xfrm>
              <a:off x="5407240" y="1203518"/>
              <a:ext cx="3493887" cy="400014"/>
            </a:xfrm>
            <a:prstGeom prst="rect">
              <a:avLst/>
            </a:prstGeom>
            <a:solidFill>
              <a:schemeClr val="accent6">
                <a:lumMod val="40000"/>
                <a:lumOff val="60000"/>
              </a:schemeClr>
            </a:solidFill>
            <a:ln w="19050">
              <a:solidFill>
                <a:schemeClr val="tx1"/>
              </a:solidFill>
            </a:ln>
          </p:spPr>
          <p:txBody>
            <a:bodyPr wrap="none">
              <a:spAutoFit/>
            </a:bodyPr>
            <a:lstStyle/>
            <a:p>
              <a:pPr>
                <a:defRPr/>
              </a:pPr>
              <a:r>
                <a:rPr lang="en-US" i="0" dirty="0"/>
                <a:t>Current Intensity “Bulletin”</a:t>
              </a:r>
            </a:p>
          </p:txBody>
        </p:sp>
      </p:grpSp>
      <p:sp>
        <p:nvSpPr>
          <p:cNvPr id="5" name="Rectangle 4"/>
          <p:cNvSpPr/>
          <p:nvPr/>
        </p:nvSpPr>
        <p:spPr>
          <a:xfrm>
            <a:off x="6169025" y="2830513"/>
            <a:ext cx="1538288" cy="361950"/>
          </a:xfrm>
          <a:prstGeom prst="rect">
            <a:avLst/>
          </a:prstGeom>
          <a:noFill/>
          <a:ln w="28575">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026"/>
          <p:cNvSpPr>
            <a:spLocks noGrp="1" noChangeArrowheads="1"/>
          </p:cNvSpPr>
          <p:nvPr>
            <p:ph type="title"/>
          </p:nvPr>
        </p:nvSpPr>
        <p:spPr>
          <a:xfrm>
            <a:off x="609600" y="219075"/>
            <a:ext cx="7848600" cy="685800"/>
          </a:xfrm>
        </p:spPr>
        <p:txBody>
          <a:bodyPr/>
          <a:lstStyle/>
          <a:p>
            <a:r>
              <a:rPr lang="en-US" sz="3200" smtClean="0"/>
              <a:t>Validation Strategies</a:t>
            </a:r>
          </a:p>
        </p:txBody>
      </p:sp>
      <p:sp>
        <p:nvSpPr>
          <p:cNvPr id="6147" name="Rectangle 1027"/>
          <p:cNvSpPr>
            <a:spLocks noGrp="1" noChangeArrowheads="1"/>
          </p:cNvSpPr>
          <p:nvPr>
            <p:ph type="body" idx="1"/>
          </p:nvPr>
        </p:nvSpPr>
        <p:spPr>
          <a:xfrm>
            <a:off x="398463" y="1190625"/>
            <a:ext cx="8483600" cy="5257800"/>
          </a:xfrm>
        </p:spPr>
        <p:txBody>
          <a:bodyPr/>
          <a:lstStyle/>
          <a:p>
            <a:r>
              <a:rPr lang="en-US" smtClean="0"/>
              <a:t>Initial HIE Validation suite was delivered 15 December 2010.</a:t>
            </a:r>
          </a:p>
          <a:p>
            <a:pPr lvl="1"/>
            <a:r>
              <a:rPr lang="en-US" smtClean="0"/>
              <a:t>No feedback or comments have been provided by reviewers as of yet.</a:t>
            </a:r>
          </a:p>
          <a:p>
            <a:pPr lvl="1"/>
            <a:endParaRPr lang="en-US" smtClean="0"/>
          </a:p>
          <a:p>
            <a:r>
              <a:rPr lang="en-US" smtClean="0"/>
              <a:t>HIE intensity estimates (stored in HIE history files) can be validated against two different “ground truth” data sets either in real-time of post-storm, depending on the data set used in the process.</a:t>
            </a:r>
          </a:p>
          <a:p>
            <a:pPr lvl="1"/>
            <a:r>
              <a:rPr lang="en-US" smtClean="0"/>
              <a:t>In situ aircraft reconnaissance measurements of maximum wind speed.</a:t>
            </a:r>
          </a:p>
          <a:p>
            <a:pPr lvl="2"/>
            <a:r>
              <a:rPr lang="en-US" smtClean="0"/>
              <a:t>May not be available for part or all of the storm lifetime, depending on where the storm track is located.</a:t>
            </a:r>
          </a:p>
          <a:p>
            <a:pPr lvl="1"/>
            <a:r>
              <a:rPr lang="en-US" smtClean="0"/>
              <a:t>“Working” and “Final” Best Track storm intensity history.</a:t>
            </a:r>
          </a:p>
          <a:p>
            <a:pPr lvl="2"/>
            <a:r>
              <a:rPr lang="en-US" smtClean="0"/>
              <a:t>Available for entire storm lifetime, but may not be based entirely on in situ data.</a:t>
            </a:r>
          </a:p>
          <a:p>
            <a:pPr lvl="2"/>
            <a:r>
              <a:rPr lang="en-US" smtClean="0"/>
              <a:t>Working Best Track is available in real-time during the storm lifetime.  It may not be accurate due to bad observational data, inaccurate Dvorak estimates, or TC forecaster error.</a:t>
            </a:r>
          </a:p>
          <a:p>
            <a:pPr lvl="2"/>
            <a:r>
              <a:rPr lang="en-US" smtClean="0"/>
              <a:t>Final Best Track are made available after extensive analysis of all in situ observations, estimates from remote sensing methods/applications, and TC forecast methodology have been examined.</a:t>
            </a:r>
          </a:p>
          <a:p>
            <a:pPr lvl="1"/>
            <a:r>
              <a:rPr lang="en-US" smtClean="0"/>
              <a:t>“Ground Truth” data can be easily obtained via NOAA “Family of Services” or FTP sites (such as NOAA/NHC)</a:t>
            </a:r>
          </a:p>
          <a:p>
            <a:pPr lvl="2"/>
            <a:endParaRPr lang="en-US" smtClean="0"/>
          </a:p>
        </p:txBody>
      </p:sp>
      <p:sp>
        <p:nvSpPr>
          <p:cNvPr id="6148" name="Slide Number Placeholder 4"/>
          <p:cNvSpPr>
            <a:spLocks noGrp="1"/>
          </p:cNvSpPr>
          <p:nvPr>
            <p:ph type="sldNum" sz="quarter" idx="12"/>
          </p:nvPr>
        </p:nvSpPr>
        <p:spPr>
          <a:noFill/>
        </p:spPr>
        <p:txBody>
          <a:bodyPr/>
          <a:lstStyle/>
          <a:p>
            <a:fld id="{6AA459FC-F777-4E5A-B441-A7FB65948309}" type="slidenum">
              <a:rPr lang="en-US" smtClean="0"/>
              <a:pPr/>
              <a:t>5</a:t>
            </a:fld>
            <a:endParaRPr 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Routine Validation Tools</a:t>
            </a:r>
          </a:p>
        </p:txBody>
      </p:sp>
      <p:sp>
        <p:nvSpPr>
          <p:cNvPr id="7171" name="Rectangle 3"/>
          <p:cNvSpPr>
            <a:spLocks noGrp="1" noChangeArrowheads="1"/>
          </p:cNvSpPr>
          <p:nvPr>
            <p:ph type="body" idx="1"/>
          </p:nvPr>
        </p:nvSpPr>
        <p:spPr>
          <a:xfrm>
            <a:off x="115888" y="1204913"/>
            <a:ext cx="8709025" cy="5340350"/>
          </a:xfrm>
        </p:spPr>
        <p:txBody>
          <a:bodyPr/>
          <a:lstStyle/>
          <a:p>
            <a:r>
              <a:rPr lang="en-US" smtClean="0"/>
              <a:t>Datasets will include the HIE history file output for each storm being analyzed.  The history files will be compared directly to the in situ aircraft reconnaissance measurements of TC intensity or the Best Track intensity for the storm in question.</a:t>
            </a:r>
          </a:p>
          <a:p>
            <a:endParaRPr lang="en-US" smtClean="0"/>
          </a:p>
          <a:p>
            <a:r>
              <a:rPr lang="en-US" smtClean="0"/>
              <a:t>The HIE validation suite will produce statistical comparisons of the HIE intensity estimates and the validation data.  The statistical analysis will be provided in terms of wind speed (in m/s) precision and accuracy metrics as well as additional error metrics utilized at operational NOAA TC forecasting and analysis centers.  </a:t>
            </a:r>
          </a:p>
          <a:p>
            <a:endParaRPr lang="en-US" smtClean="0"/>
          </a:p>
          <a:p>
            <a:r>
              <a:rPr lang="en-US" smtClean="0"/>
              <a:t>HIE Validation analysis suite submitted/proposed has already been used by an operational TC forecast center (NOAA/SAB) to verify the ADT/HIE, so it is already familiar to organizations who wish to validate the HIE.</a:t>
            </a:r>
          </a:p>
          <a:p>
            <a:endParaRPr lang="en-US" smtClean="0"/>
          </a:p>
          <a:p>
            <a:r>
              <a:rPr lang="en-US" smtClean="0"/>
              <a:t>Output products are ASCII text files derived using a series of C programs and shell scripts.  No proprietary software is currently used.</a:t>
            </a:r>
          </a:p>
        </p:txBody>
      </p:sp>
      <p:sp>
        <p:nvSpPr>
          <p:cNvPr id="7172" name="Slide Number Placeholder 4"/>
          <p:cNvSpPr>
            <a:spLocks noGrp="1"/>
          </p:cNvSpPr>
          <p:nvPr>
            <p:ph type="sldNum" sz="quarter" idx="12"/>
          </p:nvPr>
        </p:nvSpPr>
        <p:spPr>
          <a:noFill/>
        </p:spPr>
        <p:txBody>
          <a:bodyPr/>
          <a:lstStyle/>
          <a:p>
            <a:fld id="{499F5B63-7EBA-4EC7-8B1C-075DAD16C417}" type="slidenum">
              <a:rPr lang="en-US" smtClean="0"/>
              <a:pPr/>
              <a:t>6</a:t>
            </a:fld>
            <a:endParaRPr lang="en-U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Routine Validation Tools</a:t>
            </a:r>
          </a:p>
        </p:txBody>
      </p:sp>
      <p:sp>
        <p:nvSpPr>
          <p:cNvPr id="8195" name="Rectangle 3"/>
          <p:cNvSpPr>
            <a:spLocks noGrp="1" noChangeArrowheads="1"/>
          </p:cNvSpPr>
          <p:nvPr>
            <p:ph type="body" idx="1"/>
          </p:nvPr>
        </p:nvSpPr>
        <p:spPr>
          <a:xfrm>
            <a:off x="101600" y="1481138"/>
            <a:ext cx="4460875" cy="2509837"/>
          </a:xfrm>
        </p:spPr>
        <p:txBody>
          <a:bodyPr/>
          <a:lstStyle/>
          <a:p>
            <a:r>
              <a:rPr lang="en-US" smtClean="0"/>
              <a:t>Current  intensity validation statistical output example</a:t>
            </a:r>
          </a:p>
          <a:p>
            <a:pPr lvl="1"/>
            <a:r>
              <a:rPr lang="en-US" smtClean="0"/>
              <a:t>Intensity statistical error analysis versus ‘ground truth”  (either reconnaissance and/or NHC Best Track information)</a:t>
            </a:r>
          </a:p>
          <a:p>
            <a:pPr lvl="1"/>
            <a:r>
              <a:rPr lang="en-US" smtClean="0"/>
              <a:t>Accuracy and precision measurements are displayed for the storm in question</a:t>
            </a:r>
          </a:p>
          <a:p>
            <a:pPr lvl="1"/>
            <a:r>
              <a:rPr lang="en-US" smtClean="0"/>
              <a:t>Categorical differences in ADT differences from “ground truth” can provide quick overview of any intensity estimate biases </a:t>
            </a:r>
          </a:p>
          <a:p>
            <a:pPr lvl="1"/>
            <a:r>
              <a:rPr lang="en-US" smtClean="0"/>
              <a:t>Output layout mirrors output parameters as utilized in operations by NOAA/SAB</a:t>
            </a:r>
          </a:p>
        </p:txBody>
      </p:sp>
      <p:sp>
        <p:nvSpPr>
          <p:cNvPr id="8196" name="Slide Number Placeholder 4"/>
          <p:cNvSpPr>
            <a:spLocks noGrp="1"/>
          </p:cNvSpPr>
          <p:nvPr>
            <p:ph type="sldNum" sz="quarter" idx="12"/>
          </p:nvPr>
        </p:nvSpPr>
        <p:spPr>
          <a:noFill/>
        </p:spPr>
        <p:txBody>
          <a:bodyPr/>
          <a:lstStyle/>
          <a:p>
            <a:fld id="{F28CDB6A-D076-4B0E-B546-D303BB745770}" type="slidenum">
              <a:rPr lang="en-US" smtClean="0"/>
              <a:pPr/>
              <a:t>7</a:t>
            </a:fld>
            <a:endParaRPr lang="en-US" smtClean="0"/>
          </a:p>
        </p:txBody>
      </p:sp>
      <p:sp>
        <p:nvSpPr>
          <p:cNvPr id="2" name="TextBox 1"/>
          <p:cNvSpPr txBox="1"/>
          <p:nvPr/>
        </p:nvSpPr>
        <p:spPr>
          <a:xfrm>
            <a:off x="4645025" y="1450975"/>
            <a:ext cx="4368800" cy="5153025"/>
          </a:xfrm>
          <a:prstGeom prst="rect">
            <a:avLst/>
          </a:prstGeom>
          <a:solidFill>
            <a:schemeClr val="accent3"/>
          </a:solidFill>
          <a:ln w="38100">
            <a:solidFill>
              <a:schemeClr val="tx1"/>
            </a:solidFill>
          </a:ln>
        </p:spPr>
        <p:txBody>
          <a:bodyPr wrap="none">
            <a:spAutoFit/>
          </a:bodyPr>
          <a:lstStyle/>
          <a:p>
            <a:pPr>
              <a:defRPr/>
            </a:pPr>
            <a:r>
              <a:rPr lang="en-US" sz="1200" i="0" u="sng" dirty="0">
                <a:latin typeface="Courier New" pitchFamily="49" charset="0"/>
                <a:cs typeface="Courier New" pitchFamily="49" charset="0"/>
              </a:rPr>
              <a:t>INTENSITY ERRORS (wind speed : m/s)</a:t>
            </a:r>
          </a:p>
          <a:p>
            <a:pPr>
              <a:defRPr/>
            </a:pPr>
            <a:r>
              <a:rPr lang="en-US" sz="1200" i="0" dirty="0">
                <a:latin typeface="Courier New" pitchFamily="49" charset="0"/>
                <a:cs typeface="Courier New" pitchFamily="49" charset="0"/>
              </a:rPr>
              <a:t>           bias    </a:t>
            </a:r>
            <a:r>
              <a:rPr lang="en-US" sz="1200" i="0" dirty="0" err="1">
                <a:latin typeface="Courier New" pitchFamily="49" charset="0"/>
                <a:cs typeface="Courier New" pitchFamily="49" charset="0"/>
              </a:rPr>
              <a:t>rmse</a:t>
            </a: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aae</a:t>
            </a: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stdv</a:t>
            </a: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cnt</a:t>
            </a:r>
            <a:endParaRPr lang="en-US" sz="1200" i="0" dirty="0">
              <a:latin typeface="Courier New" pitchFamily="49" charset="0"/>
              <a:cs typeface="Courier New" pitchFamily="49" charset="0"/>
            </a:endParaRPr>
          </a:p>
          <a:p>
            <a:pPr>
              <a:defRPr/>
            </a:pPr>
            <a:r>
              <a:rPr lang="en-US" sz="1200" i="0" dirty="0">
                <a:latin typeface="Courier New" pitchFamily="49" charset="0"/>
                <a:cs typeface="Courier New" pitchFamily="49" charset="0"/>
              </a:rPr>
              <a:t>ADT:07L    2.04    7.33    5.61    7.04    23</a:t>
            </a:r>
          </a:p>
          <a:p>
            <a:pPr>
              <a:defRPr/>
            </a:pPr>
            <a:endParaRPr lang="en-US" sz="1200" i="0" dirty="0">
              <a:latin typeface="Courier New" pitchFamily="49" charset="0"/>
              <a:cs typeface="Courier New" pitchFamily="49" charset="0"/>
            </a:endParaRPr>
          </a:p>
          <a:p>
            <a:pPr>
              <a:defRPr/>
            </a:pPr>
            <a:r>
              <a:rPr lang="en-US" sz="1200" i="0" dirty="0">
                <a:latin typeface="Courier New" pitchFamily="49" charset="0"/>
                <a:cs typeface="Courier New" pitchFamily="49" charset="0"/>
              </a:rPr>
              <a:t> ADT-</a:t>
            </a:r>
            <a:r>
              <a:rPr lang="en-US" sz="1200" i="0" dirty="0" err="1">
                <a:latin typeface="Courier New" pitchFamily="49" charset="0"/>
                <a:cs typeface="Courier New" pitchFamily="49" charset="0"/>
              </a:rPr>
              <a:t>BestTrack</a:t>
            </a:r>
            <a:r>
              <a:rPr lang="en-US" sz="1200" i="0" dirty="0">
                <a:latin typeface="Courier New" pitchFamily="49" charset="0"/>
                <a:cs typeface="Courier New" pitchFamily="49" charset="0"/>
              </a:rPr>
              <a:t> Intensity Differences</a:t>
            </a:r>
          </a:p>
          <a:p>
            <a:pPr>
              <a:defRPr/>
            </a:pP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dCAT</a:t>
            </a:r>
            <a:r>
              <a:rPr lang="en-US" sz="1200" i="0" dirty="0">
                <a:latin typeface="Courier New" pitchFamily="49" charset="0"/>
                <a:cs typeface="Courier New" pitchFamily="49" charset="0"/>
              </a:rPr>
              <a:t>  ALL   TD   TS  H12  H35</a:t>
            </a:r>
          </a:p>
          <a:p>
            <a:pPr>
              <a:defRPr/>
            </a:pPr>
            <a:r>
              <a:rPr lang="en-US" sz="1200" i="0" dirty="0">
                <a:latin typeface="Courier New" pitchFamily="49" charset="0"/>
                <a:cs typeface="Courier New" pitchFamily="49" charset="0"/>
              </a:rPr>
              <a:t> &lt;-20    0    0    0    0    0</a:t>
            </a:r>
          </a:p>
          <a:p>
            <a:pPr>
              <a:defRPr/>
            </a:pPr>
            <a:r>
              <a:rPr lang="en-US" sz="1200" i="0" dirty="0">
                <a:latin typeface="Courier New" pitchFamily="49" charset="0"/>
                <a:cs typeface="Courier New" pitchFamily="49" charset="0"/>
              </a:rPr>
              <a:t>  -20    0    0    0    0    0</a:t>
            </a:r>
          </a:p>
          <a:p>
            <a:pPr>
              <a:defRPr/>
            </a:pPr>
            <a:r>
              <a:rPr lang="en-US" sz="1200" i="0" dirty="0">
                <a:latin typeface="Courier New" pitchFamily="49" charset="0"/>
                <a:cs typeface="Courier New" pitchFamily="49" charset="0"/>
              </a:rPr>
              <a:t>  -15    1    0    0    0    1</a:t>
            </a:r>
          </a:p>
          <a:p>
            <a:pPr>
              <a:defRPr/>
            </a:pPr>
            <a:r>
              <a:rPr lang="en-US" sz="1200" i="0" dirty="0">
                <a:latin typeface="Courier New" pitchFamily="49" charset="0"/>
                <a:cs typeface="Courier New" pitchFamily="49" charset="0"/>
              </a:rPr>
              <a:t>  -10    1    0    0    0    1</a:t>
            </a:r>
          </a:p>
          <a:p>
            <a:pPr>
              <a:defRPr/>
            </a:pPr>
            <a:r>
              <a:rPr lang="en-US" sz="1200" i="0" dirty="0">
                <a:latin typeface="Courier New" pitchFamily="49" charset="0"/>
                <a:cs typeface="Courier New" pitchFamily="49" charset="0"/>
              </a:rPr>
              <a:t>   -5    4    0    1    1    2</a:t>
            </a:r>
          </a:p>
          <a:p>
            <a:pPr>
              <a:defRPr/>
            </a:pPr>
            <a:r>
              <a:rPr lang="en-US" sz="1200" i="0" dirty="0">
                <a:latin typeface="Courier New" pitchFamily="49" charset="0"/>
                <a:cs typeface="Courier New" pitchFamily="49" charset="0"/>
              </a:rPr>
              <a:t>    0    9    0    1    6    2</a:t>
            </a:r>
          </a:p>
          <a:p>
            <a:pPr>
              <a:defRPr/>
            </a:pPr>
            <a:r>
              <a:rPr lang="en-US" sz="1200" i="0" dirty="0">
                <a:latin typeface="Courier New" pitchFamily="49" charset="0"/>
                <a:cs typeface="Courier New" pitchFamily="49" charset="0"/>
              </a:rPr>
              <a:t>   +5    4    0    0    1    3</a:t>
            </a:r>
          </a:p>
          <a:p>
            <a:pPr>
              <a:defRPr/>
            </a:pPr>
            <a:r>
              <a:rPr lang="en-US" sz="1200" i="0" dirty="0">
                <a:latin typeface="Courier New" pitchFamily="49" charset="0"/>
                <a:cs typeface="Courier New" pitchFamily="49" charset="0"/>
              </a:rPr>
              <a:t>  +10    2    0    0    0    2</a:t>
            </a:r>
          </a:p>
          <a:p>
            <a:pPr>
              <a:defRPr/>
            </a:pPr>
            <a:r>
              <a:rPr lang="en-US" sz="1200" i="0" dirty="0">
                <a:latin typeface="Courier New" pitchFamily="49" charset="0"/>
                <a:cs typeface="Courier New" pitchFamily="49" charset="0"/>
              </a:rPr>
              <a:t>  +15    2    0    0    0    2</a:t>
            </a:r>
          </a:p>
          <a:p>
            <a:pPr>
              <a:defRPr/>
            </a:pPr>
            <a:r>
              <a:rPr lang="en-US" sz="1200" i="0" dirty="0">
                <a:latin typeface="Courier New" pitchFamily="49" charset="0"/>
                <a:cs typeface="Courier New" pitchFamily="49" charset="0"/>
              </a:rPr>
              <a:t>  +20    0    0    0    0    0</a:t>
            </a:r>
          </a:p>
          <a:p>
            <a:pPr>
              <a:defRPr/>
            </a:pPr>
            <a:r>
              <a:rPr lang="en-US" sz="1200" i="0" dirty="0">
                <a:latin typeface="Courier New" pitchFamily="49" charset="0"/>
                <a:cs typeface="Courier New" pitchFamily="49" charset="0"/>
              </a:rPr>
              <a:t> &gt;+20    0    0    0    0    0</a:t>
            </a:r>
          </a:p>
          <a:p>
            <a:pPr>
              <a:defRPr/>
            </a:pPr>
            <a:r>
              <a:rPr lang="en-US" sz="1200" i="0" dirty="0">
                <a:latin typeface="Courier New" pitchFamily="49" charset="0"/>
                <a:cs typeface="Courier New" pitchFamily="49" charset="0"/>
              </a:rPr>
              <a:t>        23    0    2    8   13</a:t>
            </a:r>
          </a:p>
          <a:p>
            <a:pPr>
              <a:defRPr/>
            </a:pPr>
            <a:endParaRPr lang="en-US" sz="1200" i="0" dirty="0">
              <a:latin typeface="Courier New" pitchFamily="49" charset="0"/>
              <a:cs typeface="Courier New" pitchFamily="49" charset="0"/>
            </a:endParaRPr>
          </a:p>
          <a:p>
            <a:pPr>
              <a:defRPr/>
            </a:pP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dCAT</a:t>
            </a:r>
            <a:r>
              <a:rPr lang="en-US" sz="1200" i="0" dirty="0">
                <a:latin typeface="Courier New" pitchFamily="49" charset="0"/>
                <a:cs typeface="Courier New" pitchFamily="49" charset="0"/>
              </a:rPr>
              <a:t>    ALL    TD      TS     H12     H35</a:t>
            </a:r>
          </a:p>
          <a:p>
            <a:pPr>
              <a:defRPr/>
            </a:pPr>
            <a:r>
              <a:rPr lang="en-US" sz="1200" i="0" dirty="0">
                <a:latin typeface="Courier New" pitchFamily="49" charset="0"/>
                <a:cs typeface="Courier New" pitchFamily="49" charset="0"/>
              </a:rPr>
              <a:t>&lt;= 2.5:  39.1%  0.0%   50.0%   75.0%   15.4%</a:t>
            </a:r>
          </a:p>
          <a:p>
            <a:pPr>
              <a:defRPr/>
            </a:pPr>
            <a:r>
              <a:rPr lang="en-US" sz="1200" i="0" dirty="0">
                <a:latin typeface="Courier New" pitchFamily="49" charset="0"/>
                <a:cs typeface="Courier New" pitchFamily="49" charset="0"/>
              </a:rPr>
              <a:t>&lt;= 7.5:  73.9%  0.0%  100.0%  100.0%   53.8%</a:t>
            </a:r>
          </a:p>
          <a:p>
            <a:pPr>
              <a:defRPr/>
            </a:pPr>
            <a:r>
              <a:rPr lang="en-US" sz="1200" i="0" dirty="0">
                <a:latin typeface="Courier New" pitchFamily="49" charset="0"/>
                <a:cs typeface="Courier New" pitchFamily="49" charset="0"/>
              </a:rPr>
              <a:t> &gt;10.0:  17.4%  0.0%    0.0%    0.0%   30.8%</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261938" y="1600200"/>
            <a:ext cx="8882062" cy="5257800"/>
          </a:xfrm>
        </p:spPr>
        <p:txBody>
          <a:bodyPr/>
          <a:lstStyle/>
          <a:p>
            <a:r>
              <a:rPr lang="en-US" smtClean="0"/>
              <a:t>Further statistical analysis comparisons will be derived versus various operational tropical cyclone forecast center intensity estimates</a:t>
            </a:r>
          </a:p>
          <a:p>
            <a:pPr lvl="1"/>
            <a:r>
              <a:rPr lang="en-US" smtClean="0"/>
              <a:t>Manual/Subjective Dvorak Technique estimates will also be compared to automated HIE estimates to note/define biases and/or derive baseline accuracy threshold for Dvorak-based methodologies </a:t>
            </a:r>
          </a:p>
          <a:p>
            <a:pPr lvl="2"/>
            <a:r>
              <a:rPr lang="en-US" smtClean="0"/>
              <a:t>NOAA/Satellite Analysis Branch (SAB) and NOAA/NHC/Tropical Analysis and Forecast Branch (TAFB), as well as the Joint Typhoon Warning Center (JTWC) currently perform manual Dvorak TC intensity estimates</a:t>
            </a:r>
          </a:p>
          <a:p>
            <a:pPr lvl="1"/>
            <a:r>
              <a:rPr lang="en-US" smtClean="0"/>
              <a:t>Methods to obtain real-time “ground truth” measurements of intensity and current operational Dvorak estimates would need to be outlined</a:t>
            </a:r>
          </a:p>
          <a:p>
            <a:pPr lvl="1"/>
            <a:r>
              <a:rPr lang="en-US" smtClean="0"/>
              <a:t>Output will be created using any graphical software package since data is based upon simple ASCII data files</a:t>
            </a:r>
          </a:p>
          <a:p>
            <a:r>
              <a:rPr lang="en-US" smtClean="0"/>
              <a:t>Analysis of HIE automated storm center determination algorithm will also be provided</a:t>
            </a:r>
          </a:p>
          <a:p>
            <a:pPr lvl="1"/>
            <a:r>
              <a:rPr lang="en-US" smtClean="0"/>
              <a:t>Proper determination of storm center plays large role in intensity accuracy</a:t>
            </a:r>
          </a:p>
          <a:p>
            <a:pPr lvl="1"/>
            <a:r>
              <a:rPr lang="en-US" smtClean="0"/>
              <a:t>Graphical displays can easily show impact of improved position over forecast</a:t>
            </a:r>
          </a:p>
          <a:p>
            <a:pPr lvl="1"/>
            <a:r>
              <a:rPr lang="en-US" smtClean="0"/>
              <a:t>Statistical analysis can provide accuracy of each different location method</a:t>
            </a:r>
          </a:p>
        </p:txBody>
      </p:sp>
      <p:sp>
        <p:nvSpPr>
          <p:cNvPr id="9219" name="Slide Number Placeholder 4"/>
          <p:cNvSpPr>
            <a:spLocks noGrp="1"/>
          </p:cNvSpPr>
          <p:nvPr>
            <p:ph type="sldNum" sz="quarter" idx="12"/>
          </p:nvPr>
        </p:nvSpPr>
        <p:spPr>
          <a:noFill/>
        </p:spPr>
        <p:txBody>
          <a:bodyPr/>
          <a:lstStyle/>
          <a:p>
            <a:fld id="{50057C4E-4260-463E-9673-3C36D5856E5D}" type="slidenum">
              <a:rPr lang="en-US" smtClean="0"/>
              <a:pPr/>
              <a:t>8</a:t>
            </a:fld>
            <a:endParaRPr lang="en-US" smtClean="0"/>
          </a:p>
        </p:txBody>
      </p:sp>
      <p:sp>
        <p:nvSpPr>
          <p:cNvPr id="9220"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”Deep-Dive” </a:t>
            </a:r>
            <a:br>
              <a:rPr lang="en-US" sz="3200" smtClean="0"/>
            </a:br>
            <a:r>
              <a:rPr lang="en-US" sz="3200" smtClean="0"/>
              <a:t>Validation Tools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79375" y="1309688"/>
            <a:ext cx="3332163" cy="5265737"/>
          </a:xfrm>
        </p:spPr>
        <p:txBody>
          <a:bodyPr/>
          <a:lstStyle/>
          <a:p>
            <a:r>
              <a:rPr lang="en-US" smtClean="0"/>
              <a:t>Graphical timeline example of HIE analysis versus observational data and/or TC forecast center Dvorak estimates</a:t>
            </a:r>
          </a:p>
          <a:p>
            <a:pPr lvl="1"/>
            <a:r>
              <a:rPr lang="en-US" smtClean="0"/>
              <a:t>Allows for quick analysis of the accuracy of the HIE performance versus subjective Dvorak estimates and/or “ground truth”</a:t>
            </a:r>
          </a:p>
          <a:p>
            <a:pPr lvl="1"/>
            <a:r>
              <a:rPr lang="en-US" smtClean="0"/>
              <a:t>Plots can be provided in real-time or in post-storm analysis mode</a:t>
            </a:r>
          </a:p>
          <a:p>
            <a:pPr lvl="1"/>
            <a:r>
              <a:rPr lang="en-US" smtClean="0"/>
              <a:t>SAB Dvorak estimates and NHC Best Track are displayed here</a:t>
            </a:r>
          </a:p>
        </p:txBody>
      </p:sp>
      <p:sp>
        <p:nvSpPr>
          <p:cNvPr id="10243" name="Slide Number Placeholder 4"/>
          <p:cNvSpPr>
            <a:spLocks noGrp="1"/>
          </p:cNvSpPr>
          <p:nvPr>
            <p:ph type="sldNum" sz="quarter" idx="12"/>
          </p:nvPr>
        </p:nvSpPr>
        <p:spPr>
          <a:noFill/>
        </p:spPr>
        <p:txBody>
          <a:bodyPr/>
          <a:lstStyle/>
          <a:p>
            <a:fld id="{FD245996-0D41-4706-827E-EC9B7DE3830F}" type="slidenum">
              <a:rPr lang="en-US" smtClean="0"/>
              <a:pPr/>
              <a:t>9</a:t>
            </a:fld>
            <a:endParaRPr lang="en-US" smtClean="0"/>
          </a:p>
        </p:txBody>
      </p:sp>
      <p:sp>
        <p:nvSpPr>
          <p:cNvPr id="10244"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”Deep-Dive” </a:t>
            </a:r>
            <a:br>
              <a:rPr lang="en-US" sz="3200" smtClean="0"/>
            </a:br>
            <a:r>
              <a:rPr lang="en-US" sz="3200" smtClean="0"/>
              <a:t>Validation Tools</a:t>
            </a:r>
          </a:p>
        </p:txBody>
      </p:sp>
      <p:pic>
        <p:nvPicPr>
          <p:cNvPr id="10245" name="Picture 3"/>
          <p:cNvPicPr>
            <a:picLocks noChangeAspect="1" noChangeArrowheads="1"/>
          </p:cNvPicPr>
          <p:nvPr/>
        </p:nvPicPr>
        <p:blipFill>
          <a:blip r:embed="rId3"/>
          <a:srcRect/>
          <a:stretch>
            <a:fillRect/>
          </a:stretch>
        </p:blipFill>
        <p:spPr bwMode="auto">
          <a:xfrm>
            <a:off x="3643313" y="2182813"/>
            <a:ext cx="5384800" cy="4038600"/>
          </a:xfrm>
          <a:prstGeom prst="rect">
            <a:avLst/>
          </a:prstGeom>
          <a:noFill/>
          <a:ln w="9525" algn="ctr">
            <a:solidFill>
              <a:srgbClr val="000000"/>
            </a:solidFill>
            <a:miter lim="800000"/>
            <a:headEnd/>
            <a:tailEnd/>
          </a:ln>
        </p:spPr>
      </p:pic>
      <p:sp>
        <p:nvSpPr>
          <p:cNvPr id="2" name="TextBox 1"/>
          <p:cNvSpPr txBox="1"/>
          <p:nvPr/>
        </p:nvSpPr>
        <p:spPr>
          <a:xfrm>
            <a:off x="5153025" y="1597025"/>
            <a:ext cx="3627438" cy="585788"/>
          </a:xfrm>
          <a:prstGeom prst="rect">
            <a:avLst/>
          </a:prstGeom>
          <a:solidFill>
            <a:schemeClr val="accent6">
              <a:lumMod val="40000"/>
              <a:lumOff val="60000"/>
            </a:schemeClr>
          </a:solidFill>
          <a:ln>
            <a:solidFill>
              <a:schemeClr val="tx1"/>
            </a:solidFill>
          </a:ln>
        </p:spPr>
        <p:txBody>
          <a:bodyPr>
            <a:spAutoFit/>
          </a:bodyPr>
          <a:lstStyle/>
          <a:p>
            <a:pPr>
              <a:defRPr/>
            </a:pPr>
            <a:r>
              <a:rPr lang="en-US" sz="1600" i="0" dirty="0"/>
              <a:t>Timeline of HIE and SAB intensity estimates versus NHC Best Track</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a:spLocks noGrp="1"/>
          </p:cNvSpPr>
          <p:nvPr>
            <p:ph type="sldNum" sz="quarter" idx="12"/>
          </p:nvPr>
        </p:nvSpPr>
        <p:spPr>
          <a:noFill/>
        </p:spPr>
        <p:txBody>
          <a:bodyPr/>
          <a:lstStyle/>
          <a:p>
            <a:fld id="{4C76C927-0C1F-4CA9-B76C-2BBFA9A29C90}" type="slidenum">
              <a:rPr lang="en-US" smtClean="0"/>
              <a:pPr/>
              <a:t>10</a:t>
            </a:fld>
            <a:endParaRPr lang="en-US" smtClean="0"/>
          </a:p>
        </p:txBody>
      </p:sp>
      <p:sp>
        <p:nvSpPr>
          <p:cNvPr id="11267"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”Deep-Dive” </a:t>
            </a:r>
            <a:br>
              <a:rPr lang="en-US" sz="3200" smtClean="0"/>
            </a:br>
            <a:r>
              <a:rPr lang="en-US" sz="3200" smtClean="0"/>
              <a:t>Validation Tools</a:t>
            </a:r>
          </a:p>
        </p:txBody>
      </p:sp>
      <p:pic>
        <p:nvPicPr>
          <p:cNvPr id="11268" name="Picture 2"/>
          <p:cNvPicPr>
            <a:picLocks noChangeAspect="1" noChangeArrowheads="1"/>
          </p:cNvPicPr>
          <p:nvPr/>
        </p:nvPicPr>
        <p:blipFill>
          <a:blip r:embed="rId3"/>
          <a:srcRect/>
          <a:stretch>
            <a:fillRect/>
          </a:stretch>
        </p:blipFill>
        <p:spPr bwMode="auto">
          <a:xfrm>
            <a:off x="3721100" y="2217738"/>
            <a:ext cx="5307013" cy="3979862"/>
          </a:xfrm>
          <a:prstGeom prst="rect">
            <a:avLst/>
          </a:prstGeom>
          <a:noFill/>
          <a:ln w="9525" algn="ctr">
            <a:solidFill>
              <a:schemeClr val="tx1"/>
            </a:solidFill>
            <a:miter lim="800000"/>
            <a:headEnd/>
            <a:tailEnd/>
          </a:ln>
        </p:spPr>
      </p:pic>
      <p:sp>
        <p:nvSpPr>
          <p:cNvPr id="8" name="TextBox 7"/>
          <p:cNvSpPr txBox="1"/>
          <p:nvPr/>
        </p:nvSpPr>
        <p:spPr>
          <a:xfrm>
            <a:off x="4538663" y="1538288"/>
            <a:ext cx="3781425" cy="830262"/>
          </a:xfrm>
          <a:prstGeom prst="rect">
            <a:avLst/>
          </a:prstGeom>
          <a:solidFill>
            <a:schemeClr val="accent6">
              <a:lumMod val="40000"/>
              <a:lumOff val="60000"/>
            </a:schemeClr>
          </a:solidFill>
          <a:ln>
            <a:solidFill>
              <a:schemeClr val="tx1"/>
            </a:solidFill>
          </a:ln>
        </p:spPr>
        <p:txBody>
          <a:bodyPr>
            <a:spAutoFit/>
          </a:bodyPr>
          <a:lstStyle/>
          <a:p>
            <a:pPr>
              <a:defRPr/>
            </a:pPr>
            <a:r>
              <a:rPr lang="en-US" sz="1600" i="0" dirty="0"/>
              <a:t>Histograms of HIE and SAB intensity estimates differences versus NHC Best Track</a:t>
            </a:r>
          </a:p>
        </p:txBody>
      </p:sp>
      <p:sp>
        <p:nvSpPr>
          <p:cNvPr id="11270" name="Rectangle 3"/>
          <p:cNvSpPr txBox="1">
            <a:spLocks noChangeArrowheads="1"/>
          </p:cNvSpPr>
          <p:nvPr/>
        </p:nvSpPr>
        <p:spPr bwMode="auto">
          <a:xfrm>
            <a:off x="79375" y="1309688"/>
            <a:ext cx="3332163" cy="5265737"/>
          </a:xfrm>
          <a:prstGeom prst="rect">
            <a:avLst/>
          </a:prstGeom>
          <a:noFill/>
          <a:ln w="9525">
            <a:noFill/>
            <a:miter lim="800000"/>
            <a:headEnd/>
            <a:tailEnd/>
          </a:ln>
        </p:spPr>
        <p:txBody>
          <a:bodyPr/>
          <a:lstStyle/>
          <a:p>
            <a:pPr marL="342900" indent="-342900" eaLnBrk="0" hangingPunct="0">
              <a:buFontTx/>
              <a:buChar char="•"/>
            </a:pPr>
            <a:r>
              <a:rPr lang="en-US" b="0" i="0">
                <a:solidFill>
                  <a:schemeClr val="bg1"/>
                </a:solidFill>
              </a:rPr>
              <a:t>Histogram of HIE and operational center intensity estimates differences from “ground truth”</a:t>
            </a:r>
          </a:p>
          <a:p>
            <a:pPr marL="742950" lvl="1" indent="-285750" eaLnBrk="0" hangingPunct="0">
              <a:buFontTx/>
              <a:buChar char="–"/>
            </a:pPr>
            <a:r>
              <a:rPr lang="en-US" sz="1800" b="0" i="0">
                <a:solidFill>
                  <a:schemeClr val="bg1"/>
                </a:solidFill>
              </a:rPr>
              <a:t>Provides easy display of errors between the two methodologies</a:t>
            </a:r>
          </a:p>
          <a:p>
            <a:pPr marL="742950" lvl="1" indent="-285750" eaLnBrk="0" hangingPunct="0">
              <a:buFontTx/>
              <a:buChar char="–"/>
            </a:pPr>
            <a:r>
              <a:rPr lang="en-US" sz="1800" b="0" i="0">
                <a:solidFill>
                  <a:schemeClr val="bg1"/>
                </a:solidFill>
              </a:rPr>
              <a:t>Can easily identify any biases in intensity differences in either set of estimates</a:t>
            </a:r>
          </a:p>
          <a:p>
            <a:pPr marL="742950" lvl="1" indent="-285750" eaLnBrk="0" hangingPunct="0">
              <a:buFontTx/>
              <a:buChar char="–"/>
            </a:pPr>
            <a:r>
              <a:rPr lang="en-US" sz="1800" b="0" i="0">
                <a:solidFill>
                  <a:schemeClr val="bg1"/>
                </a:solidFill>
              </a:rPr>
              <a:t>HIE versus SAB Dvorak intensity differences from NHC Best Track are shown in the graph to the right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2"/>
          </p:nvPr>
        </p:nvSpPr>
        <p:spPr>
          <a:noFill/>
        </p:spPr>
        <p:txBody>
          <a:bodyPr/>
          <a:lstStyle/>
          <a:p>
            <a:fld id="{EABEF260-7BE9-4CFF-85BE-BB496CCE4550}" type="slidenum">
              <a:rPr lang="en-US" smtClean="0"/>
              <a:pPr/>
              <a:t>11</a:t>
            </a:fld>
            <a:endParaRPr lang="en-US" smtClean="0"/>
          </a:p>
        </p:txBody>
      </p:sp>
      <p:sp>
        <p:nvSpPr>
          <p:cNvPr id="12291"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”Deep-Dive” </a:t>
            </a:r>
            <a:br>
              <a:rPr lang="en-US" sz="3200" smtClean="0"/>
            </a:br>
            <a:r>
              <a:rPr lang="en-US" sz="3200" smtClean="0"/>
              <a:t>Validation Tools</a:t>
            </a:r>
          </a:p>
        </p:txBody>
      </p:sp>
      <p:sp>
        <p:nvSpPr>
          <p:cNvPr id="12292" name="Rectangle 3"/>
          <p:cNvSpPr txBox="1">
            <a:spLocks noChangeArrowheads="1"/>
          </p:cNvSpPr>
          <p:nvPr/>
        </p:nvSpPr>
        <p:spPr bwMode="auto">
          <a:xfrm>
            <a:off x="79375" y="1309688"/>
            <a:ext cx="3455988" cy="5265737"/>
          </a:xfrm>
          <a:prstGeom prst="rect">
            <a:avLst/>
          </a:prstGeom>
          <a:noFill/>
          <a:ln w="9525">
            <a:noFill/>
            <a:miter lim="800000"/>
            <a:headEnd/>
            <a:tailEnd/>
          </a:ln>
        </p:spPr>
        <p:txBody>
          <a:bodyPr/>
          <a:lstStyle/>
          <a:p>
            <a:pPr marL="342900" indent="-342900" eaLnBrk="0" hangingPunct="0">
              <a:buFontTx/>
              <a:buChar char="•"/>
            </a:pPr>
            <a:r>
              <a:rPr lang="en-US" b="0" i="0">
                <a:solidFill>
                  <a:schemeClr val="bg1"/>
                </a:solidFill>
              </a:rPr>
              <a:t>Display HIE automated storm center position versus “ground truth” and forecast interpolation positions</a:t>
            </a:r>
          </a:p>
          <a:p>
            <a:pPr marL="742950" lvl="1" indent="-285750" eaLnBrk="0" hangingPunct="0">
              <a:buFontTx/>
              <a:buChar char="–"/>
            </a:pPr>
            <a:r>
              <a:rPr lang="en-US" sz="1800" b="0" i="0">
                <a:solidFill>
                  <a:schemeClr val="bg1"/>
                </a:solidFill>
              </a:rPr>
              <a:t>Provides visual method to determine accuracy of automated storm center selection position</a:t>
            </a:r>
          </a:p>
          <a:p>
            <a:pPr marL="742950" lvl="1" indent="-285750" eaLnBrk="0" hangingPunct="0">
              <a:buFontTx/>
              <a:buChar char="–"/>
            </a:pPr>
            <a:r>
              <a:rPr lang="en-US" sz="1800" b="0" i="0">
                <a:solidFill>
                  <a:schemeClr val="bg1"/>
                </a:solidFill>
              </a:rPr>
              <a:t>Can be used to assess accuracy of current storm forecast from issuing TCFC </a:t>
            </a:r>
          </a:p>
          <a:p>
            <a:pPr marL="742950" lvl="1" indent="-285750" eaLnBrk="0" hangingPunct="0">
              <a:buFontTx/>
              <a:buChar char="–"/>
            </a:pPr>
            <a:r>
              <a:rPr lang="en-US" sz="1800" b="0" i="0">
                <a:solidFill>
                  <a:schemeClr val="bg1"/>
                </a:solidFill>
              </a:rPr>
              <a:t>Can be compared to aircraft reconnaissance, if available</a:t>
            </a:r>
          </a:p>
        </p:txBody>
      </p:sp>
      <p:sp>
        <p:nvSpPr>
          <p:cNvPr id="8" name="TextBox 7"/>
          <p:cNvSpPr txBox="1"/>
          <p:nvPr/>
        </p:nvSpPr>
        <p:spPr>
          <a:xfrm>
            <a:off x="4538663" y="1538288"/>
            <a:ext cx="3781425" cy="584200"/>
          </a:xfrm>
          <a:prstGeom prst="rect">
            <a:avLst/>
          </a:prstGeom>
          <a:solidFill>
            <a:schemeClr val="accent6">
              <a:lumMod val="40000"/>
              <a:lumOff val="60000"/>
            </a:schemeClr>
          </a:solidFill>
          <a:ln>
            <a:solidFill>
              <a:schemeClr val="tx1"/>
            </a:solidFill>
          </a:ln>
        </p:spPr>
        <p:txBody>
          <a:bodyPr>
            <a:spAutoFit/>
          </a:bodyPr>
          <a:lstStyle/>
          <a:p>
            <a:pPr>
              <a:defRPr/>
            </a:pPr>
            <a:r>
              <a:rPr lang="en-US" sz="1600" i="0" dirty="0"/>
              <a:t>Example of image displaying storm center location information.</a:t>
            </a:r>
          </a:p>
        </p:txBody>
      </p:sp>
      <p:grpSp>
        <p:nvGrpSpPr>
          <p:cNvPr id="12294" name="Group 20"/>
          <p:cNvGrpSpPr>
            <a:grpSpLocks/>
          </p:cNvGrpSpPr>
          <p:nvPr/>
        </p:nvGrpSpPr>
        <p:grpSpPr bwMode="auto">
          <a:xfrm>
            <a:off x="4186238" y="2133600"/>
            <a:ext cx="4486275" cy="4487863"/>
            <a:chOff x="4185920" y="2088515"/>
            <a:chExt cx="4486910" cy="4486910"/>
          </a:xfrm>
        </p:grpSpPr>
        <p:pic>
          <p:nvPicPr>
            <p:cNvPr id="12295" name="Picture 2" descr="C:\Users\tlo\Local Documents\work\dvor\IRWV-WandF\gifs-ver2\katrina-irBD.gif"/>
            <p:cNvPicPr>
              <a:picLocks noChangeAspect="1" noChangeArrowheads="1"/>
            </p:cNvPicPr>
            <p:nvPr/>
          </p:nvPicPr>
          <p:blipFill>
            <a:blip r:embed="rId3"/>
            <a:srcRect/>
            <a:stretch>
              <a:fillRect/>
            </a:stretch>
          </p:blipFill>
          <p:spPr bwMode="auto">
            <a:xfrm>
              <a:off x="4185920" y="2088515"/>
              <a:ext cx="4486910" cy="4486910"/>
            </a:xfrm>
            <a:prstGeom prst="rect">
              <a:avLst/>
            </a:prstGeom>
            <a:noFill/>
            <a:ln w="9525">
              <a:solidFill>
                <a:schemeClr val="tx1"/>
              </a:solidFill>
              <a:miter lim="800000"/>
              <a:headEnd/>
              <a:tailEnd/>
            </a:ln>
          </p:spPr>
        </p:pic>
        <p:grpSp>
          <p:nvGrpSpPr>
            <p:cNvPr id="12296" name="Group 19"/>
            <p:cNvGrpSpPr>
              <a:grpSpLocks/>
            </p:cNvGrpSpPr>
            <p:nvPr/>
          </p:nvGrpSpPr>
          <p:grpSpPr bwMode="auto">
            <a:xfrm>
              <a:off x="4328160" y="2741265"/>
              <a:ext cx="4079714" cy="3362176"/>
              <a:chOff x="4328160" y="2741265"/>
              <a:chExt cx="4079714" cy="3362176"/>
            </a:xfrm>
          </p:grpSpPr>
          <p:sp>
            <p:nvSpPr>
              <p:cNvPr id="12297" name="TextBox 9"/>
              <p:cNvSpPr txBox="1">
                <a:spLocks noChangeArrowheads="1"/>
              </p:cNvSpPr>
              <p:nvPr/>
            </p:nvSpPr>
            <p:spPr bwMode="auto">
              <a:xfrm>
                <a:off x="4328160" y="5179665"/>
                <a:ext cx="2164375" cy="400110"/>
              </a:xfrm>
              <a:prstGeom prst="rect">
                <a:avLst/>
              </a:prstGeom>
              <a:solidFill>
                <a:srgbClr val="EAEAEA"/>
              </a:solidFill>
              <a:ln w="9525">
                <a:solidFill>
                  <a:schemeClr val="tx1"/>
                </a:solidFill>
                <a:miter lim="800000"/>
                <a:headEnd/>
                <a:tailEnd/>
              </a:ln>
            </p:spPr>
            <p:txBody>
              <a:bodyPr wrap="none">
                <a:spAutoFit/>
              </a:bodyPr>
              <a:lstStyle/>
              <a:p>
                <a:r>
                  <a:rPr lang="en-US">
                    <a:solidFill>
                      <a:srgbClr val="FF33CC"/>
                    </a:solidFill>
                  </a:rPr>
                  <a:t> HIE Determined</a:t>
                </a:r>
              </a:p>
            </p:txBody>
          </p:sp>
          <p:cxnSp>
            <p:nvCxnSpPr>
              <p:cNvPr id="4" name="Straight Arrow Connector 3"/>
              <p:cNvCxnSpPr/>
              <p:nvPr/>
            </p:nvCxnSpPr>
            <p:spPr>
              <a:xfrm flipH="1">
                <a:off x="6126119" y="2940822"/>
                <a:ext cx="777985" cy="1174501"/>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2297" idx="0"/>
              </p:cNvCxnSpPr>
              <p:nvPr/>
            </p:nvCxnSpPr>
            <p:spPr>
              <a:xfrm flipV="1">
                <a:off x="5410055" y="4316891"/>
                <a:ext cx="533475" cy="863417"/>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6278541" y="4574012"/>
                <a:ext cx="989152" cy="82056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301" name="TextBox 1"/>
              <p:cNvSpPr txBox="1">
                <a:spLocks noChangeArrowheads="1"/>
              </p:cNvSpPr>
              <p:nvPr/>
            </p:nvSpPr>
            <p:spPr bwMode="auto">
              <a:xfrm>
                <a:off x="6126480" y="2741265"/>
                <a:ext cx="2281394" cy="400110"/>
              </a:xfrm>
              <a:prstGeom prst="rect">
                <a:avLst/>
              </a:prstGeom>
              <a:solidFill>
                <a:srgbClr val="EAEAEA"/>
              </a:solidFill>
              <a:ln w="9525">
                <a:solidFill>
                  <a:schemeClr val="tx1"/>
                </a:solidFill>
                <a:miter lim="800000"/>
                <a:headEnd/>
                <a:tailEnd/>
              </a:ln>
            </p:spPr>
            <p:txBody>
              <a:bodyPr wrap="none">
                <a:spAutoFit/>
              </a:bodyPr>
              <a:lstStyle/>
              <a:p>
                <a:r>
                  <a:rPr lang="en-US">
                    <a:solidFill>
                      <a:srgbClr val="00B0F0"/>
                    </a:solidFill>
                  </a:rPr>
                  <a:t> Reconnaissance</a:t>
                </a:r>
              </a:p>
            </p:txBody>
          </p:sp>
          <p:sp>
            <p:nvSpPr>
              <p:cNvPr id="12302" name="TextBox 10"/>
              <p:cNvSpPr txBox="1">
                <a:spLocks noChangeArrowheads="1"/>
              </p:cNvSpPr>
              <p:nvPr/>
            </p:nvSpPr>
            <p:spPr bwMode="auto">
              <a:xfrm>
                <a:off x="6598920" y="5334000"/>
                <a:ext cx="1736373" cy="769441"/>
              </a:xfrm>
              <a:prstGeom prst="rect">
                <a:avLst/>
              </a:prstGeom>
              <a:solidFill>
                <a:srgbClr val="EAEAEA"/>
              </a:solidFill>
              <a:ln w="9525">
                <a:solidFill>
                  <a:schemeClr val="tx1"/>
                </a:solidFill>
                <a:miter lim="800000"/>
                <a:headEnd/>
                <a:tailEnd/>
              </a:ln>
            </p:spPr>
            <p:txBody>
              <a:bodyPr wrap="none">
                <a:spAutoFit/>
              </a:bodyPr>
              <a:lstStyle/>
              <a:p>
                <a:pPr algn="ctr"/>
                <a:r>
                  <a:rPr lang="en-US">
                    <a:solidFill>
                      <a:srgbClr val="000099"/>
                    </a:solidFill>
                  </a:rPr>
                  <a:t>Forecast</a:t>
                </a:r>
              </a:p>
              <a:p>
                <a:pPr algn="ctr"/>
                <a:r>
                  <a:rPr lang="en-US">
                    <a:solidFill>
                      <a:srgbClr val="000099"/>
                    </a:solidFill>
                  </a:rPr>
                  <a:t>Interpolation</a:t>
                </a:r>
              </a:p>
            </p:txBody>
          </p:sp>
        </p:gr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z="3200" smtClean="0"/>
              <a:t>“Deep-Dive”</a:t>
            </a:r>
            <a:br>
              <a:rPr lang="en-US" sz="3200" smtClean="0"/>
            </a:br>
            <a:r>
              <a:rPr lang="en-US" sz="3200" smtClean="0"/>
              <a:t>Validation Tools</a:t>
            </a:r>
          </a:p>
        </p:txBody>
      </p:sp>
      <p:sp>
        <p:nvSpPr>
          <p:cNvPr id="13315" name="Rectangle 3"/>
          <p:cNvSpPr>
            <a:spLocks noGrp="1" noChangeArrowheads="1"/>
          </p:cNvSpPr>
          <p:nvPr>
            <p:ph type="body" idx="1"/>
          </p:nvPr>
        </p:nvSpPr>
        <p:spPr>
          <a:xfrm>
            <a:off x="101600" y="1481138"/>
            <a:ext cx="4211638" cy="4965700"/>
          </a:xfrm>
        </p:spPr>
        <p:txBody>
          <a:bodyPr/>
          <a:lstStyle/>
          <a:p>
            <a:r>
              <a:rPr lang="en-US" smtClean="0"/>
              <a:t>Current  intensity validation statistical output example</a:t>
            </a:r>
          </a:p>
          <a:p>
            <a:pPr lvl="1"/>
            <a:r>
              <a:rPr lang="en-US" smtClean="0"/>
              <a:t>Storm center positioning error analysis versus ‘ground truth”  (either reconnaissance and/or NHC Best Track information)</a:t>
            </a:r>
          </a:p>
          <a:p>
            <a:pPr lvl="1"/>
            <a:r>
              <a:rPr lang="en-US" smtClean="0"/>
              <a:t>Accuracy and precision measurements are displayed for the storm in question or for entire ocean basin and season</a:t>
            </a:r>
          </a:p>
          <a:p>
            <a:pPr lvl="1"/>
            <a:r>
              <a:rPr lang="en-US" smtClean="0"/>
              <a:t>Comparisons with manual positions from TCFC can be output, if available</a:t>
            </a:r>
          </a:p>
          <a:p>
            <a:pPr lvl="1"/>
            <a:r>
              <a:rPr lang="en-US" smtClean="0"/>
              <a:t>Output layout mirrors output parameters as utilized in current operations by NOAA/SAB</a:t>
            </a:r>
          </a:p>
        </p:txBody>
      </p:sp>
      <p:sp>
        <p:nvSpPr>
          <p:cNvPr id="13316" name="Slide Number Placeholder 4"/>
          <p:cNvSpPr>
            <a:spLocks noGrp="1"/>
          </p:cNvSpPr>
          <p:nvPr>
            <p:ph type="sldNum" sz="quarter" idx="12"/>
          </p:nvPr>
        </p:nvSpPr>
        <p:spPr>
          <a:noFill/>
        </p:spPr>
        <p:txBody>
          <a:bodyPr/>
          <a:lstStyle/>
          <a:p>
            <a:fld id="{19998B67-F1FF-4DD9-8295-F43AB678552C}" type="slidenum">
              <a:rPr lang="en-US" smtClean="0"/>
              <a:pPr/>
              <a:t>12</a:t>
            </a:fld>
            <a:endParaRPr lang="en-US" smtClean="0"/>
          </a:p>
        </p:txBody>
      </p:sp>
      <p:sp>
        <p:nvSpPr>
          <p:cNvPr id="2" name="TextBox 1"/>
          <p:cNvSpPr txBox="1"/>
          <p:nvPr/>
        </p:nvSpPr>
        <p:spPr>
          <a:xfrm>
            <a:off x="4568825" y="1816100"/>
            <a:ext cx="4460875" cy="4044950"/>
          </a:xfrm>
          <a:prstGeom prst="rect">
            <a:avLst/>
          </a:prstGeom>
          <a:solidFill>
            <a:schemeClr val="accent3"/>
          </a:solidFill>
          <a:ln w="38100">
            <a:solidFill>
              <a:schemeClr val="tx1"/>
            </a:solidFill>
          </a:ln>
        </p:spPr>
        <p:txBody>
          <a:bodyPr wrap="none">
            <a:spAutoFit/>
          </a:bodyPr>
          <a:lstStyle/>
          <a:p>
            <a:pPr>
              <a:defRPr/>
            </a:pPr>
            <a:r>
              <a:rPr lang="en-US" sz="1200" i="0" u="sng" dirty="0">
                <a:latin typeface="Courier New" pitchFamily="49" charset="0"/>
                <a:cs typeface="Courier New" pitchFamily="49" charset="0"/>
              </a:rPr>
              <a:t>POSITIONING ERRORS (distance in </a:t>
            </a:r>
            <a:r>
              <a:rPr lang="en-US" sz="1200" i="0" u="sng" dirty="0" err="1">
                <a:latin typeface="Courier New" pitchFamily="49" charset="0"/>
                <a:cs typeface="Courier New" pitchFamily="49" charset="0"/>
              </a:rPr>
              <a:t>nmi</a:t>
            </a:r>
            <a:r>
              <a:rPr lang="en-US" sz="1200" i="0" u="sng" dirty="0">
                <a:latin typeface="Courier New" pitchFamily="49" charset="0"/>
                <a:cs typeface="Courier New" pitchFamily="49" charset="0"/>
              </a:rPr>
              <a:t>)</a:t>
            </a:r>
          </a:p>
          <a:p>
            <a:pPr>
              <a:defRPr/>
            </a:pPr>
            <a:r>
              <a:rPr lang="en-US" sz="1200" i="0" dirty="0">
                <a:latin typeface="Courier New" pitchFamily="49" charset="0"/>
                <a:cs typeface="Courier New" pitchFamily="49" charset="0"/>
              </a:rPr>
              <a:t> OVERALL   bias    </a:t>
            </a:r>
            <a:r>
              <a:rPr lang="en-US" sz="1200" i="0" dirty="0" err="1">
                <a:latin typeface="Courier New" pitchFamily="49" charset="0"/>
                <a:cs typeface="Courier New" pitchFamily="49" charset="0"/>
              </a:rPr>
              <a:t>rmse</a:t>
            </a: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aae</a:t>
            </a: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stdv</a:t>
            </a:r>
            <a:r>
              <a:rPr lang="en-US" sz="1200" i="0" dirty="0">
                <a:latin typeface="Courier New" pitchFamily="49" charset="0"/>
                <a:cs typeface="Courier New" pitchFamily="49" charset="0"/>
              </a:rPr>
              <a:t>   </a:t>
            </a:r>
            <a:r>
              <a:rPr lang="en-US" sz="1200" i="0" dirty="0" err="1">
                <a:latin typeface="Courier New" pitchFamily="49" charset="0"/>
                <a:cs typeface="Courier New" pitchFamily="49" charset="0"/>
              </a:rPr>
              <a:t>cnt</a:t>
            </a:r>
            <a:endParaRPr lang="en-US" sz="1200" i="0" dirty="0">
              <a:latin typeface="Courier New" pitchFamily="49" charset="0"/>
              <a:cs typeface="Courier New" pitchFamily="49" charset="0"/>
            </a:endParaRPr>
          </a:p>
          <a:p>
            <a:pPr>
              <a:defRPr/>
            </a:pPr>
            <a:r>
              <a:rPr lang="en-US" sz="1200" i="0" dirty="0">
                <a:latin typeface="Courier New" pitchFamily="49" charset="0"/>
                <a:cs typeface="Courier New" pitchFamily="49" charset="0"/>
              </a:rPr>
              <a:t>SAB:LAT     0.00    0.17    0.12    0.17   118</a:t>
            </a:r>
          </a:p>
          <a:p>
            <a:pPr>
              <a:defRPr/>
            </a:pPr>
            <a:r>
              <a:rPr lang="en-US" sz="1200" i="0" dirty="0">
                <a:latin typeface="Courier New" pitchFamily="49" charset="0"/>
                <a:cs typeface="Courier New" pitchFamily="49" charset="0"/>
              </a:rPr>
              <a:t>SAB:LON    -0.07    0.24    0.17    0.23   118</a:t>
            </a:r>
          </a:p>
          <a:p>
            <a:pPr>
              <a:defRPr/>
            </a:pPr>
            <a:r>
              <a:rPr lang="en-US" sz="1200" i="0" dirty="0">
                <a:latin typeface="Courier New" pitchFamily="49" charset="0"/>
                <a:cs typeface="Courier New" pitchFamily="49" charset="0"/>
              </a:rPr>
              <a:t>SAB:DIST                   13.86           118</a:t>
            </a:r>
          </a:p>
          <a:p>
            <a:pPr>
              <a:defRPr/>
            </a:pPr>
            <a:r>
              <a:rPr lang="en-US" sz="1200" i="0" dirty="0">
                <a:latin typeface="Courier New" pitchFamily="49" charset="0"/>
                <a:cs typeface="Courier New" pitchFamily="49" charset="0"/>
              </a:rPr>
              <a:t>ADT:LAT     0.04    0.22    0.17    0.22   118</a:t>
            </a:r>
          </a:p>
          <a:p>
            <a:pPr>
              <a:defRPr/>
            </a:pPr>
            <a:r>
              <a:rPr lang="en-US" sz="1200" i="0" dirty="0">
                <a:latin typeface="Courier New" pitchFamily="49" charset="0"/>
                <a:cs typeface="Courier New" pitchFamily="49" charset="0"/>
              </a:rPr>
              <a:t>ADT:LON    -0.05    0.31    0.22    0.31   118</a:t>
            </a:r>
          </a:p>
          <a:p>
            <a:pPr>
              <a:defRPr/>
            </a:pPr>
            <a:r>
              <a:rPr lang="en-US" sz="1200" i="0" dirty="0">
                <a:latin typeface="Courier New" pitchFamily="49" charset="0"/>
                <a:cs typeface="Courier New" pitchFamily="49" charset="0"/>
              </a:rPr>
              <a:t>ADT:DIST                   18.16           118</a:t>
            </a:r>
          </a:p>
          <a:p>
            <a:pPr>
              <a:defRPr/>
            </a:pPr>
            <a:endParaRPr lang="en-US" sz="1200" i="0" dirty="0">
              <a:latin typeface="Courier New" pitchFamily="49" charset="0"/>
              <a:cs typeface="Courier New" pitchFamily="49" charset="0"/>
            </a:endParaRPr>
          </a:p>
          <a:p>
            <a:pPr>
              <a:defRPr/>
            </a:pPr>
            <a:endParaRPr lang="en-US" sz="1200" i="0" dirty="0">
              <a:latin typeface="Courier New" pitchFamily="49" charset="0"/>
              <a:cs typeface="Courier New" pitchFamily="49" charset="0"/>
            </a:endParaRPr>
          </a:p>
          <a:p>
            <a:pPr>
              <a:defRPr/>
            </a:pPr>
            <a:r>
              <a:rPr lang="en-US" sz="1200" i="0" dirty="0">
                <a:latin typeface="Courier New" pitchFamily="49" charset="0"/>
                <a:cs typeface="Courier New" pitchFamily="49" charset="0"/>
              </a:rPr>
              <a:t> Estimated Position Error (</a:t>
            </a:r>
            <a:r>
              <a:rPr lang="en-US" sz="1200" i="0" dirty="0" err="1">
                <a:latin typeface="Courier New" pitchFamily="49" charset="0"/>
                <a:cs typeface="Courier New" pitchFamily="49" charset="0"/>
              </a:rPr>
              <a:t>nmi</a:t>
            </a:r>
            <a:r>
              <a:rPr lang="en-US" sz="1200" i="0" dirty="0">
                <a:latin typeface="Courier New" pitchFamily="49" charset="0"/>
                <a:cs typeface="Courier New" pitchFamily="49" charset="0"/>
              </a:rPr>
              <a:t>) by Fix Method</a:t>
            </a:r>
          </a:p>
          <a:p>
            <a:pPr>
              <a:defRPr/>
            </a:pPr>
            <a:r>
              <a:rPr lang="en-US" sz="1200" i="0" dirty="0">
                <a:latin typeface="Courier New" pitchFamily="49" charset="0"/>
                <a:cs typeface="Courier New" pitchFamily="49" charset="0"/>
              </a:rPr>
              <a:t> Method   </a:t>
            </a:r>
            <a:r>
              <a:rPr lang="en-US" sz="1200" i="0" dirty="0" err="1">
                <a:latin typeface="Courier New" pitchFamily="49" charset="0"/>
                <a:cs typeface="Courier New" pitchFamily="49" charset="0"/>
              </a:rPr>
              <a:t>Num</a:t>
            </a:r>
            <a:r>
              <a:rPr lang="en-US" sz="1200" i="0" dirty="0">
                <a:latin typeface="Courier New" pitchFamily="49" charset="0"/>
                <a:cs typeface="Courier New" pitchFamily="49" charset="0"/>
              </a:rPr>
              <a:t> (%)        ADT    SAB</a:t>
            </a:r>
          </a:p>
          <a:p>
            <a:pPr>
              <a:defRPr/>
            </a:pPr>
            <a:r>
              <a:rPr lang="en-US" sz="1200" i="0" dirty="0">
                <a:latin typeface="Courier New" pitchFamily="49" charset="0"/>
                <a:cs typeface="Courier New" pitchFamily="49" charset="0"/>
              </a:rPr>
              <a:t>FORECAST   77 ( 65%)    20.1   14.9</a:t>
            </a:r>
          </a:p>
          <a:p>
            <a:pPr>
              <a:defRPr/>
            </a:pPr>
            <a:r>
              <a:rPr lang="en-US" sz="1200" i="0" dirty="0">
                <a:latin typeface="Courier New" pitchFamily="49" charset="0"/>
                <a:cs typeface="Courier New" pitchFamily="49" charset="0"/>
              </a:rPr>
              <a:t>SPIRAL     29 ( 24%)    16.8   13.9</a:t>
            </a:r>
          </a:p>
          <a:p>
            <a:pPr>
              <a:defRPr/>
            </a:pPr>
            <a:r>
              <a:rPr lang="en-US" sz="1200" i="0" dirty="0">
                <a:latin typeface="Courier New" pitchFamily="49" charset="0"/>
                <a:cs typeface="Courier New" pitchFamily="49" charset="0"/>
              </a:rPr>
              <a:t>COMBO      12 ( 10%)     8.9    7.2</a:t>
            </a:r>
          </a:p>
          <a:p>
            <a:pPr>
              <a:defRPr/>
            </a:pPr>
            <a:r>
              <a:rPr lang="en-US" sz="1200" i="0" dirty="0">
                <a:latin typeface="Courier New" pitchFamily="49" charset="0"/>
                <a:cs typeface="Courier New" pitchFamily="49" charset="0"/>
              </a:rPr>
              <a:t>EXTRAP      0 (  0%)     0.0    0.0</a:t>
            </a:r>
          </a:p>
          <a:p>
            <a:pPr>
              <a:defRPr/>
            </a:pPr>
            <a:r>
              <a:rPr lang="en-US" sz="1200" i="0" dirty="0">
                <a:latin typeface="Courier New" pitchFamily="49" charset="0"/>
                <a:cs typeface="Courier New" pitchFamily="49" charset="0"/>
              </a:rPr>
              <a:t>OVERALL   118           18.2   13.9</a:t>
            </a:r>
          </a:p>
          <a:p>
            <a:pPr>
              <a:defRPr/>
            </a:pPr>
            <a:endParaRPr lang="en-US" sz="1200" i="0" u="sng"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57200" y="1600200"/>
            <a:ext cx="8229600" cy="5257800"/>
          </a:xfrm>
        </p:spPr>
        <p:txBody>
          <a:bodyPr/>
          <a:lstStyle/>
          <a:p>
            <a:r>
              <a:rPr lang="en-US" smtClean="0"/>
              <a:t>Graphical and textual information could be sent to a webpage to allow for immediate, real-time viewing and investigation of HIE performance versus in situ measurements and/or additional subjective estimates of current tropical cyclone intensity and automated positioning accuracy</a:t>
            </a:r>
          </a:p>
          <a:p>
            <a:endParaRPr lang="en-US" smtClean="0"/>
          </a:p>
          <a:p>
            <a:endParaRPr lang="en-US" smtClean="0"/>
          </a:p>
          <a:p>
            <a:r>
              <a:rPr lang="en-US" smtClean="0"/>
              <a:t>Statistical analysis of different tropical cyclone stages (formation, mature, dissipation) and HIE scene types (Curved Band, Central Dense Overcast, Eye, Shear, etc.) could be derived in real-time to allow HIE users to be aware of algorithm precision and accuracy during specific TC analysis situations.</a:t>
            </a:r>
          </a:p>
          <a:p>
            <a:pPr lvl="1"/>
            <a:r>
              <a:rPr lang="en-US" smtClean="0"/>
              <a:t>Analysis could also be derived for individual basins (North Atlantic, East/ Central Pacific) and storm seasons to indicate any additional precision and accuracy errors users should be aware of</a:t>
            </a:r>
          </a:p>
          <a:p>
            <a:endParaRPr lang="en-US" smtClean="0"/>
          </a:p>
        </p:txBody>
      </p:sp>
      <p:sp>
        <p:nvSpPr>
          <p:cNvPr id="14339" name="Slide Number Placeholder 4"/>
          <p:cNvSpPr>
            <a:spLocks noGrp="1"/>
          </p:cNvSpPr>
          <p:nvPr>
            <p:ph type="sldNum" sz="quarter" idx="12"/>
          </p:nvPr>
        </p:nvSpPr>
        <p:spPr>
          <a:noFill/>
        </p:spPr>
        <p:txBody>
          <a:bodyPr/>
          <a:lstStyle/>
          <a:p>
            <a:fld id="{3942A19D-BFB5-4CBC-A82B-B5D05083D59A}" type="slidenum">
              <a:rPr lang="en-US" smtClean="0"/>
              <a:pPr/>
              <a:t>13</a:t>
            </a:fld>
            <a:endParaRPr lang="en-US" smtClean="0"/>
          </a:p>
        </p:txBody>
      </p:sp>
      <p:sp>
        <p:nvSpPr>
          <p:cNvPr id="14340" name="Rectangle 2"/>
          <p:cNvSpPr>
            <a:spLocks noGrp="1" noChangeArrowheads="1"/>
          </p:cNvSpPr>
          <p:nvPr>
            <p:ph type="title"/>
          </p:nvPr>
        </p:nvSpPr>
        <p:spPr>
          <a:xfrm>
            <a:off x="454025" y="60325"/>
            <a:ext cx="7848600" cy="685800"/>
          </a:xfrm>
        </p:spPr>
        <p:txBody>
          <a:bodyPr/>
          <a:lstStyle/>
          <a:p>
            <a:r>
              <a:rPr lang="en-US" sz="2000" smtClean="0"/>
              <a:t/>
            </a:r>
            <a:br>
              <a:rPr lang="en-US" sz="2000" smtClean="0"/>
            </a:br>
            <a:r>
              <a:rPr lang="en-US" smtClean="0"/>
              <a:t>Ideas for the Further Enhancement</a:t>
            </a:r>
            <a:br>
              <a:rPr lang="en-US" smtClean="0"/>
            </a:br>
            <a:r>
              <a:rPr lang="en-US" smtClean="0"/>
              <a:t>and Utility of Validation Tools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3"/>
          <p:cNvSpPr>
            <a:spLocks noGrp="1" noChangeArrowheads="1"/>
          </p:cNvSpPr>
          <p:nvPr>
            <p:ph type="sldNum" sz="quarter" idx="12"/>
          </p:nvPr>
        </p:nvSpPr>
        <p:spPr>
          <a:noFill/>
        </p:spPr>
        <p:txBody>
          <a:bodyPr/>
          <a:lstStyle/>
          <a:p>
            <a:fld id="{C3A0DB2E-2088-4480-9B1A-0D93E378DF05}" type="slidenum">
              <a:rPr lang="en-US" smtClean="0"/>
              <a:pPr/>
              <a:t>14</a:t>
            </a:fld>
            <a:endParaRPr lang="en-US" smtClean="0"/>
          </a:p>
        </p:txBody>
      </p:sp>
      <p:sp>
        <p:nvSpPr>
          <p:cNvPr id="15363" name="Rectangle 2"/>
          <p:cNvSpPr>
            <a:spLocks noGrp="1" noChangeArrowheads="1"/>
          </p:cNvSpPr>
          <p:nvPr>
            <p:ph type="title"/>
          </p:nvPr>
        </p:nvSpPr>
        <p:spPr/>
        <p:txBody>
          <a:bodyPr/>
          <a:lstStyle/>
          <a:p>
            <a:r>
              <a:rPr lang="en-US" sz="3200" smtClean="0"/>
              <a:t>Summary</a:t>
            </a:r>
          </a:p>
        </p:txBody>
      </p:sp>
      <p:sp>
        <p:nvSpPr>
          <p:cNvPr id="15364" name="Rectangle 3"/>
          <p:cNvSpPr>
            <a:spLocks noGrp="1" noChangeArrowheads="1"/>
          </p:cNvSpPr>
          <p:nvPr>
            <p:ph type="body" idx="1"/>
          </p:nvPr>
        </p:nvSpPr>
        <p:spPr>
          <a:xfrm>
            <a:off x="355600" y="1438275"/>
            <a:ext cx="8456613" cy="5202238"/>
          </a:xfrm>
        </p:spPr>
        <p:txBody>
          <a:bodyPr/>
          <a:lstStyle/>
          <a:p>
            <a:pPr>
              <a:lnSpc>
                <a:spcPct val="80000"/>
              </a:lnSpc>
            </a:pPr>
            <a:r>
              <a:rPr lang="en-US" sz="2400" smtClean="0">
                <a:solidFill>
                  <a:srgbClr val="FFFF66"/>
                </a:solidFill>
              </a:rPr>
              <a:t>Validation of HIE intensity estimates are conducted versus either in situ aircraft reconnaissance measurements of TC maximum wind speed measurements or Best Track storm information provided from an official TC forecast center.</a:t>
            </a:r>
          </a:p>
          <a:p>
            <a:pPr>
              <a:lnSpc>
                <a:spcPct val="80000"/>
              </a:lnSpc>
            </a:pPr>
            <a:endParaRPr lang="en-US" sz="2400" smtClean="0">
              <a:solidFill>
                <a:srgbClr val="FFFF66"/>
              </a:solidFill>
            </a:endParaRPr>
          </a:p>
          <a:p>
            <a:pPr>
              <a:lnSpc>
                <a:spcPct val="80000"/>
              </a:lnSpc>
            </a:pPr>
            <a:r>
              <a:rPr lang="en-US" sz="2400" smtClean="0">
                <a:solidFill>
                  <a:srgbClr val="FFFF66"/>
                </a:solidFill>
              </a:rPr>
              <a:t>The HIE validation suite has already been utilized by an official, operational TC forecast center (NOAA/SAB) to verify the ADT/HIE against their Dvorak intensity estimates.  The layout and information provided was specifically defined to meet their specifications for intensity estimate validation and is familiar to this and other TC forecast centers (and HIE project stakeholders).</a:t>
            </a:r>
          </a:p>
          <a:p>
            <a:pPr>
              <a:lnSpc>
                <a:spcPct val="80000"/>
              </a:lnSpc>
            </a:pPr>
            <a:endParaRPr lang="en-US" sz="2400" smtClean="0">
              <a:solidFill>
                <a:srgbClr val="FFFF66"/>
              </a:solidFill>
            </a:endParaRPr>
          </a:p>
          <a:p>
            <a:pPr>
              <a:lnSpc>
                <a:spcPct val="80000"/>
              </a:lnSpc>
            </a:pPr>
            <a:r>
              <a:rPr lang="en-US" sz="2400" smtClean="0">
                <a:solidFill>
                  <a:srgbClr val="FFFF66"/>
                </a:solidFill>
              </a:rPr>
              <a:t>HIE Validation results are easy to interpret and can be presented either textually or graphically (and can easily be implemented into any graphical display program).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23123</TotalTime>
  <Words>2601</Words>
  <Application>Microsoft Office PowerPoint</Application>
  <PresentationFormat>On-screen Show (4:3)</PresentationFormat>
  <Paragraphs>240</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 Black</vt:lpstr>
      <vt:lpstr>Times New Roman</vt:lpstr>
      <vt:lpstr>Courier New</vt:lpstr>
      <vt:lpstr>1_Default Design</vt:lpstr>
      <vt:lpstr>GOES-R Hurricane Intensity Estimation (HIE) Validation Tool Development</vt:lpstr>
      <vt:lpstr>OUTLINE</vt:lpstr>
      <vt:lpstr>Products</vt:lpstr>
      <vt:lpstr>Products</vt:lpstr>
      <vt:lpstr>Validation Strategies</vt:lpstr>
      <vt:lpstr> Routine Validation Tools</vt:lpstr>
      <vt:lpstr> Routine Validation Tools</vt:lpstr>
      <vt:lpstr> ”Deep-Dive”  Validation Tools</vt:lpstr>
      <vt:lpstr> ”Deep-Dive”  Validation Tools</vt:lpstr>
      <vt:lpstr> ”Deep-Dive”  Validation Tools</vt:lpstr>
      <vt:lpstr> ”Deep-Dive”  Validation Tools</vt:lpstr>
      <vt:lpstr> “Deep-Dive” Validation Tools</vt:lpstr>
      <vt:lpstr> Ideas for the Further Enhancement and Utility of Validation Tools</vt:lpstr>
      <vt:lpstr>Summary</vt:lpstr>
    </vt:vector>
  </TitlesOfParts>
  <Company>self</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mike kimberling</dc:creator>
  <cp:lastModifiedBy>jdaniels</cp:lastModifiedBy>
  <cp:revision>972</cp:revision>
  <cp:lastPrinted>2011-03-23T20:05:05Z</cp:lastPrinted>
  <dcterms:created xsi:type="dcterms:W3CDTF">2006-10-26T08:51:43Z</dcterms:created>
  <dcterms:modified xsi:type="dcterms:W3CDTF">2011-04-06T01:59:19Z</dcterms:modified>
</cp:coreProperties>
</file>