
<file path=[Content_Types].xml><?xml version="1.0" encoding="utf-8"?>
<Types xmlns="http://schemas.openxmlformats.org/package/2006/content-types">
  <Override PartName="/ppt/slides/slide6.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notesSlides/notesSlide16.xml" ContentType="application/vnd.openxmlformats-officedocument.presentationml.notes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13.xml" ContentType="application/vnd.openxmlformats-officedocument.presentationml.notesSlide+xml"/>
  <Override PartName="/ppt/notesSlides/notesSlide14.xml" ContentType="application/vnd.openxmlformats-officedocument.presentationml.notesSlide+xml"/>
  <Default Extension="vml" ContentType="application/vnd.openxmlformats-officedocument.vmlDrawin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handoutMasterIdLst>
    <p:handoutMasterId r:id="rId27"/>
  </p:handoutMasterIdLst>
  <p:sldIdLst>
    <p:sldId id="733" r:id="rId2"/>
    <p:sldId id="726" r:id="rId3"/>
    <p:sldId id="751" r:id="rId4"/>
    <p:sldId id="752" r:id="rId5"/>
    <p:sldId id="762" r:id="rId6"/>
    <p:sldId id="761" r:id="rId7"/>
    <p:sldId id="764" r:id="rId8"/>
    <p:sldId id="760" r:id="rId9"/>
    <p:sldId id="763" r:id="rId10"/>
    <p:sldId id="735" r:id="rId11"/>
    <p:sldId id="753" r:id="rId12"/>
    <p:sldId id="741" r:id="rId13"/>
    <p:sldId id="736" r:id="rId14"/>
    <p:sldId id="739" r:id="rId15"/>
    <p:sldId id="747" r:id="rId16"/>
    <p:sldId id="748" r:id="rId17"/>
    <p:sldId id="740" r:id="rId18"/>
    <p:sldId id="737" r:id="rId19"/>
    <p:sldId id="742" r:id="rId20"/>
    <p:sldId id="744" r:id="rId21"/>
    <p:sldId id="745" r:id="rId22"/>
    <p:sldId id="746" r:id="rId23"/>
    <p:sldId id="743" r:id="rId24"/>
    <p:sldId id="749" r:id="rId25"/>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00FF00"/>
    <a:srgbClr val="0000FF"/>
    <a:srgbClr val="FFC000"/>
    <a:srgbClr val="DDDDDD"/>
    <a:srgbClr val="FF9900"/>
    <a:srgbClr val="CC9900"/>
    <a:srgbClr val="FFFF99"/>
    <a:srgbClr val="345A88"/>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543" autoAdjust="0"/>
    <p:restoredTop sz="98561" autoAdjust="0"/>
  </p:normalViewPr>
  <p:slideViewPr>
    <p:cSldViewPr snapToGrid="0">
      <p:cViewPr varScale="1">
        <p:scale>
          <a:sx n="65" d="100"/>
          <a:sy n="65" d="100"/>
        </p:scale>
        <p:origin x="-1470" y="-114"/>
      </p:cViewPr>
      <p:guideLst>
        <p:guide orient="horz" pos="2174"/>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showGuides="1">
      <p:cViewPr varScale="1">
        <p:scale>
          <a:sx n="66" d="100"/>
          <a:sy n="66" d="100"/>
        </p:scale>
        <p:origin x="-3222" y="-96"/>
      </p:cViewPr>
      <p:guideLst>
        <p:guide orient="horz" pos="2928"/>
        <p:guide pos="2208"/>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2" y="15"/>
            <a:ext cx="3038317" cy="464263"/>
          </a:xfrm>
          <a:prstGeom prst="rect">
            <a:avLst/>
          </a:prstGeom>
        </p:spPr>
        <p:txBody>
          <a:bodyPr vert="horz" lIns="91413" tIns="45708" rIns="91413" bIns="45708" rtlCol="0"/>
          <a:lstStyle>
            <a:lvl1pPr algn="l">
              <a:defRPr sz="1200"/>
            </a:lvl1pPr>
          </a:lstStyle>
          <a:p>
            <a:endParaRPr lang="en-US" dirty="0"/>
          </a:p>
        </p:txBody>
      </p:sp>
      <p:sp>
        <p:nvSpPr>
          <p:cNvPr id="3" name="Date Placeholder 2"/>
          <p:cNvSpPr>
            <a:spLocks noGrp="1"/>
          </p:cNvSpPr>
          <p:nvPr>
            <p:ph type="dt" sz="quarter" idx="1"/>
          </p:nvPr>
        </p:nvSpPr>
        <p:spPr>
          <a:xfrm>
            <a:off x="3970504" y="15"/>
            <a:ext cx="3038317" cy="464263"/>
          </a:xfrm>
          <a:prstGeom prst="rect">
            <a:avLst/>
          </a:prstGeom>
        </p:spPr>
        <p:txBody>
          <a:bodyPr vert="horz" lIns="91413" tIns="45708" rIns="91413" bIns="45708" rtlCol="0"/>
          <a:lstStyle>
            <a:lvl1pPr algn="r">
              <a:defRPr sz="1200"/>
            </a:lvl1pPr>
          </a:lstStyle>
          <a:p>
            <a:fld id="{79B486AF-4F1B-F741-A580-5F81CCD50D51}" type="datetime1">
              <a:rPr lang="en-US" smtClean="0"/>
              <a:pPr/>
              <a:t>1/9/2014</a:t>
            </a:fld>
            <a:endParaRPr lang="en-US" dirty="0"/>
          </a:p>
        </p:txBody>
      </p:sp>
      <p:sp>
        <p:nvSpPr>
          <p:cNvPr id="4" name="Footer Placeholder 3"/>
          <p:cNvSpPr>
            <a:spLocks noGrp="1"/>
          </p:cNvSpPr>
          <p:nvPr>
            <p:ph type="ftr" sz="quarter" idx="2"/>
          </p:nvPr>
        </p:nvSpPr>
        <p:spPr>
          <a:xfrm>
            <a:off x="12" y="8830558"/>
            <a:ext cx="3038317" cy="464263"/>
          </a:xfrm>
          <a:prstGeom prst="rect">
            <a:avLst/>
          </a:prstGeom>
        </p:spPr>
        <p:txBody>
          <a:bodyPr vert="horz" lIns="91413" tIns="45708" rIns="91413" bIns="45708"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504" y="8830558"/>
            <a:ext cx="3038317" cy="464263"/>
          </a:xfrm>
          <a:prstGeom prst="rect">
            <a:avLst/>
          </a:prstGeom>
        </p:spPr>
        <p:txBody>
          <a:bodyPr vert="horz" lIns="91413" tIns="45708" rIns="91413" bIns="45708" rtlCol="0" anchor="b"/>
          <a:lstStyle>
            <a:lvl1pPr algn="r">
              <a:defRPr sz="1200"/>
            </a:lvl1pPr>
          </a:lstStyle>
          <a:p>
            <a:fld id="{09B38F6D-849E-46A4-AF18-1B378E880522}" type="slidenum">
              <a:rPr lang="en-US" smtClean="0"/>
              <a:pPr/>
              <a:t>‹#›</a:t>
            </a:fld>
            <a:endParaRPr lang="en-US" dirty="0"/>
          </a:p>
        </p:txBody>
      </p:sp>
    </p:spTree>
    <p:extLst>
      <p:ext uri="{BB962C8B-B14F-4D97-AF65-F5344CB8AC3E}">
        <p14:creationId xmlns="" xmlns:p14="http://schemas.microsoft.com/office/powerpoint/2010/main" val="53143222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4820"/>
          </a:xfrm>
          <a:prstGeom prst="rect">
            <a:avLst/>
          </a:prstGeom>
        </p:spPr>
        <p:txBody>
          <a:bodyPr vert="horz" lIns="92985" tIns="46494" rIns="92985" bIns="46494"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2985" tIns="46494" rIns="92985" bIns="46494" rtlCol="0"/>
          <a:lstStyle>
            <a:lvl1pPr algn="r">
              <a:defRPr sz="1200"/>
            </a:lvl1pPr>
          </a:lstStyle>
          <a:p>
            <a:fld id="{682E3B84-5B8A-3C46-8A13-50B5C15CA098}" type="datetime1">
              <a:rPr lang="en-US" smtClean="0"/>
              <a:pPr/>
              <a:t>1/9/2014</a:t>
            </a:fld>
            <a:endParaRPr lang="en-US" dirty="0"/>
          </a:p>
        </p:txBody>
      </p:sp>
      <p:sp>
        <p:nvSpPr>
          <p:cNvPr id="4" name="Slide Image Placeholder 3"/>
          <p:cNvSpPr>
            <a:spLocks noGrp="1" noRot="1" noChangeAspect="1"/>
          </p:cNvSpPr>
          <p:nvPr>
            <p:ph type="sldImg" idx="2"/>
          </p:nvPr>
        </p:nvSpPr>
        <p:spPr>
          <a:xfrm>
            <a:off x="1192213" y="698500"/>
            <a:ext cx="4646612" cy="3484563"/>
          </a:xfrm>
          <a:prstGeom prst="rect">
            <a:avLst/>
          </a:prstGeom>
          <a:noFill/>
          <a:ln w="12700">
            <a:solidFill>
              <a:prstClr val="black"/>
            </a:solidFill>
          </a:ln>
        </p:spPr>
        <p:txBody>
          <a:bodyPr vert="horz" lIns="92985" tIns="46494" rIns="92985" bIns="46494" rtlCol="0" anchor="ctr"/>
          <a:lstStyle/>
          <a:p>
            <a:endParaRPr lang="en-US" dirty="0"/>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2985" tIns="46494" rIns="92985" bIns="4649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829966"/>
            <a:ext cx="3037840" cy="464820"/>
          </a:xfrm>
          <a:prstGeom prst="rect">
            <a:avLst/>
          </a:prstGeom>
        </p:spPr>
        <p:txBody>
          <a:bodyPr vert="horz" lIns="92985" tIns="46494" rIns="92985" bIns="46494"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6"/>
            <a:ext cx="3037840" cy="464820"/>
          </a:xfrm>
          <a:prstGeom prst="rect">
            <a:avLst/>
          </a:prstGeom>
        </p:spPr>
        <p:txBody>
          <a:bodyPr vert="horz" lIns="92985" tIns="46494" rIns="92985" bIns="46494" rtlCol="0" anchor="b"/>
          <a:lstStyle>
            <a:lvl1pPr algn="r">
              <a:defRPr sz="1200"/>
            </a:lvl1pPr>
          </a:lstStyle>
          <a:p>
            <a:fld id="{D266A94D-C181-46BB-896C-A16F1B32B475}" type="slidenum">
              <a:rPr lang="en-US" smtClean="0"/>
              <a:pPr/>
              <a:t>‹#›</a:t>
            </a:fld>
            <a:endParaRPr lang="en-US" dirty="0"/>
          </a:p>
        </p:txBody>
      </p:sp>
    </p:spTree>
    <p:extLst>
      <p:ext uri="{BB962C8B-B14F-4D97-AF65-F5344CB8AC3E}">
        <p14:creationId xmlns="" xmlns:p14="http://schemas.microsoft.com/office/powerpoint/2010/main" val="378617675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66A94D-C181-46BB-896C-A16F1B32B475}" type="slidenum">
              <a:rPr lang="en-US" smtClean="0"/>
              <a:pPr/>
              <a:t>1</a:t>
            </a:fld>
            <a:endParaRPr lang="en-US" dirty="0"/>
          </a:p>
        </p:txBody>
      </p:sp>
    </p:spTree>
    <p:extLst>
      <p:ext uri="{BB962C8B-B14F-4D97-AF65-F5344CB8AC3E}">
        <p14:creationId xmlns="" xmlns:p14="http://schemas.microsoft.com/office/powerpoint/2010/main" val="10806754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66A94D-C181-46BB-896C-A16F1B32B475}" type="slidenum">
              <a:rPr lang="en-US" smtClean="0"/>
              <a:pPr/>
              <a:t>12</a:t>
            </a:fld>
            <a:endParaRPr lang="en-US" dirty="0"/>
          </a:p>
        </p:txBody>
      </p:sp>
    </p:spTree>
    <p:extLst>
      <p:ext uri="{BB962C8B-B14F-4D97-AF65-F5344CB8AC3E}">
        <p14:creationId xmlns="" xmlns:p14="http://schemas.microsoft.com/office/powerpoint/2010/main" val="7371284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2FF1AE04-CF2A-493B-B394-C05FA775B072}" type="slidenum">
              <a:rPr lang="en-US" smtClean="0"/>
              <a:pPr/>
              <a:t>13</a:t>
            </a:fld>
            <a:endParaRPr lang="en-US" smtClean="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2FF1AE04-CF2A-493B-B394-C05FA775B072}" type="slidenum">
              <a:rPr lang="en-US" smtClean="0"/>
              <a:pPr/>
              <a:t>14</a:t>
            </a:fld>
            <a:endParaRPr lang="en-US" smtClean="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66A94D-C181-46BB-896C-A16F1B32B475}" type="slidenum">
              <a:rPr lang="en-US" smtClean="0"/>
              <a:pPr/>
              <a:t>15</a:t>
            </a:fld>
            <a:endParaRPr lang="en-US" dirty="0"/>
          </a:p>
        </p:txBody>
      </p:sp>
    </p:spTree>
    <p:extLst>
      <p:ext uri="{BB962C8B-B14F-4D97-AF65-F5344CB8AC3E}">
        <p14:creationId xmlns="" xmlns:p14="http://schemas.microsoft.com/office/powerpoint/2010/main" val="17435352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2FF1AE04-CF2A-493B-B394-C05FA775B072}" type="slidenum">
              <a:rPr lang="en-US" smtClean="0"/>
              <a:pPr/>
              <a:t>17</a:t>
            </a:fld>
            <a:endParaRPr lang="en-US" smtClean="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2FF1AE04-CF2A-493B-B394-C05FA775B072}" type="slidenum">
              <a:rPr lang="en-US" smtClean="0"/>
              <a:pPr/>
              <a:t>18</a:t>
            </a:fld>
            <a:endParaRPr lang="en-US" smtClean="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2FF1AE04-CF2A-493B-B394-C05FA775B072}" type="slidenum">
              <a:rPr lang="en-US" smtClean="0"/>
              <a:pPr/>
              <a:t>19</a:t>
            </a:fld>
            <a:endParaRPr lang="en-US" smtClean="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2FF1AE04-CF2A-493B-B394-C05FA775B072}" type="slidenum">
              <a:rPr lang="en-US" smtClean="0"/>
              <a:pPr/>
              <a:t>20</a:t>
            </a:fld>
            <a:endParaRPr lang="en-US" smtClean="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2FF1AE04-CF2A-493B-B394-C05FA775B072}" type="slidenum">
              <a:rPr lang="en-US" smtClean="0"/>
              <a:pPr/>
              <a:t>21</a:t>
            </a:fld>
            <a:endParaRPr lang="en-US" smtClean="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2FF1AE04-CF2A-493B-B394-C05FA775B072}" type="slidenum">
              <a:rPr lang="en-US" smtClean="0"/>
              <a:pPr/>
              <a:t>22</a:t>
            </a:fld>
            <a:endParaRPr lang="en-US" smtClean="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2FF1AE04-CF2A-493B-B394-C05FA775B072}" type="slidenum">
              <a:rPr lang="en-US" smtClean="0"/>
              <a:pPr/>
              <a:t>2</a:t>
            </a:fld>
            <a:endParaRPr lang="en-US" smtClean="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2FF1AE04-CF2A-493B-B394-C05FA775B072}" type="slidenum">
              <a:rPr lang="en-US" smtClean="0"/>
              <a:pPr/>
              <a:t>23</a:t>
            </a:fld>
            <a:endParaRPr lang="en-US" smtClean="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2FF1AE04-CF2A-493B-B394-C05FA775B072}" type="slidenum">
              <a:rPr lang="en-US" smtClean="0"/>
              <a:pPr/>
              <a:t>24</a:t>
            </a:fld>
            <a:endParaRPr lang="en-US" smtClean="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2FF1AE04-CF2A-493B-B394-C05FA775B072}" type="slidenum">
              <a:rPr lang="en-US" smtClean="0"/>
              <a:pPr/>
              <a:t>3</a:t>
            </a:fld>
            <a:endParaRPr lang="en-US" smtClean="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2FF1AE04-CF2A-493B-B394-C05FA775B072}" type="slidenum">
              <a:rPr lang="en-US" smtClean="0"/>
              <a:pPr/>
              <a:t>4</a:t>
            </a:fld>
            <a:endParaRPr lang="en-US" smtClean="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2FF1AE04-CF2A-493B-B394-C05FA775B072}" type="slidenum">
              <a:rPr lang="en-US" smtClean="0"/>
              <a:pPr/>
              <a:t>6</a:t>
            </a:fld>
            <a:endParaRPr lang="en-US" smtClean="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2FF1AE04-CF2A-493B-B394-C05FA775B072}" type="slidenum">
              <a:rPr lang="en-US" smtClean="0"/>
              <a:pPr/>
              <a:t>7</a:t>
            </a:fld>
            <a:endParaRPr lang="en-US" smtClean="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2FF1AE04-CF2A-493B-B394-C05FA775B072}" type="slidenum">
              <a:rPr lang="en-US" smtClean="0"/>
              <a:pPr/>
              <a:t>8</a:t>
            </a:fld>
            <a:endParaRPr lang="en-US" smtClean="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2FF1AE04-CF2A-493B-B394-C05FA775B072}" type="slidenum">
              <a:rPr lang="en-US" smtClean="0"/>
              <a:pPr/>
              <a:t>10</a:t>
            </a:fld>
            <a:endParaRPr lang="en-US" smtClean="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2FF1AE04-CF2A-493B-B394-C05FA775B072}" type="slidenum">
              <a:rPr lang="en-US" smtClean="0"/>
              <a:pPr/>
              <a:t>11</a:t>
            </a:fld>
            <a:endParaRPr lang="en-US" smtClean="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33142" y="4648200"/>
            <a:ext cx="6400800" cy="106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2" name="Title 1"/>
          <p:cNvSpPr>
            <a:spLocks noGrp="1"/>
          </p:cNvSpPr>
          <p:nvPr>
            <p:ph type="ctrTitle"/>
          </p:nvPr>
        </p:nvSpPr>
        <p:spPr>
          <a:xfrm>
            <a:off x="1242642" y="685800"/>
            <a:ext cx="6781800" cy="1828800"/>
          </a:xfrm>
        </p:spPr>
        <p:txBody>
          <a:bodyPr/>
          <a:lstStyle>
            <a:lvl1pPr>
              <a:defRPr>
                <a:solidFill>
                  <a:schemeClr val="tx1"/>
                </a:solidFill>
              </a:defRPr>
            </a:lvl1pPr>
          </a:lstStyle>
          <a:p>
            <a:r>
              <a:rPr lang="en-US" smtClean="0"/>
              <a:t>Click to edit Master title style</a:t>
            </a:r>
            <a:endParaRPr lang="en-US"/>
          </a:p>
        </p:txBody>
      </p:sp>
      <p:sp>
        <p:nvSpPr>
          <p:cNvPr id="5" name="Date Placeholder 3"/>
          <p:cNvSpPr>
            <a:spLocks noGrp="1"/>
          </p:cNvSpPr>
          <p:nvPr>
            <p:ph type="dt" sz="half" idx="10"/>
          </p:nvPr>
        </p:nvSpPr>
        <p:spPr/>
        <p:txBody>
          <a:bodyPr/>
          <a:lstStyle>
            <a:lvl1pPr>
              <a:defRPr/>
            </a:lvl1pPr>
          </a:lstStyle>
          <a:p>
            <a:pPr>
              <a:defRPr/>
            </a:pPr>
            <a:fld id="{63A29F38-5EC6-D140-80EF-CFE0A6945C10}" type="datetime1">
              <a:rPr lang="en-US" smtClean="0"/>
              <a:pPr>
                <a:defRPr/>
              </a:pPr>
              <a:t>1/9/2014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024F5610-794B-43F9-A0D9-AF1E5933AB5B}"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4b566dac80219blue-earth-wallpaper.jpg"/>
          <p:cNvPicPr>
            <a:picLocks noChangeAspect="1"/>
          </p:cNvPicPr>
          <p:nvPr userDrawn="1"/>
        </p:nvPicPr>
        <p:blipFill>
          <a:blip r:embed="rId2" cstate="print"/>
          <a:srcRect l="10479" t="4085"/>
          <a:stretch>
            <a:fillRect/>
          </a:stretch>
        </p:blipFill>
        <p:spPr>
          <a:xfrm>
            <a:off x="0" y="0"/>
            <a:ext cx="9144000" cy="6858000"/>
          </a:xfrm>
          <a:prstGeom prst="rect">
            <a:avLst/>
          </a:prstGeom>
        </p:spPr>
      </p:pic>
      <p:sp>
        <p:nvSpPr>
          <p:cNvPr id="18" name="Rectangle 17"/>
          <p:cNvSpPr/>
          <p:nvPr userDrawn="1"/>
        </p:nvSpPr>
        <p:spPr>
          <a:xfrm>
            <a:off x="0" y="1"/>
            <a:ext cx="9144000" cy="6858000"/>
          </a:xfrm>
          <a:prstGeom prst="rect">
            <a:avLst/>
          </a:prstGeom>
          <a:solidFill>
            <a:schemeClr val="bg1">
              <a:lumMod val="95000"/>
              <a:lumOff val="5000"/>
              <a:alpha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200150" y="921910"/>
            <a:ext cx="7086600" cy="1143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Footer Placeholder 4"/>
          <p:cNvSpPr>
            <a:spLocks noGrp="1"/>
          </p:cNvSpPr>
          <p:nvPr userDrawn="1">
            <p:ph type="ftr" sz="quarter" idx="11"/>
          </p:nvPr>
        </p:nvSpPr>
        <p:spPr/>
        <p:txBody>
          <a:bodyPr/>
          <a:lstStyle>
            <a:lvl1pPr>
              <a:defRPr/>
            </a:lvl1pPr>
          </a:lstStyle>
          <a:p>
            <a:pPr>
              <a:defRPr/>
            </a:pPr>
            <a:endParaRPr lang="en-US" dirty="0"/>
          </a:p>
        </p:txBody>
      </p:sp>
      <p:sp>
        <p:nvSpPr>
          <p:cNvPr id="14" name="Slide Number Placeholder 5"/>
          <p:cNvSpPr>
            <a:spLocks noGrp="1"/>
          </p:cNvSpPr>
          <p:nvPr userDrawn="1">
            <p:ph type="sldNum" sz="quarter" idx="12"/>
          </p:nvPr>
        </p:nvSpPr>
        <p:spPr/>
        <p:txBody>
          <a:bodyPr/>
          <a:lstStyle>
            <a:lvl1pPr>
              <a:defRPr/>
            </a:lvl1pPr>
          </a:lstStyle>
          <a:p>
            <a:pPr>
              <a:defRPr/>
            </a:pPr>
            <a:fld id="{6ECF5EF8-31B4-4F78-B46E-860652303D3D}" type="slidenum">
              <a:rPr lang="en-US"/>
              <a:pPr>
                <a:defRPr/>
              </a:pPr>
              <a:t>‹#›</a:t>
            </a:fld>
            <a:endParaRPr lang="en-US" dirty="0"/>
          </a:p>
        </p:txBody>
      </p:sp>
      <p:pic>
        <p:nvPicPr>
          <p:cNvPr id="22" name="Picture 21" descr="GOES-R_logo.png"/>
          <p:cNvPicPr>
            <a:picLocks noChangeAspect="1"/>
          </p:cNvPicPr>
          <p:nvPr userDrawn="1"/>
        </p:nvPicPr>
        <p:blipFill>
          <a:blip r:embed="rId3" cstate="print"/>
          <a:stretch>
            <a:fillRect/>
          </a:stretch>
        </p:blipFill>
        <p:spPr>
          <a:xfrm>
            <a:off x="76200" y="48890"/>
            <a:ext cx="914400" cy="583250"/>
          </a:xfrm>
          <a:prstGeom prst="rect">
            <a:avLst/>
          </a:prstGeom>
        </p:spPr>
      </p:pic>
      <p:pic>
        <p:nvPicPr>
          <p:cNvPr id="25" name="Picture 24" descr="NASA_Logo.png"/>
          <p:cNvPicPr>
            <a:picLocks noChangeAspect="1"/>
          </p:cNvPicPr>
          <p:nvPr userDrawn="1"/>
        </p:nvPicPr>
        <p:blipFill>
          <a:blip r:embed="rId4" cstate="print"/>
          <a:stretch>
            <a:fillRect/>
          </a:stretch>
        </p:blipFill>
        <p:spPr>
          <a:xfrm>
            <a:off x="8072435" y="139225"/>
            <a:ext cx="542204" cy="457200"/>
          </a:xfrm>
          <a:prstGeom prst="rect">
            <a:avLst/>
          </a:prstGeom>
        </p:spPr>
      </p:pic>
      <p:pic>
        <p:nvPicPr>
          <p:cNvPr id="26" name="Picture 25" descr="NOAA_logo.png"/>
          <p:cNvPicPr>
            <a:picLocks noChangeAspect="1"/>
          </p:cNvPicPr>
          <p:nvPr userDrawn="1"/>
        </p:nvPicPr>
        <p:blipFill>
          <a:blip r:embed="rId5" cstate="print"/>
          <a:stretch>
            <a:fillRect/>
          </a:stretch>
        </p:blipFill>
        <p:spPr>
          <a:xfrm>
            <a:off x="8605834" y="139225"/>
            <a:ext cx="456236" cy="45720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Date Placeholder 4"/>
          <p:cNvSpPr>
            <a:spLocks noGrp="1"/>
          </p:cNvSpPr>
          <p:nvPr>
            <p:ph type="dt" sz="half" idx="10"/>
          </p:nvPr>
        </p:nvSpPr>
        <p:spPr/>
        <p:txBody>
          <a:bodyPr/>
          <a:lstStyle>
            <a:lvl1pPr>
              <a:defRPr/>
            </a:lvl1pPr>
          </a:lstStyle>
          <a:p>
            <a:pPr>
              <a:defRPr/>
            </a:pPr>
            <a:fld id="{6C28B839-8756-C94C-A47D-583F8BA95CCB}" type="datetime1">
              <a:rPr lang="en-US" smtClean="0"/>
              <a:pPr>
                <a:defRPr/>
              </a:pPr>
              <a:t>1/9/2014</a:t>
            </a:fld>
            <a:endParaRPr lang="en-US" dirty="0"/>
          </a:p>
        </p:txBody>
      </p:sp>
      <p:sp>
        <p:nvSpPr>
          <p:cNvPr id="14" name="Footer Placeholder 5"/>
          <p:cNvSpPr>
            <a:spLocks noGrp="1"/>
          </p:cNvSpPr>
          <p:nvPr>
            <p:ph type="ftr" sz="quarter" idx="11"/>
          </p:nvPr>
        </p:nvSpPr>
        <p:spPr/>
        <p:txBody>
          <a:bodyPr/>
          <a:lstStyle>
            <a:lvl1pPr>
              <a:defRPr/>
            </a:lvl1pPr>
          </a:lstStyle>
          <a:p>
            <a:pPr>
              <a:defRPr/>
            </a:pPr>
            <a:endParaRPr lang="en-US" dirty="0"/>
          </a:p>
        </p:txBody>
      </p:sp>
      <p:sp>
        <p:nvSpPr>
          <p:cNvPr id="15" name="Slide Number Placeholder 6"/>
          <p:cNvSpPr>
            <a:spLocks noGrp="1"/>
          </p:cNvSpPr>
          <p:nvPr>
            <p:ph type="sldNum" sz="quarter" idx="12"/>
          </p:nvPr>
        </p:nvSpPr>
        <p:spPr/>
        <p:txBody>
          <a:bodyPr/>
          <a:lstStyle>
            <a:lvl1pPr>
              <a:defRPr/>
            </a:lvl1pPr>
          </a:lstStyle>
          <a:p>
            <a:pPr>
              <a:defRPr/>
            </a:pPr>
            <a:fld id="{F8BBB978-F783-4560-B5F8-459943D30458}"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5" name="Date Placeholder 6"/>
          <p:cNvSpPr>
            <a:spLocks noGrp="1"/>
          </p:cNvSpPr>
          <p:nvPr>
            <p:ph type="dt" sz="half" idx="10"/>
          </p:nvPr>
        </p:nvSpPr>
        <p:spPr/>
        <p:txBody>
          <a:bodyPr/>
          <a:lstStyle>
            <a:lvl1pPr>
              <a:defRPr/>
            </a:lvl1pPr>
          </a:lstStyle>
          <a:p>
            <a:pPr>
              <a:defRPr/>
            </a:pPr>
            <a:fld id="{724A9001-4838-5A4A-AF6B-307A42C382F7}" type="datetime1">
              <a:rPr lang="en-US" smtClean="0"/>
              <a:pPr>
                <a:defRPr/>
              </a:pPr>
              <a:t>1/9/2014</a:t>
            </a:fld>
            <a:endParaRPr lang="en-US" dirty="0"/>
          </a:p>
        </p:txBody>
      </p:sp>
      <p:sp>
        <p:nvSpPr>
          <p:cNvPr id="16" name="Footer Placeholder 7"/>
          <p:cNvSpPr>
            <a:spLocks noGrp="1"/>
          </p:cNvSpPr>
          <p:nvPr>
            <p:ph type="ftr" sz="quarter" idx="11"/>
          </p:nvPr>
        </p:nvSpPr>
        <p:spPr/>
        <p:txBody>
          <a:bodyPr/>
          <a:lstStyle>
            <a:lvl1pPr>
              <a:defRPr/>
            </a:lvl1pPr>
          </a:lstStyle>
          <a:p>
            <a:pPr>
              <a:defRPr/>
            </a:pPr>
            <a:endParaRPr lang="en-US" dirty="0"/>
          </a:p>
        </p:txBody>
      </p:sp>
      <p:sp>
        <p:nvSpPr>
          <p:cNvPr id="17" name="Slide Number Placeholder 8"/>
          <p:cNvSpPr>
            <a:spLocks noGrp="1"/>
          </p:cNvSpPr>
          <p:nvPr>
            <p:ph type="sldNum" sz="quarter" idx="12"/>
          </p:nvPr>
        </p:nvSpPr>
        <p:spPr/>
        <p:txBody>
          <a:bodyPr/>
          <a:lstStyle>
            <a:lvl1pPr>
              <a:defRPr/>
            </a:lvl1pPr>
          </a:lstStyle>
          <a:p>
            <a:pPr>
              <a:defRPr/>
            </a:pPr>
            <a:fld id="{0BFEE794-286C-43E6-A7E2-0D551E93D8D3}"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Date Placeholder 2"/>
          <p:cNvSpPr>
            <a:spLocks noGrp="1"/>
          </p:cNvSpPr>
          <p:nvPr>
            <p:ph type="dt" sz="half" idx="10"/>
          </p:nvPr>
        </p:nvSpPr>
        <p:spPr/>
        <p:txBody>
          <a:bodyPr/>
          <a:lstStyle>
            <a:lvl1pPr>
              <a:defRPr/>
            </a:lvl1pPr>
          </a:lstStyle>
          <a:p>
            <a:pPr>
              <a:defRPr/>
            </a:pPr>
            <a:fld id="{DAD26652-F626-454A-851B-0656F6A0F770}" type="datetime1">
              <a:rPr lang="en-US" smtClean="0"/>
              <a:pPr>
                <a:defRPr/>
              </a:pPr>
              <a:t>1/9/2014</a:t>
            </a:fld>
            <a:endParaRPr lang="en-US" dirty="0"/>
          </a:p>
        </p:txBody>
      </p:sp>
      <p:sp>
        <p:nvSpPr>
          <p:cNvPr id="12" name="Footer Placeholder 3"/>
          <p:cNvSpPr>
            <a:spLocks noGrp="1"/>
          </p:cNvSpPr>
          <p:nvPr>
            <p:ph type="ftr" sz="quarter" idx="11"/>
          </p:nvPr>
        </p:nvSpPr>
        <p:spPr/>
        <p:txBody>
          <a:bodyPr/>
          <a:lstStyle>
            <a:lvl1pPr>
              <a:defRPr/>
            </a:lvl1pPr>
          </a:lstStyle>
          <a:p>
            <a:pPr>
              <a:defRPr/>
            </a:pPr>
            <a:endParaRPr lang="en-US" dirty="0"/>
          </a:p>
        </p:txBody>
      </p:sp>
      <p:sp>
        <p:nvSpPr>
          <p:cNvPr id="13" name="Slide Number Placeholder 4"/>
          <p:cNvSpPr>
            <a:spLocks noGrp="1"/>
          </p:cNvSpPr>
          <p:nvPr>
            <p:ph type="sldNum" sz="quarter" idx="12"/>
          </p:nvPr>
        </p:nvSpPr>
        <p:spPr/>
        <p:txBody>
          <a:bodyPr/>
          <a:lstStyle>
            <a:lvl1pPr>
              <a:defRPr/>
            </a:lvl1pPr>
          </a:lstStyle>
          <a:p>
            <a:pPr>
              <a:defRPr/>
            </a:pPr>
            <a:fld id="{93880D5D-487B-49EF-ADB5-2AA03D04BA24}"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 name="Date Placeholder 1"/>
          <p:cNvSpPr>
            <a:spLocks noGrp="1"/>
          </p:cNvSpPr>
          <p:nvPr>
            <p:ph type="dt" sz="half" idx="10"/>
          </p:nvPr>
        </p:nvSpPr>
        <p:spPr/>
        <p:txBody>
          <a:bodyPr/>
          <a:lstStyle>
            <a:lvl1pPr>
              <a:defRPr/>
            </a:lvl1pPr>
          </a:lstStyle>
          <a:p>
            <a:pPr>
              <a:defRPr/>
            </a:pPr>
            <a:fld id="{12BE1055-48A6-3246-B91B-18BA09128D84}" type="datetime1">
              <a:rPr lang="en-US" smtClean="0"/>
              <a:pPr>
                <a:defRPr/>
              </a:pPr>
              <a:t>1/9/2014</a:t>
            </a:fld>
            <a:endParaRPr lang="en-US" dirty="0"/>
          </a:p>
        </p:txBody>
      </p:sp>
      <p:sp>
        <p:nvSpPr>
          <p:cNvPr id="11" name="Footer Placeholder 2"/>
          <p:cNvSpPr>
            <a:spLocks noGrp="1"/>
          </p:cNvSpPr>
          <p:nvPr>
            <p:ph type="ftr" sz="quarter" idx="11"/>
          </p:nvPr>
        </p:nvSpPr>
        <p:spPr/>
        <p:txBody>
          <a:bodyPr/>
          <a:lstStyle>
            <a:lvl1pPr>
              <a:defRPr/>
            </a:lvl1pPr>
          </a:lstStyle>
          <a:p>
            <a:pPr>
              <a:defRPr/>
            </a:pPr>
            <a:endParaRPr lang="en-US" dirty="0"/>
          </a:p>
        </p:txBody>
      </p:sp>
      <p:sp>
        <p:nvSpPr>
          <p:cNvPr id="12" name="Slide Number Placeholder 3"/>
          <p:cNvSpPr>
            <a:spLocks noGrp="1"/>
          </p:cNvSpPr>
          <p:nvPr>
            <p:ph type="sldNum" sz="quarter" idx="12"/>
          </p:nvPr>
        </p:nvSpPr>
        <p:spPr/>
        <p:txBody>
          <a:bodyPr/>
          <a:lstStyle>
            <a:lvl1pPr>
              <a:defRPr/>
            </a:lvl1pPr>
          </a:lstStyle>
          <a:p>
            <a:pPr>
              <a:defRPr/>
            </a:pPr>
            <a:fld id="{0D9AC741-1BF0-41AA-9B51-622F501F52CB}" type="slidenum">
              <a:rPr lang="en-US"/>
              <a:pPr>
                <a:defRPr/>
              </a:pPr>
              <a:t>‹#›</a:t>
            </a:fld>
            <a:endParaRPr lang="en-US" dirty="0"/>
          </a:p>
        </p:txBody>
      </p:sp>
      <p:pic>
        <p:nvPicPr>
          <p:cNvPr id="20" name="Picture 19" descr="GOES-R_logo_v2.png"/>
          <p:cNvPicPr>
            <a:picLocks noChangeAspect="1"/>
          </p:cNvPicPr>
          <p:nvPr userDrawn="1"/>
        </p:nvPicPr>
        <p:blipFill>
          <a:blip r:embed="rId2" cstate="print"/>
          <a:stretch>
            <a:fillRect/>
          </a:stretch>
        </p:blipFill>
        <p:spPr>
          <a:xfrm>
            <a:off x="76200" y="0"/>
            <a:ext cx="1143000" cy="76200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71DCB09A-BA5E-4AB7-91E1-C59162FD57D5}" type="datetime1">
              <a:rPr lang="en-US" smtClean="0"/>
              <a:pPr>
                <a:defRPr/>
              </a:pPr>
              <a:t>1/9/2014</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AB7CDD12-FE8D-4106-B4D7-32F5C435D54A}" type="slidenum">
              <a:rPr lang="en-US" smtClean="0"/>
              <a:pPr>
                <a:defRPr/>
              </a:pPr>
              <a:t>‹#›</a:t>
            </a:fld>
            <a:endParaRPr lang="en-US" dirty="0"/>
          </a:p>
        </p:txBody>
      </p:sp>
    </p:spTree>
    <p:extLst>
      <p:ext uri="{BB962C8B-B14F-4D97-AF65-F5344CB8AC3E}">
        <p14:creationId xmlns="" xmlns:p14="http://schemas.microsoft.com/office/powerpoint/2010/main" val="2490228552"/>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457200" y="1676400"/>
            <a:ext cx="8229600" cy="44497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416675"/>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141AB6D1-6459-4441-BBE4-74E809A15251}" type="datetime1">
              <a:rPr lang="en-US" smtClean="0"/>
              <a:pPr>
                <a:defRPr/>
              </a:pPr>
              <a:t>1/9/2014</a:t>
            </a:fld>
            <a:endParaRPr lang="en-US" dirty="0"/>
          </a:p>
        </p:txBody>
      </p:sp>
      <p:sp>
        <p:nvSpPr>
          <p:cNvPr id="5" name="Footer Placeholder 4"/>
          <p:cNvSpPr>
            <a:spLocks noGrp="1"/>
          </p:cNvSpPr>
          <p:nvPr>
            <p:ph type="ftr" sz="quarter" idx="3"/>
          </p:nvPr>
        </p:nvSpPr>
        <p:spPr>
          <a:xfrm>
            <a:off x="3124200" y="6416675"/>
            <a:ext cx="2895600" cy="365125"/>
          </a:xfrm>
          <a:prstGeom prst="rect">
            <a:avLst/>
          </a:prstGeom>
        </p:spPr>
        <p:txBody>
          <a:bodyPr vert="horz" lIns="91440" tIns="45720" rIns="91440" bIns="45720" rtlCol="0" anchor="ctr"/>
          <a:lstStyle>
            <a:lvl1pPr algn="ctr" fontAlgn="auto">
              <a:spcBef>
                <a:spcPts val="0"/>
              </a:spcBef>
              <a:spcAft>
                <a:spcPts val="0"/>
              </a:spcAft>
              <a:defRPr sz="1200" dirty="0" smtClean="0">
                <a:solidFill>
                  <a:schemeClr val="tx1">
                    <a:tint val="75000"/>
                  </a:schemeClr>
                </a:solidFill>
                <a:latin typeface="+mn-lt"/>
              </a:defRPr>
            </a:lvl1pPr>
          </a:lstStyle>
          <a:p>
            <a:pPr>
              <a:defRPr/>
            </a:pPr>
            <a:endParaRPr lang="en-US" dirty="0"/>
          </a:p>
        </p:txBody>
      </p:sp>
      <p:sp>
        <p:nvSpPr>
          <p:cNvPr id="6" name="Slide Number Placeholder 5"/>
          <p:cNvSpPr>
            <a:spLocks noGrp="1"/>
          </p:cNvSpPr>
          <p:nvPr>
            <p:ph type="sldNum" sz="quarter" idx="4"/>
          </p:nvPr>
        </p:nvSpPr>
        <p:spPr>
          <a:xfrm>
            <a:off x="6553200" y="6416675"/>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bg1"/>
                </a:solidFill>
                <a:latin typeface="+mn-lt"/>
              </a:defRPr>
            </a:lvl1pPr>
          </a:lstStyle>
          <a:p>
            <a:pPr>
              <a:defRPr/>
            </a:pPr>
            <a:fld id="{AB7CDD12-FE8D-4106-B4D7-32F5C435D54A}" type="slidenum">
              <a:rPr lang="en-US" smtClean="0"/>
              <a:pPr>
                <a:defRPr/>
              </a:pPr>
              <a:t>‹#›</a:t>
            </a:fld>
            <a:endParaRPr lang="en-US" dirty="0"/>
          </a:p>
        </p:txBody>
      </p:sp>
      <p:sp>
        <p:nvSpPr>
          <p:cNvPr id="1030" name="Title Placeholder 1"/>
          <p:cNvSpPr>
            <a:spLocks noGrp="1"/>
          </p:cNvSpPr>
          <p:nvPr>
            <p:ph type="title"/>
          </p:nvPr>
        </p:nvSpPr>
        <p:spPr bwMode="auto">
          <a:xfrm>
            <a:off x="1143000" y="274638"/>
            <a:ext cx="7086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Tree>
  </p:cSld>
  <p:clrMap bg1="dk1" tx1="lt1" bg2="dk2" tx2="lt2" accent1="accent1" accent2="accent2" accent3="accent3" accent4="accent4" accent5="accent5" accent6="accent6" hlink="hlink" folHlink="folHlink"/>
  <p:sldLayoutIdLst>
    <p:sldLayoutId id="2147483671" r:id="rId1"/>
    <p:sldLayoutId id="2147483672" r:id="rId2"/>
    <p:sldLayoutId id="2147483674" r:id="rId3"/>
    <p:sldLayoutId id="2147483675" r:id="rId4"/>
    <p:sldLayoutId id="2147483676" r:id="rId5"/>
    <p:sldLayoutId id="2147483677" r:id="rId6"/>
    <p:sldLayoutId id="2147483678" r:id="rId7"/>
  </p:sldLayoutIdLst>
  <p:timing>
    <p:tnLst>
      <p:par>
        <p:cTn id="1" dur="indefinite" restart="never" nodeType="tmRoot"/>
      </p:par>
    </p:tnLst>
  </p:timing>
  <p:hf hdr="0" ftr="0" dt="0"/>
  <p:txStyles>
    <p:titleStyle>
      <a:lvl1pPr algn="ctr" rtl="0" fontAlgn="base">
        <a:spcBef>
          <a:spcPct val="0"/>
        </a:spcBef>
        <a:spcAft>
          <a:spcPct val="0"/>
        </a:spcAft>
        <a:defRPr sz="3600" kern="1200">
          <a:solidFill>
            <a:schemeClr val="bg1"/>
          </a:solidFill>
          <a:latin typeface="+mj-lt"/>
          <a:ea typeface="+mj-ea"/>
          <a:cs typeface="+mj-cs"/>
        </a:defRPr>
      </a:lvl1pPr>
      <a:lvl2pPr algn="ctr" rtl="0" fontAlgn="base">
        <a:spcBef>
          <a:spcPct val="0"/>
        </a:spcBef>
        <a:spcAft>
          <a:spcPct val="0"/>
        </a:spcAft>
        <a:defRPr sz="3600">
          <a:solidFill>
            <a:schemeClr val="bg1"/>
          </a:solidFill>
          <a:latin typeface="Calibri" pitchFamily="34" charset="0"/>
        </a:defRPr>
      </a:lvl2pPr>
      <a:lvl3pPr algn="ctr" rtl="0" fontAlgn="base">
        <a:spcBef>
          <a:spcPct val="0"/>
        </a:spcBef>
        <a:spcAft>
          <a:spcPct val="0"/>
        </a:spcAft>
        <a:defRPr sz="3600">
          <a:solidFill>
            <a:schemeClr val="bg1"/>
          </a:solidFill>
          <a:latin typeface="Calibri" pitchFamily="34" charset="0"/>
        </a:defRPr>
      </a:lvl3pPr>
      <a:lvl4pPr algn="ctr" rtl="0" fontAlgn="base">
        <a:spcBef>
          <a:spcPct val="0"/>
        </a:spcBef>
        <a:spcAft>
          <a:spcPct val="0"/>
        </a:spcAft>
        <a:defRPr sz="3600">
          <a:solidFill>
            <a:schemeClr val="bg1"/>
          </a:solidFill>
          <a:latin typeface="Calibri" pitchFamily="34" charset="0"/>
        </a:defRPr>
      </a:lvl4pPr>
      <a:lvl5pPr algn="ctr" rtl="0" fontAlgn="base">
        <a:spcBef>
          <a:spcPct val="0"/>
        </a:spcBef>
        <a:spcAft>
          <a:spcPct val="0"/>
        </a:spcAft>
        <a:defRPr sz="3600">
          <a:solidFill>
            <a:schemeClr val="bg1"/>
          </a:solidFill>
          <a:latin typeface="Calibri" pitchFamily="34" charset="0"/>
        </a:defRPr>
      </a:lvl5pPr>
      <a:lvl6pPr marL="457200" algn="ctr" rtl="0" fontAlgn="base">
        <a:spcBef>
          <a:spcPct val="0"/>
        </a:spcBef>
        <a:spcAft>
          <a:spcPct val="0"/>
        </a:spcAft>
        <a:defRPr sz="3600">
          <a:solidFill>
            <a:schemeClr val="bg1"/>
          </a:solidFill>
          <a:latin typeface="Calibri" pitchFamily="34" charset="0"/>
        </a:defRPr>
      </a:lvl6pPr>
      <a:lvl7pPr marL="914400" algn="ctr" rtl="0" fontAlgn="base">
        <a:spcBef>
          <a:spcPct val="0"/>
        </a:spcBef>
        <a:spcAft>
          <a:spcPct val="0"/>
        </a:spcAft>
        <a:defRPr sz="3600">
          <a:solidFill>
            <a:schemeClr val="bg1"/>
          </a:solidFill>
          <a:latin typeface="Calibri" pitchFamily="34" charset="0"/>
        </a:defRPr>
      </a:lvl7pPr>
      <a:lvl8pPr marL="1371600" algn="ctr" rtl="0" fontAlgn="base">
        <a:spcBef>
          <a:spcPct val="0"/>
        </a:spcBef>
        <a:spcAft>
          <a:spcPct val="0"/>
        </a:spcAft>
        <a:defRPr sz="3600">
          <a:solidFill>
            <a:schemeClr val="bg1"/>
          </a:solidFill>
          <a:latin typeface="Calibri" pitchFamily="34" charset="0"/>
        </a:defRPr>
      </a:lvl8pPr>
      <a:lvl9pPr marL="1828800" algn="ctr" rtl="0" fontAlgn="base">
        <a:spcBef>
          <a:spcPct val="0"/>
        </a:spcBef>
        <a:spcAft>
          <a:spcPct val="0"/>
        </a:spcAft>
        <a:defRPr sz="3600">
          <a:solidFill>
            <a:schemeClr val="bg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6ECF5EF8-31B4-4F78-B46E-860652303D3D}" type="slidenum">
              <a:rPr lang="en-US" smtClean="0"/>
              <a:pPr>
                <a:defRPr/>
              </a:pPr>
              <a:t>1</a:t>
            </a:fld>
            <a:endParaRPr lang="en-US" dirty="0"/>
          </a:p>
        </p:txBody>
      </p:sp>
      <p:pic>
        <p:nvPicPr>
          <p:cNvPr id="5"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1"/>
            <a:ext cx="9144000" cy="685800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 name="Picture 5" descr="GOES-R_logo.png"/>
          <p:cNvPicPr>
            <a:picLocks noChangeAspect="1"/>
          </p:cNvPicPr>
          <p:nvPr/>
        </p:nvPicPr>
        <p:blipFill>
          <a:blip r:embed="rId4" cstate="print"/>
          <a:stretch>
            <a:fillRect/>
          </a:stretch>
        </p:blipFill>
        <p:spPr>
          <a:xfrm>
            <a:off x="84717" y="19650"/>
            <a:ext cx="1548139" cy="987481"/>
          </a:xfrm>
          <a:prstGeom prst="rect">
            <a:avLst/>
          </a:prstGeom>
          <a:effectLst/>
        </p:spPr>
      </p:pic>
      <p:sp>
        <p:nvSpPr>
          <p:cNvPr id="7" name="Title 1"/>
          <p:cNvSpPr txBox="1">
            <a:spLocks/>
          </p:cNvSpPr>
          <p:nvPr/>
        </p:nvSpPr>
        <p:spPr>
          <a:xfrm>
            <a:off x="1581952" y="63196"/>
            <a:ext cx="6150429" cy="1097734"/>
          </a:xfrm>
          <a:prstGeom prst="rect">
            <a:avLst/>
          </a:prstGeom>
        </p:spPr>
        <p:txBody>
          <a:bodyPr lIns="0" tIns="0" rIns="0" bIns="0"/>
          <a:lstStyle>
            <a:lvl1pPr algn="ctr" rtl="0" fontAlgn="base">
              <a:spcBef>
                <a:spcPct val="0"/>
              </a:spcBef>
              <a:spcAft>
                <a:spcPct val="0"/>
              </a:spcAft>
              <a:defRPr sz="3600" kern="1200">
                <a:solidFill>
                  <a:schemeClr val="bg1"/>
                </a:solidFill>
                <a:latin typeface="+mj-lt"/>
                <a:ea typeface="+mj-ea"/>
                <a:cs typeface="+mj-cs"/>
              </a:defRPr>
            </a:lvl1pPr>
            <a:lvl2pPr algn="ctr" rtl="0" fontAlgn="base">
              <a:spcBef>
                <a:spcPct val="0"/>
              </a:spcBef>
              <a:spcAft>
                <a:spcPct val="0"/>
              </a:spcAft>
              <a:defRPr sz="3600">
                <a:solidFill>
                  <a:schemeClr val="bg1"/>
                </a:solidFill>
                <a:latin typeface="Calibri" pitchFamily="34" charset="0"/>
              </a:defRPr>
            </a:lvl2pPr>
            <a:lvl3pPr algn="ctr" rtl="0" fontAlgn="base">
              <a:spcBef>
                <a:spcPct val="0"/>
              </a:spcBef>
              <a:spcAft>
                <a:spcPct val="0"/>
              </a:spcAft>
              <a:defRPr sz="3600">
                <a:solidFill>
                  <a:schemeClr val="bg1"/>
                </a:solidFill>
                <a:latin typeface="Calibri" pitchFamily="34" charset="0"/>
              </a:defRPr>
            </a:lvl3pPr>
            <a:lvl4pPr algn="ctr" rtl="0" fontAlgn="base">
              <a:spcBef>
                <a:spcPct val="0"/>
              </a:spcBef>
              <a:spcAft>
                <a:spcPct val="0"/>
              </a:spcAft>
              <a:defRPr sz="3600">
                <a:solidFill>
                  <a:schemeClr val="bg1"/>
                </a:solidFill>
                <a:latin typeface="Calibri" pitchFamily="34" charset="0"/>
              </a:defRPr>
            </a:lvl4pPr>
            <a:lvl5pPr algn="ctr" rtl="0" fontAlgn="base">
              <a:spcBef>
                <a:spcPct val="0"/>
              </a:spcBef>
              <a:spcAft>
                <a:spcPct val="0"/>
              </a:spcAft>
              <a:defRPr sz="3600">
                <a:solidFill>
                  <a:schemeClr val="bg1"/>
                </a:solidFill>
                <a:latin typeface="Calibri" pitchFamily="34" charset="0"/>
              </a:defRPr>
            </a:lvl5pPr>
            <a:lvl6pPr marL="457200" algn="ctr" rtl="0" fontAlgn="base">
              <a:spcBef>
                <a:spcPct val="0"/>
              </a:spcBef>
              <a:spcAft>
                <a:spcPct val="0"/>
              </a:spcAft>
              <a:defRPr sz="3600">
                <a:solidFill>
                  <a:schemeClr val="bg1"/>
                </a:solidFill>
                <a:latin typeface="Calibri" pitchFamily="34" charset="0"/>
              </a:defRPr>
            </a:lvl6pPr>
            <a:lvl7pPr marL="914400" algn="ctr" rtl="0" fontAlgn="base">
              <a:spcBef>
                <a:spcPct val="0"/>
              </a:spcBef>
              <a:spcAft>
                <a:spcPct val="0"/>
              </a:spcAft>
              <a:defRPr sz="3600">
                <a:solidFill>
                  <a:schemeClr val="bg1"/>
                </a:solidFill>
                <a:latin typeface="Calibri" pitchFamily="34" charset="0"/>
              </a:defRPr>
            </a:lvl7pPr>
            <a:lvl8pPr marL="1371600" algn="ctr" rtl="0" fontAlgn="base">
              <a:spcBef>
                <a:spcPct val="0"/>
              </a:spcBef>
              <a:spcAft>
                <a:spcPct val="0"/>
              </a:spcAft>
              <a:defRPr sz="3600">
                <a:solidFill>
                  <a:schemeClr val="bg1"/>
                </a:solidFill>
                <a:latin typeface="Calibri" pitchFamily="34" charset="0"/>
              </a:defRPr>
            </a:lvl8pPr>
            <a:lvl9pPr marL="1828800" algn="ctr" rtl="0" fontAlgn="base">
              <a:spcBef>
                <a:spcPct val="0"/>
              </a:spcBef>
              <a:spcAft>
                <a:spcPct val="0"/>
              </a:spcAft>
              <a:defRPr sz="3600">
                <a:solidFill>
                  <a:schemeClr val="bg1"/>
                </a:solidFill>
                <a:latin typeface="Calibri" pitchFamily="34" charset="0"/>
              </a:defRPr>
            </a:lvl9pPr>
          </a:lstStyle>
          <a:p>
            <a:r>
              <a:rPr lang="en-US" b="1" dirty="0" smtClean="0">
                <a:solidFill>
                  <a:schemeClr val="tx1"/>
                </a:solidFill>
                <a:effectLst>
                  <a:reflection blurRad="6350" stA="55000" endA="300" endPos="45500" dir="5400000" sy="-100000" algn="bl" rotWithShape="0"/>
                </a:effectLst>
              </a:rPr>
              <a:t>The GOES-R Cal/Val Program:</a:t>
            </a:r>
          </a:p>
          <a:p>
            <a:r>
              <a:rPr lang="en-US" b="1" dirty="0" smtClean="0">
                <a:solidFill>
                  <a:schemeClr val="tx1"/>
                </a:solidFill>
                <a:effectLst>
                  <a:reflection blurRad="6350" stA="55000" endA="300" endPos="45500" dir="5400000" sy="-100000" algn="bl" rotWithShape="0"/>
                </a:effectLst>
              </a:rPr>
              <a:t>Planning for Cal/Val</a:t>
            </a:r>
          </a:p>
        </p:txBody>
      </p:sp>
      <p:sp>
        <p:nvSpPr>
          <p:cNvPr id="8" name="Subtitle 2"/>
          <p:cNvSpPr txBox="1">
            <a:spLocks/>
          </p:cNvSpPr>
          <p:nvPr/>
        </p:nvSpPr>
        <p:spPr>
          <a:xfrm>
            <a:off x="4225310" y="1426029"/>
            <a:ext cx="4979124" cy="1448254"/>
          </a:xfrm>
          <a:prstGeom prst="rect">
            <a:avLst/>
          </a:prstGeom>
          <a:effectLst>
            <a:outerShdw blurRad="50800" dist="38100" dir="2700000" sx="0" sy="0" algn="tl" rotWithShape="0">
              <a:schemeClr val="bg1">
                <a:alpha val="90000"/>
              </a:schemeClr>
            </a:outerShdw>
          </a:effectLst>
        </p:spPr>
        <p:txBody>
          <a:bodyPr rIns="365760" rtlCol="0">
            <a:noAutofit/>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fontAlgn="auto">
              <a:spcAft>
                <a:spcPts val="0"/>
              </a:spcAft>
              <a:buFont typeface="Arial" pitchFamily="34" charset="0"/>
              <a:buNone/>
              <a:defRPr/>
            </a:pPr>
            <a:r>
              <a:rPr lang="en-US" sz="2800" b="1" dirty="0" smtClean="0">
                <a:effectLst>
                  <a:outerShdw blurRad="190500" dist="38100" dir="2700000" algn="br">
                    <a:srgbClr val="000000">
                      <a:alpha val="85000"/>
                    </a:srgbClr>
                  </a:outerShdw>
                </a:effectLst>
              </a:rPr>
              <a:t>Steve Goodman</a:t>
            </a:r>
          </a:p>
          <a:p>
            <a:pPr algn="r" fontAlgn="auto">
              <a:spcAft>
                <a:spcPts val="0"/>
              </a:spcAft>
              <a:buFont typeface="Arial" pitchFamily="34" charset="0"/>
              <a:buNone/>
              <a:defRPr/>
            </a:pPr>
            <a:r>
              <a:rPr lang="en-US" sz="2800" dirty="0" smtClean="0">
                <a:effectLst>
                  <a:outerShdw blurRad="190500" dist="38100" dir="2700000" algn="br">
                    <a:srgbClr val="000000">
                      <a:alpha val="85000"/>
                    </a:srgbClr>
                  </a:outerShdw>
                </a:effectLst>
              </a:rPr>
              <a:t>GOES-R Series Chief Scientist</a:t>
            </a:r>
          </a:p>
          <a:p>
            <a:pPr algn="r" fontAlgn="auto">
              <a:spcAft>
                <a:spcPts val="0"/>
              </a:spcAft>
              <a:buNone/>
              <a:defRPr/>
            </a:pPr>
            <a:r>
              <a:rPr lang="en-US" sz="2800" dirty="0">
                <a:effectLst>
                  <a:outerShdw blurRad="190500" dist="38100" dir="2700000" algn="br">
                    <a:srgbClr val="000000">
                      <a:alpha val="85000"/>
                    </a:srgbClr>
                  </a:outerShdw>
                </a:effectLst>
              </a:rPr>
              <a:t>http://www.goes-r.gov</a:t>
            </a:r>
          </a:p>
          <a:p>
            <a:pPr algn="r" fontAlgn="auto">
              <a:spcAft>
                <a:spcPts val="0"/>
              </a:spcAft>
              <a:buFont typeface="Arial" pitchFamily="34" charset="0"/>
              <a:buNone/>
              <a:defRPr/>
            </a:pPr>
            <a:endParaRPr lang="en-US" sz="2800" dirty="0" smtClean="0">
              <a:effectLst>
                <a:outerShdw blurRad="190500" dist="38100" dir="2700000" algn="br">
                  <a:srgbClr val="000000">
                    <a:alpha val="85000"/>
                  </a:srgbClr>
                </a:outerShdw>
              </a:effectLst>
            </a:endParaRPr>
          </a:p>
          <a:p>
            <a:pPr algn="r" fontAlgn="auto">
              <a:spcAft>
                <a:spcPts val="0"/>
              </a:spcAft>
              <a:buFont typeface="Arial" pitchFamily="34" charset="0"/>
              <a:buNone/>
              <a:defRPr/>
            </a:pPr>
            <a:endParaRPr lang="en-US" sz="2800" dirty="0" smtClean="0">
              <a:effectLst>
                <a:outerShdw blurRad="190500" dist="38100" dir="2700000" algn="br">
                  <a:srgbClr val="000000">
                    <a:alpha val="85000"/>
                  </a:srgbClr>
                </a:outerShdw>
              </a:effectLst>
            </a:endParaRPr>
          </a:p>
          <a:p>
            <a:pPr algn="r" fontAlgn="auto">
              <a:spcAft>
                <a:spcPts val="0"/>
              </a:spcAft>
              <a:buFont typeface="Arial" pitchFamily="34" charset="0"/>
              <a:buNone/>
              <a:defRPr/>
            </a:pPr>
            <a:endParaRPr lang="en-US" sz="2800" dirty="0" smtClean="0">
              <a:effectLst>
                <a:outerShdw blurRad="190500" dist="38100" dir="2700000" algn="br">
                  <a:srgbClr val="000000">
                    <a:alpha val="85000"/>
                  </a:srgbClr>
                </a:outerShdw>
              </a:effectLst>
            </a:endParaRPr>
          </a:p>
          <a:p>
            <a:pPr algn="r" fontAlgn="auto">
              <a:spcAft>
                <a:spcPts val="0"/>
              </a:spcAft>
              <a:buFont typeface="Arial" pitchFamily="34" charset="0"/>
              <a:buNone/>
              <a:defRPr/>
            </a:pPr>
            <a:endParaRPr lang="en-US" sz="2800" dirty="0" smtClean="0">
              <a:effectLst>
                <a:outerShdw blurRad="190500" dist="38100" dir="2700000" algn="br">
                  <a:srgbClr val="000000">
                    <a:alpha val="85000"/>
                  </a:srgbClr>
                </a:outerShdw>
              </a:effectLst>
            </a:endParaRPr>
          </a:p>
        </p:txBody>
      </p:sp>
      <p:sp>
        <p:nvSpPr>
          <p:cNvPr id="10" name="Rectangle 9"/>
          <p:cNvSpPr/>
          <p:nvPr/>
        </p:nvSpPr>
        <p:spPr>
          <a:xfrm>
            <a:off x="0" y="5575379"/>
            <a:ext cx="7297697" cy="1200329"/>
          </a:xfrm>
          <a:prstGeom prst="rect">
            <a:avLst/>
          </a:prstGeom>
        </p:spPr>
        <p:txBody>
          <a:bodyPr wrap="square">
            <a:spAutoFit/>
          </a:bodyPr>
          <a:lstStyle/>
          <a:p>
            <a:r>
              <a:rPr lang="en-US" sz="2400" b="1" i="1" dirty="0" smtClean="0"/>
              <a:t>GOES-R </a:t>
            </a:r>
            <a:r>
              <a:rPr lang="en-US" sz="2400" b="1" i="1" dirty="0"/>
              <a:t>AWG 2</a:t>
            </a:r>
            <a:r>
              <a:rPr lang="en-US" sz="2400" b="1" i="1" baseline="30000" dirty="0"/>
              <a:t>nd</a:t>
            </a:r>
            <a:r>
              <a:rPr lang="en-US" sz="2400" b="1" i="1" dirty="0"/>
              <a:t> Validation Workshop</a:t>
            </a:r>
            <a:endParaRPr lang="en-US" sz="2400" dirty="0"/>
          </a:p>
          <a:p>
            <a:r>
              <a:rPr lang="en-US" sz="2400" dirty="0"/>
              <a:t>NOAA Center for Weather and Climate Prediction, College </a:t>
            </a:r>
            <a:r>
              <a:rPr lang="en-US" sz="2400" dirty="0" smtClean="0"/>
              <a:t>Park, MD	January 9-10, 2014</a:t>
            </a:r>
            <a:endParaRPr lang="en-US" sz="2400" dirty="0"/>
          </a:p>
        </p:txBody>
      </p:sp>
      <p:pic>
        <p:nvPicPr>
          <p:cNvPr id="9" name="Picture 8"/>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7746648" y="63196"/>
            <a:ext cx="1316886" cy="1145118"/>
          </a:xfrm>
          <a:prstGeom prst="rect">
            <a:avLst/>
          </a:prstGeom>
        </p:spPr>
      </p:pic>
      <p:pic>
        <p:nvPicPr>
          <p:cNvPr id="11" name="Picture 10" descr="C:\Users\sjgoodma\Pictures\Goodman pix\SteveNOAA photo2.JPG"/>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7699729" y="5148942"/>
            <a:ext cx="1444270" cy="1709057"/>
          </a:xfrm>
          <a:prstGeom prst="rect">
            <a:avLst/>
          </a:prstGeom>
          <a:noFill/>
          <a:ln>
            <a:noFill/>
          </a:ln>
        </p:spPr>
      </p:pic>
    </p:spTree>
    <p:extLst>
      <p:ext uri="{BB962C8B-B14F-4D97-AF65-F5344CB8AC3E}">
        <p14:creationId xmlns="" xmlns:p14="http://schemas.microsoft.com/office/powerpoint/2010/main" val="6067401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88949" y="1236575"/>
            <a:ext cx="7566102" cy="5632311"/>
          </a:xfrm>
          <a:prstGeom prst="rect">
            <a:avLst/>
          </a:prstGeom>
          <a:noFill/>
        </p:spPr>
        <p:txBody>
          <a:bodyPr wrap="square" rtlCol="0">
            <a:spAutoFit/>
          </a:bodyPr>
          <a:lstStyle/>
          <a:p>
            <a:r>
              <a:rPr lang="en-US" sz="2400" dirty="0" smtClean="0"/>
              <a:t>It </a:t>
            </a:r>
            <a:r>
              <a:rPr lang="en-US" sz="2400" dirty="0"/>
              <a:t>would help </a:t>
            </a:r>
            <a:r>
              <a:rPr lang="en-US" sz="2400" dirty="0" smtClean="0"/>
              <a:t>facilitate Program Planning </a:t>
            </a:r>
            <a:r>
              <a:rPr lang="en-US" sz="2400" dirty="0"/>
              <a:t>if </a:t>
            </a:r>
            <a:r>
              <a:rPr lang="en-US" sz="2400" dirty="0" smtClean="0"/>
              <a:t>AWG teams </a:t>
            </a:r>
            <a:r>
              <a:rPr lang="en-US" sz="2400" dirty="0"/>
              <a:t>might </a:t>
            </a:r>
            <a:r>
              <a:rPr lang="en-US" sz="2400" dirty="0" smtClean="0"/>
              <a:t>identify </a:t>
            </a:r>
            <a:r>
              <a:rPr lang="en-US" sz="2400" dirty="0"/>
              <a:t>field </a:t>
            </a:r>
            <a:r>
              <a:rPr lang="en-US" sz="2400" dirty="0" smtClean="0"/>
              <a:t>campaigns, </a:t>
            </a:r>
            <a:r>
              <a:rPr lang="en-US" sz="2400" dirty="0"/>
              <a:t>ground validation </a:t>
            </a:r>
            <a:r>
              <a:rPr lang="en-US" sz="2400" dirty="0" smtClean="0"/>
              <a:t>measurements, and experiments </a:t>
            </a:r>
            <a:r>
              <a:rPr lang="en-US" sz="2400" dirty="0"/>
              <a:t>they might participate in-name, dates if known. These might be in their </a:t>
            </a:r>
            <a:r>
              <a:rPr lang="en-US" sz="2400" dirty="0" smtClean="0"/>
              <a:t>GOES-R </a:t>
            </a:r>
            <a:r>
              <a:rPr lang="en-US" sz="2400" dirty="0" err="1" smtClean="0"/>
              <a:t>val</a:t>
            </a:r>
            <a:r>
              <a:rPr lang="en-US" sz="2400" dirty="0" smtClean="0"/>
              <a:t> </a:t>
            </a:r>
            <a:r>
              <a:rPr lang="en-US" sz="2400" dirty="0"/>
              <a:t>plans already or perhaps envisioned as leveraging their JPSS algorithm work. </a:t>
            </a:r>
            <a:endParaRPr lang="en-US" sz="2400" dirty="0" smtClean="0"/>
          </a:p>
          <a:p>
            <a:r>
              <a:rPr lang="en-US" sz="2400" dirty="0"/>
              <a:t/>
            </a:r>
            <a:br>
              <a:rPr lang="en-US" sz="2400" dirty="0"/>
            </a:br>
            <a:r>
              <a:rPr lang="en-US" sz="2400" dirty="0" smtClean="0"/>
              <a:t>Back-up slides describe </a:t>
            </a:r>
            <a:r>
              <a:rPr lang="en-US" sz="2400" dirty="0"/>
              <a:t>some </a:t>
            </a:r>
            <a:r>
              <a:rPr lang="en-US" sz="2400" dirty="0" smtClean="0"/>
              <a:t>candidate </a:t>
            </a:r>
            <a:r>
              <a:rPr lang="en-US" sz="2400" dirty="0"/>
              <a:t>campaigns that might be of interest in which case we would like interested teams to </a:t>
            </a:r>
            <a:r>
              <a:rPr lang="en-US" sz="2400" dirty="0" smtClean="0"/>
              <a:t>identify </a:t>
            </a:r>
            <a:r>
              <a:rPr lang="en-US" sz="2400" dirty="0"/>
              <a:t>the </a:t>
            </a:r>
            <a:r>
              <a:rPr lang="en-US" sz="2400" dirty="0" smtClean="0"/>
              <a:t>traceability </a:t>
            </a:r>
            <a:r>
              <a:rPr lang="en-US" sz="2400" dirty="0"/>
              <a:t>from the measurement to the science algorithm spec to be verified and additional gap filling resources/assets in the field needed beyond what their AWG funding already provides.</a:t>
            </a:r>
            <a:br>
              <a:rPr lang="en-US" sz="2400" dirty="0"/>
            </a:br>
            <a:endParaRPr lang="en-US" sz="2400" dirty="0"/>
          </a:p>
        </p:txBody>
      </p:sp>
      <p:sp>
        <p:nvSpPr>
          <p:cNvPr id="3" name="Rectangle 2"/>
          <p:cNvSpPr txBox="1">
            <a:spLocks noChangeArrowheads="1"/>
          </p:cNvSpPr>
          <p:nvPr/>
        </p:nvSpPr>
        <p:spPr bwMode="auto">
          <a:xfrm>
            <a:off x="317500" y="347663"/>
            <a:ext cx="8509000" cy="563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8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pitchFamily="34" charset="0"/>
              </a:defRPr>
            </a:lvl2pPr>
            <a:lvl3pPr algn="ctr" rtl="0" eaLnBrk="0" fontAlgn="base" hangingPunct="0">
              <a:spcBef>
                <a:spcPct val="0"/>
              </a:spcBef>
              <a:spcAft>
                <a:spcPct val="0"/>
              </a:spcAft>
              <a:defRPr sz="2800">
                <a:solidFill>
                  <a:schemeClr val="tx2"/>
                </a:solidFill>
                <a:latin typeface="Arial Black" pitchFamily="34" charset="0"/>
              </a:defRPr>
            </a:lvl3pPr>
            <a:lvl4pPr algn="ctr" rtl="0" eaLnBrk="0" fontAlgn="base" hangingPunct="0">
              <a:spcBef>
                <a:spcPct val="0"/>
              </a:spcBef>
              <a:spcAft>
                <a:spcPct val="0"/>
              </a:spcAft>
              <a:defRPr sz="2800">
                <a:solidFill>
                  <a:schemeClr val="tx2"/>
                </a:solidFill>
                <a:latin typeface="Arial Black" pitchFamily="34" charset="0"/>
              </a:defRPr>
            </a:lvl4pPr>
            <a:lvl5pPr algn="ctr" rtl="0" eaLnBrk="0" fontAlgn="base" hangingPunct="0">
              <a:spcBef>
                <a:spcPct val="0"/>
              </a:spcBef>
              <a:spcAft>
                <a:spcPct val="0"/>
              </a:spcAft>
              <a:defRPr sz="2800">
                <a:solidFill>
                  <a:schemeClr val="tx2"/>
                </a:solidFill>
                <a:latin typeface="Arial Black" pitchFamily="34" charset="0"/>
              </a:defRPr>
            </a:lvl5pPr>
            <a:lvl6pPr marL="457200" algn="ctr" rtl="0" fontAlgn="base">
              <a:spcBef>
                <a:spcPct val="0"/>
              </a:spcBef>
              <a:spcAft>
                <a:spcPct val="0"/>
              </a:spcAft>
              <a:defRPr sz="2800">
                <a:solidFill>
                  <a:schemeClr val="tx2"/>
                </a:solidFill>
                <a:latin typeface="Arial Black" pitchFamily="34" charset="0"/>
              </a:defRPr>
            </a:lvl6pPr>
            <a:lvl7pPr marL="914400" algn="ctr" rtl="0" fontAlgn="base">
              <a:spcBef>
                <a:spcPct val="0"/>
              </a:spcBef>
              <a:spcAft>
                <a:spcPct val="0"/>
              </a:spcAft>
              <a:defRPr sz="2800">
                <a:solidFill>
                  <a:schemeClr val="tx2"/>
                </a:solidFill>
                <a:latin typeface="Arial Black" pitchFamily="34" charset="0"/>
              </a:defRPr>
            </a:lvl7pPr>
            <a:lvl8pPr marL="1371600" algn="ctr" rtl="0" fontAlgn="base">
              <a:spcBef>
                <a:spcPct val="0"/>
              </a:spcBef>
              <a:spcAft>
                <a:spcPct val="0"/>
              </a:spcAft>
              <a:defRPr sz="2800">
                <a:solidFill>
                  <a:schemeClr val="tx2"/>
                </a:solidFill>
                <a:latin typeface="Arial Black" pitchFamily="34" charset="0"/>
              </a:defRPr>
            </a:lvl8pPr>
            <a:lvl9pPr marL="1828800" algn="ctr" rtl="0" fontAlgn="base">
              <a:spcBef>
                <a:spcPct val="0"/>
              </a:spcBef>
              <a:spcAft>
                <a:spcPct val="0"/>
              </a:spcAft>
              <a:defRPr sz="2800">
                <a:solidFill>
                  <a:schemeClr val="tx2"/>
                </a:solidFill>
                <a:latin typeface="Arial Black" pitchFamily="34" charset="0"/>
              </a:defRPr>
            </a:lvl9pPr>
          </a:lstStyle>
          <a:p>
            <a:pPr eaLnBrk="1" hangingPunct="1"/>
            <a:r>
              <a:rPr lang="en-US" sz="4000" b="1" dirty="0" smtClean="0">
                <a:solidFill>
                  <a:schemeClr val="tx1"/>
                </a:solidFill>
              </a:rPr>
              <a:t>Summary</a:t>
            </a:r>
          </a:p>
        </p:txBody>
      </p:sp>
    </p:spTree>
    <p:extLst>
      <p:ext uri="{BB962C8B-B14F-4D97-AF65-F5344CB8AC3E}">
        <p14:creationId xmlns="" xmlns:p14="http://schemas.microsoft.com/office/powerpoint/2010/main" val="1758974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ChangeArrowheads="1"/>
          </p:cNvSpPr>
          <p:nvPr>
            <p:ph type="title" idx="4294967295"/>
          </p:nvPr>
        </p:nvSpPr>
        <p:spPr>
          <a:xfrm>
            <a:off x="457200" y="2286000"/>
            <a:ext cx="8229600" cy="1143000"/>
          </a:xfrm>
        </p:spPr>
        <p:txBody>
          <a:bodyPr>
            <a:noAutofit/>
          </a:bodyPr>
          <a:lstStyle/>
          <a:p>
            <a:pPr eaLnBrk="1" hangingPunct="1"/>
            <a:r>
              <a:rPr lang="en-US" sz="4000" dirty="0" smtClean="0">
                <a:solidFill>
                  <a:schemeClr val="tx1"/>
                </a:solidFill>
                <a:latin typeface="Arial" charset="0"/>
              </a:rPr>
              <a:t>Back-up</a:t>
            </a:r>
            <a:br>
              <a:rPr lang="en-US" sz="4000" dirty="0" smtClean="0">
                <a:solidFill>
                  <a:schemeClr val="tx1"/>
                </a:solidFill>
                <a:latin typeface="Arial" charset="0"/>
              </a:rPr>
            </a:br>
            <a:r>
              <a:rPr lang="en-US" sz="4000" dirty="0" smtClean="0">
                <a:solidFill>
                  <a:schemeClr val="tx1"/>
                </a:solidFill>
                <a:latin typeface="Arial" charset="0"/>
              </a:rPr>
              <a:t/>
            </a:r>
            <a:br>
              <a:rPr lang="en-US" sz="4000" dirty="0" smtClean="0">
                <a:solidFill>
                  <a:schemeClr val="tx1"/>
                </a:solidFill>
                <a:latin typeface="Arial" charset="0"/>
              </a:rPr>
            </a:br>
            <a:r>
              <a:rPr lang="en-US" sz="4000" dirty="0" smtClean="0">
                <a:solidFill>
                  <a:schemeClr val="tx1"/>
                </a:solidFill>
                <a:latin typeface="Arial" charset="0"/>
              </a:rPr>
              <a:t>Known or Planned Campaigns</a:t>
            </a:r>
          </a:p>
        </p:txBody>
      </p:sp>
    </p:spTree>
    <p:extLst>
      <p:ext uri="{BB962C8B-B14F-4D97-AF65-F5344CB8AC3E}">
        <p14:creationId xmlns="" xmlns:p14="http://schemas.microsoft.com/office/powerpoint/2010/main" val="21404228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Grp="1" noChangeArrowheads="1"/>
          </p:cNvSpPr>
          <p:nvPr>
            <p:ph type="title"/>
          </p:nvPr>
        </p:nvSpPr>
        <p:spPr>
          <a:xfrm>
            <a:off x="1028700" y="312310"/>
            <a:ext cx="7086600" cy="1143000"/>
          </a:xfrm>
        </p:spPr>
        <p:txBody>
          <a:bodyPr/>
          <a:lstStyle/>
          <a:p>
            <a:r>
              <a:rPr lang="en-US" altLang="en-US" dirty="0" smtClean="0">
                <a:solidFill>
                  <a:schemeClr val="tx1"/>
                </a:solidFill>
              </a:rPr>
              <a:t>WWRP Lake Victoria Project</a:t>
            </a:r>
            <a:br>
              <a:rPr lang="en-US" altLang="en-US" dirty="0" smtClean="0">
                <a:solidFill>
                  <a:schemeClr val="tx1"/>
                </a:solidFill>
              </a:rPr>
            </a:br>
            <a:r>
              <a:rPr lang="en-US" altLang="en-US" dirty="0" smtClean="0">
                <a:solidFill>
                  <a:schemeClr val="tx1"/>
                </a:solidFill>
              </a:rPr>
              <a:t>THORPEX Follow-on HIW Project</a:t>
            </a:r>
            <a:endParaRPr lang="en-US" altLang="en-US" dirty="0">
              <a:solidFill>
                <a:schemeClr val="tx1"/>
              </a:solidFill>
            </a:endParaRPr>
          </a:p>
        </p:txBody>
      </p:sp>
      <p:sp>
        <p:nvSpPr>
          <p:cNvPr id="274435" name="Rectangle 3"/>
          <p:cNvSpPr>
            <a:spLocks noGrp="1" noChangeArrowheads="1"/>
          </p:cNvSpPr>
          <p:nvPr>
            <p:ph type="body" idx="1"/>
          </p:nvPr>
        </p:nvSpPr>
        <p:spPr>
          <a:xfrm>
            <a:off x="457199" y="1584097"/>
            <a:ext cx="8229600" cy="3734255"/>
          </a:xfrm>
        </p:spPr>
        <p:txBody>
          <a:bodyPr/>
          <a:lstStyle/>
          <a:p>
            <a:pPr>
              <a:lnSpc>
                <a:spcPct val="90000"/>
              </a:lnSpc>
            </a:pPr>
            <a:r>
              <a:rPr lang="en-US" altLang="en-US" sz="2400" dirty="0" smtClean="0"/>
              <a:t>Scientific </a:t>
            </a:r>
            <a:r>
              <a:rPr lang="en-US" altLang="en-US" sz="2400" dirty="0"/>
              <a:t>field project to understand the dynamics of the lake and severe </a:t>
            </a:r>
            <a:r>
              <a:rPr lang="en-US" altLang="en-US" sz="2400" dirty="0" smtClean="0"/>
              <a:t>thunderstorms</a:t>
            </a:r>
          </a:p>
          <a:p>
            <a:pPr>
              <a:lnSpc>
                <a:spcPct val="90000"/>
              </a:lnSpc>
            </a:pPr>
            <a:r>
              <a:rPr lang="en-US" altLang="en-US" sz="2400" dirty="0" smtClean="0"/>
              <a:t>Capacity </a:t>
            </a:r>
            <a:r>
              <a:rPr lang="en-US" altLang="en-US" sz="2400" dirty="0"/>
              <a:t>build to establish a research and operational </a:t>
            </a:r>
            <a:r>
              <a:rPr lang="en-US" altLang="en-US" sz="2400" dirty="0" smtClean="0"/>
              <a:t>legacy</a:t>
            </a:r>
          </a:p>
          <a:p>
            <a:pPr>
              <a:lnSpc>
                <a:spcPct val="90000"/>
              </a:lnSpc>
            </a:pPr>
            <a:r>
              <a:rPr lang="en-US" altLang="en-US" sz="2400" dirty="0" smtClean="0"/>
              <a:t>Develop a prototype sustainable </a:t>
            </a:r>
            <a:r>
              <a:rPr lang="en-US" altLang="en-US" sz="2400" dirty="0" err="1" smtClean="0"/>
              <a:t>nowcasting</a:t>
            </a:r>
            <a:r>
              <a:rPr lang="en-US" altLang="en-US" sz="2400" dirty="0" smtClean="0"/>
              <a:t> system for East Africa, particularly over the Lake</a:t>
            </a:r>
          </a:p>
          <a:p>
            <a:pPr>
              <a:lnSpc>
                <a:spcPct val="90000"/>
              </a:lnSpc>
            </a:pPr>
            <a:r>
              <a:rPr lang="en-US" altLang="en-US" sz="2400" dirty="0" smtClean="0"/>
              <a:t>Implementation </a:t>
            </a:r>
            <a:r>
              <a:rPr lang="en-US" altLang="en-US" sz="2400" dirty="0"/>
              <a:t>of the </a:t>
            </a:r>
            <a:r>
              <a:rPr lang="en-US" altLang="en-US" sz="2400" dirty="0" err="1"/>
              <a:t>nowcasting</a:t>
            </a:r>
            <a:r>
              <a:rPr lang="en-US" altLang="en-US" sz="2400" dirty="0"/>
              <a:t> system within the context of the existing Severe Weather Forecast Demonstration Project </a:t>
            </a:r>
          </a:p>
          <a:p>
            <a:pPr>
              <a:lnSpc>
                <a:spcPct val="90000"/>
              </a:lnSpc>
            </a:pPr>
            <a:r>
              <a:rPr lang="en-US" altLang="en-US" sz="2400" dirty="0"/>
              <a:t>Verification and validation of the </a:t>
            </a:r>
            <a:r>
              <a:rPr lang="en-US" altLang="en-US" sz="2400" dirty="0" err="1"/>
              <a:t>nowcasts</a:t>
            </a:r>
            <a:r>
              <a:rPr lang="en-US" altLang="en-US" sz="2400" dirty="0"/>
              <a:t> using the field project</a:t>
            </a:r>
            <a:r>
              <a:rPr lang="en-US" altLang="en-US" sz="2400" dirty="0" smtClean="0"/>
              <a:t>.</a:t>
            </a:r>
          </a:p>
        </p:txBody>
      </p:sp>
      <p:sp>
        <p:nvSpPr>
          <p:cNvPr id="6" name="Rectangle 5"/>
          <p:cNvSpPr txBox="1">
            <a:spLocks noChangeArrowheads="1"/>
          </p:cNvSpPr>
          <p:nvPr/>
        </p:nvSpPr>
        <p:spPr bwMode="auto">
          <a:xfrm>
            <a:off x="2378528" y="5383439"/>
            <a:ext cx="4386943" cy="147456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Tx/>
              <a:buChar char="•"/>
            </a:pPr>
            <a:r>
              <a:rPr lang="en-US" altLang="en-US" sz="2400" dirty="0" smtClean="0"/>
              <a:t>Meteorological Understanding</a:t>
            </a:r>
          </a:p>
          <a:p>
            <a:pPr>
              <a:buFontTx/>
              <a:buChar char="•"/>
            </a:pPr>
            <a:r>
              <a:rPr lang="en-US" altLang="en-US" sz="2400" dirty="0" smtClean="0"/>
              <a:t>Scientific Validation</a:t>
            </a:r>
          </a:p>
          <a:p>
            <a:pPr>
              <a:buFontTx/>
              <a:buChar char="•"/>
            </a:pPr>
            <a:r>
              <a:rPr lang="en-US" altLang="en-US" sz="2400" dirty="0" smtClean="0"/>
              <a:t>Statistical Verification</a:t>
            </a:r>
            <a:endParaRPr lang="en-US" altLang="en-US" sz="2400" dirty="0"/>
          </a:p>
        </p:txBody>
      </p:sp>
    </p:spTree>
    <p:extLst>
      <p:ext uri="{BB962C8B-B14F-4D97-AF65-F5344CB8AC3E}">
        <p14:creationId xmlns="" xmlns:p14="http://schemas.microsoft.com/office/powerpoint/2010/main" val="3509321333"/>
      </p:ext>
    </p:extLst>
  </p:cSld>
  <p:clrMapOvr>
    <a:masterClrMapping/>
  </p:clrMapOvr>
  <p:transition advTm="800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a:spLocks noGrp="1" noChangeArrowheads="1"/>
          </p:cNvSpPr>
          <p:nvPr>
            <p:ph type="title"/>
          </p:nvPr>
        </p:nvSpPr>
        <p:spPr>
          <a:xfrm>
            <a:off x="457200" y="274638"/>
            <a:ext cx="8229600" cy="1143000"/>
          </a:xfrm>
        </p:spPr>
        <p:txBody>
          <a:bodyPr/>
          <a:lstStyle/>
          <a:p>
            <a:r>
              <a:rPr lang="en-US" altLang="en-US" dirty="0" smtClean="0">
                <a:solidFill>
                  <a:schemeClr val="tx1"/>
                </a:solidFill>
              </a:rPr>
              <a:t>WMO High Impact Weather</a:t>
            </a:r>
            <a:br>
              <a:rPr lang="en-US" altLang="en-US" dirty="0" smtClean="0">
                <a:solidFill>
                  <a:schemeClr val="tx1"/>
                </a:solidFill>
              </a:rPr>
            </a:br>
            <a:r>
              <a:rPr lang="en-US" altLang="en-US" dirty="0" smtClean="0">
                <a:solidFill>
                  <a:schemeClr val="tx1"/>
                </a:solidFill>
              </a:rPr>
              <a:t>Field </a:t>
            </a:r>
            <a:r>
              <a:rPr lang="en-US" altLang="en-US" dirty="0">
                <a:solidFill>
                  <a:schemeClr val="tx1"/>
                </a:solidFill>
              </a:rPr>
              <a:t>Deployment (NSF)</a:t>
            </a:r>
          </a:p>
        </p:txBody>
      </p:sp>
      <p:pic>
        <p:nvPicPr>
          <p:cNvPr id="4" name="Picture 6"/>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14300" y="1814512"/>
            <a:ext cx="8915400" cy="50434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0001841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HelpDesk"/>
          <p:cNvPicPr>
            <a:picLocks noChangeAspect="1" noChangeArrowheads="1"/>
          </p:cNvPicPr>
          <p:nvPr/>
        </p:nvPicPr>
        <p:blipFill>
          <a:blip r:embed="rId3" cstate="print">
            <a:extLst>
              <a:ext uri="{28A0092B-C50C-407E-A947-70E740481C1C}">
                <a14:useLocalDpi xmlns="" xmlns:a14="http://schemas.microsoft.com/office/drawing/2010/main" val="0"/>
              </a:ext>
            </a:extLst>
          </a:blip>
          <a:srcRect b="7208"/>
          <a:stretch>
            <a:fillRect/>
          </a:stretch>
        </p:blipFill>
        <p:spPr bwMode="auto">
          <a:xfrm>
            <a:off x="287337" y="996950"/>
            <a:ext cx="8569325" cy="572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1"/>
          <p:cNvSpPr>
            <a:spLocks noGrp="1"/>
          </p:cNvSpPr>
          <p:nvPr>
            <p:ph type="title" idx="4294967295"/>
          </p:nvPr>
        </p:nvSpPr>
        <p:spPr>
          <a:xfrm>
            <a:off x="519113" y="120650"/>
            <a:ext cx="8229600" cy="793750"/>
          </a:xfrm>
        </p:spPr>
        <p:txBody>
          <a:bodyPr/>
          <a:lstStyle/>
          <a:p>
            <a:r>
              <a:rPr lang="en-US" altLang="en-US" sz="4000" dirty="0" err="1">
                <a:solidFill>
                  <a:schemeClr val="tx1"/>
                </a:solidFill>
              </a:rPr>
              <a:t>Nowcasting</a:t>
            </a:r>
            <a:r>
              <a:rPr lang="en-US" altLang="en-US" sz="4000" dirty="0">
                <a:solidFill>
                  <a:schemeClr val="tx1"/>
                </a:solidFill>
              </a:rPr>
              <a:t> Sat Application Facility</a:t>
            </a:r>
          </a:p>
        </p:txBody>
      </p:sp>
    </p:spTree>
    <p:extLst>
      <p:ext uri="{BB962C8B-B14F-4D97-AF65-F5344CB8AC3E}">
        <p14:creationId xmlns="" xmlns:p14="http://schemas.microsoft.com/office/powerpoint/2010/main" val="594357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506"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685800"/>
            <a:ext cx="9144000" cy="59340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77507" name="Text Box 3"/>
          <p:cNvSpPr txBox="1">
            <a:spLocks noChangeArrowheads="1"/>
          </p:cNvSpPr>
          <p:nvPr/>
        </p:nvSpPr>
        <p:spPr bwMode="auto">
          <a:xfrm>
            <a:off x="7299325" y="4608513"/>
            <a:ext cx="160655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CA" altLang="en-US" b="1">
                <a:solidFill>
                  <a:srgbClr val="FF3300"/>
                </a:solidFill>
              </a:rPr>
              <a:t>NSF Request</a:t>
            </a:r>
            <a:endParaRPr lang="en-US" altLang="en-US" b="1">
              <a:solidFill>
                <a:srgbClr val="FF3300"/>
              </a:solidFill>
            </a:endParaRPr>
          </a:p>
        </p:txBody>
      </p:sp>
    </p:spTree>
    <p:extLst>
      <p:ext uri="{BB962C8B-B14F-4D97-AF65-F5344CB8AC3E}">
        <p14:creationId xmlns="" xmlns:p14="http://schemas.microsoft.com/office/powerpoint/2010/main" val="3128604601"/>
      </p:ext>
    </p:extLst>
  </p:cSld>
  <p:clrMapOvr>
    <a:masterClrMapping/>
  </p:clrMapOvr>
  <p:transition advTm="9000"/>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53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381000"/>
            <a:ext cx="9144000" cy="58118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78531" name="Text Box 3"/>
          <p:cNvSpPr txBox="1">
            <a:spLocks noChangeArrowheads="1"/>
          </p:cNvSpPr>
          <p:nvPr/>
        </p:nvSpPr>
        <p:spPr bwMode="auto">
          <a:xfrm>
            <a:off x="5638800" y="6248400"/>
            <a:ext cx="320040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CA" altLang="en-US" b="1" dirty="0" smtClean="0">
                <a:solidFill>
                  <a:srgbClr val="FF3300"/>
                </a:solidFill>
              </a:rPr>
              <a:t>Seeking donor funding</a:t>
            </a:r>
            <a:endParaRPr lang="en-US" altLang="en-US" b="1" dirty="0">
              <a:solidFill>
                <a:srgbClr val="FF3300"/>
              </a:solidFill>
            </a:endParaRPr>
          </a:p>
        </p:txBody>
      </p:sp>
    </p:spTree>
    <p:extLst>
      <p:ext uri="{BB962C8B-B14F-4D97-AF65-F5344CB8AC3E}">
        <p14:creationId xmlns="" xmlns:p14="http://schemas.microsoft.com/office/powerpoint/2010/main" val="1375558398"/>
      </p:ext>
    </p:extLst>
  </p:cSld>
  <p:clrMapOvr>
    <a:masterClrMapping/>
  </p:clrMapOvr>
  <p:transition advTm="11000"/>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txBox="1">
            <a:spLocks noChangeArrowheads="1"/>
          </p:cNvSpPr>
          <p:nvPr/>
        </p:nvSpPr>
        <p:spPr bwMode="auto">
          <a:xfrm>
            <a:off x="762000" y="457200"/>
            <a:ext cx="7924800" cy="6019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3600" kern="1200">
                <a:solidFill>
                  <a:schemeClr val="bg1"/>
                </a:solidFill>
                <a:latin typeface="+mj-lt"/>
                <a:ea typeface="+mj-ea"/>
                <a:cs typeface="+mj-cs"/>
              </a:defRPr>
            </a:lvl1pPr>
            <a:lvl2pPr algn="ctr" rtl="0" fontAlgn="base">
              <a:spcBef>
                <a:spcPct val="0"/>
              </a:spcBef>
              <a:spcAft>
                <a:spcPct val="0"/>
              </a:spcAft>
              <a:defRPr sz="3600">
                <a:solidFill>
                  <a:schemeClr val="bg1"/>
                </a:solidFill>
                <a:latin typeface="Calibri" pitchFamily="34" charset="0"/>
              </a:defRPr>
            </a:lvl2pPr>
            <a:lvl3pPr algn="ctr" rtl="0" fontAlgn="base">
              <a:spcBef>
                <a:spcPct val="0"/>
              </a:spcBef>
              <a:spcAft>
                <a:spcPct val="0"/>
              </a:spcAft>
              <a:defRPr sz="3600">
                <a:solidFill>
                  <a:schemeClr val="bg1"/>
                </a:solidFill>
                <a:latin typeface="Calibri" pitchFamily="34" charset="0"/>
              </a:defRPr>
            </a:lvl3pPr>
            <a:lvl4pPr algn="ctr" rtl="0" fontAlgn="base">
              <a:spcBef>
                <a:spcPct val="0"/>
              </a:spcBef>
              <a:spcAft>
                <a:spcPct val="0"/>
              </a:spcAft>
              <a:defRPr sz="3600">
                <a:solidFill>
                  <a:schemeClr val="bg1"/>
                </a:solidFill>
                <a:latin typeface="Calibri" pitchFamily="34" charset="0"/>
              </a:defRPr>
            </a:lvl4pPr>
            <a:lvl5pPr algn="ctr" rtl="0" fontAlgn="base">
              <a:spcBef>
                <a:spcPct val="0"/>
              </a:spcBef>
              <a:spcAft>
                <a:spcPct val="0"/>
              </a:spcAft>
              <a:defRPr sz="3600">
                <a:solidFill>
                  <a:schemeClr val="bg1"/>
                </a:solidFill>
                <a:latin typeface="Calibri" pitchFamily="34" charset="0"/>
              </a:defRPr>
            </a:lvl5pPr>
            <a:lvl6pPr marL="457200" algn="ctr" rtl="0" fontAlgn="base">
              <a:spcBef>
                <a:spcPct val="0"/>
              </a:spcBef>
              <a:spcAft>
                <a:spcPct val="0"/>
              </a:spcAft>
              <a:defRPr sz="3600">
                <a:solidFill>
                  <a:schemeClr val="bg1"/>
                </a:solidFill>
                <a:latin typeface="Calibri" pitchFamily="34" charset="0"/>
              </a:defRPr>
            </a:lvl6pPr>
            <a:lvl7pPr marL="914400" algn="ctr" rtl="0" fontAlgn="base">
              <a:spcBef>
                <a:spcPct val="0"/>
              </a:spcBef>
              <a:spcAft>
                <a:spcPct val="0"/>
              </a:spcAft>
              <a:defRPr sz="3600">
                <a:solidFill>
                  <a:schemeClr val="bg1"/>
                </a:solidFill>
                <a:latin typeface="Calibri" pitchFamily="34" charset="0"/>
              </a:defRPr>
            </a:lvl7pPr>
            <a:lvl8pPr marL="1371600" algn="ctr" rtl="0" fontAlgn="base">
              <a:spcBef>
                <a:spcPct val="0"/>
              </a:spcBef>
              <a:spcAft>
                <a:spcPct val="0"/>
              </a:spcAft>
              <a:defRPr sz="3600">
                <a:solidFill>
                  <a:schemeClr val="bg1"/>
                </a:solidFill>
                <a:latin typeface="Calibri" pitchFamily="34" charset="0"/>
              </a:defRPr>
            </a:lvl8pPr>
            <a:lvl9pPr marL="1828800" algn="ctr" rtl="0" fontAlgn="base">
              <a:spcBef>
                <a:spcPct val="0"/>
              </a:spcBef>
              <a:spcAft>
                <a:spcPct val="0"/>
              </a:spcAft>
              <a:defRPr sz="3600">
                <a:solidFill>
                  <a:schemeClr val="bg1"/>
                </a:solidFill>
                <a:latin typeface="Calibri" pitchFamily="34" charset="0"/>
              </a:defRPr>
            </a:lvl9pPr>
          </a:lstStyle>
          <a:p>
            <a:pPr algn="l"/>
            <a:r>
              <a:rPr lang="en-US" altLang="en-US" smtClean="0">
                <a:solidFill>
                  <a:schemeClr val="tx1"/>
                </a:solidFill>
              </a:rPr>
              <a:t>Facilities have already been requested to National Science Foundation due to long lead time required.</a:t>
            </a:r>
            <a:br>
              <a:rPr lang="en-US" altLang="en-US" smtClean="0">
                <a:solidFill>
                  <a:schemeClr val="tx1"/>
                </a:solidFill>
              </a:rPr>
            </a:br>
            <a:r>
              <a:rPr lang="en-US" altLang="en-US" smtClean="0">
                <a:solidFill>
                  <a:schemeClr val="tx1"/>
                </a:solidFill>
              </a:rPr>
              <a:t/>
            </a:r>
            <a:br>
              <a:rPr lang="en-US" altLang="en-US" smtClean="0">
                <a:solidFill>
                  <a:schemeClr val="tx1"/>
                </a:solidFill>
              </a:rPr>
            </a:br>
            <a:r>
              <a:rPr lang="en-US" altLang="en-US" smtClean="0">
                <a:solidFill>
                  <a:schemeClr val="tx1"/>
                </a:solidFill>
              </a:rPr>
              <a:t/>
            </a:r>
            <a:br>
              <a:rPr lang="en-US" altLang="en-US" smtClean="0">
                <a:solidFill>
                  <a:schemeClr val="tx1"/>
                </a:solidFill>
              </a:rPr>
            </a:br>
            <a:r>
              <a:rPr lang="en-US" altLang="en-US" smtClean="0">
                <a:solidFill>
                  <a:schemeClr val="tx1"/>
                </a:solidFill>
              </a:rPr>
              <a:t>Very Positive Feedback from NSF for 2016 but need non-NSF funding for operating, capacity building, project office, analysis</a:t>
            </a:r>
            <a:endParaRPr lang="en-US" altLang="en-US" dirty="0">
              <a:solidFill>
                <a:schemeClr val="tx1"/>
              </a:solidFill>
            </a:endParaRPr>
          </a:p>
        </p:txBody>
      </p:sp>
    </p:spTree>
    <p:extLst>
      <p:ext uri="{BB962C8B-B14F-4D97-AF65-F5344CB8AC3E}">
        <p14:creationId xmlns="" xmlns:p14="http://schemas.microsoft.com/office/powerpoint/2010/main" val="60182116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14338" y="338138"/>
            <a:ext cx="8315325" cy="61817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TextBox 3"/>
          <p:cNvSpPr txBox="1"/>
          <p:nvPr/>
        </p:nvSpPr>
        <p:spPr>
          <a:xfrm>
            <a:off x="414338" y="6530748"/>
            <a:ext cx="1351652" cy="369332"/>
          </a:xfrm>
          <a:prstGeom prst="rect">
            <a:avLst/>
          </a:prstGeom>
          <a:noFill/>
        </p:spPr>
        <p:txBody>
          <a:bodyPr wrap="none" rtlCol="0">
            <a:spAutoFit/>
          </a:bodyPr>
          <a:lstStyle/>
          <a:p>
            <a:r>
              <a:rPr lang="en-US" dirty="0" smtClean="0"/>
              <a:t>Paula Salio</a:t>
            </a:r>
            <a:endParaRPr lang="en-US" dirty="0"/>
          </a:p>
        </p:txBody>
      </p:sp>
    </p:spTree>
    <p:extLst>
      <p:ext uri="{BB962C8B-B14F-4D97-AF65-F5344CB8AC3E}">
        <p14:creationId xmlns="" xmlns:p14="http://schemas.microsoft.com/office/powerpoint/2010/main" val="27721785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19100" y="338138"/>
            <a:ext cx="8305800" cy="61817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1755238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317500" y="347663"/>
            <a:ext cx="8509000" cy="563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8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pitchFamily="34" charset="0"/>
              </a:defRPr>
            </a:lvl2pPr>
            <a:lvl3pPr algn="ctr" rtl="0" eaLnBrk="0" fontAlgn="base" hangingPunct="0">
              <a:spcBef>
                <a:spcPct val="0"/>
              </a:spcBef>
              <a:spcAft>
                <a:spcPct val="0"/>
              </a:spcAft>
              <a:defRPr sz="2800">
                <a:solidFill>
                  <a:schemeClr val="tx2"/>
                </a:solidFill>
                <a:latin typeface="Arial Black" pitchFamily="34" charset="0"/>
              </a:defRPr>
            </a:lvl3pPr>
            <a:lvl4pPr algn="ctr" rtl="0" eaLnBrk="0" fontAlgn="base" hangingPunct="0">
              <a:spcBef>
                <a:spcPct val="0"/>
              </a:spcBef>
              <a:spcAft>
                <a:spcPct val="0"/>
              </a:spcAft>
              <a:defRPr sz="2800">
                <a:solidFill>
                  <a:schemeClr val="tx2"/>
                </a:solidFill>
                <a:latin typeface="Arial Black" pitchFamily="34" charset="0"/>
              </a:defRPr>
            </a:lvl4pPr>
            <a:lvl5pPr algn="ctr" rtl="0" eaLnBrk="0" fontAlgn="base" hangingPunct="0">
              <a:spcBef>
                <a:spcPct val="0"/>
              </a:spcBef>
              <a:spcAft>
                <a:spcPct val="0"/>
              </a:spcAft>
              <a:defRPr sz="2800">
                <a:solidFill>
                  <a:schemeClr val="tx2"/>
                </a:solidFill>
                <a:latin typeface="Arial Black" pitchFamily="34" charset="0"/>
              </a:defRPr>
            </a:lvl5pPr>
            <a:lvl6pPr marL="457200" algn="ctr" rtl="0" fontAlgn="base">
              <a:spcBef>
                <a:spcPct val="0"/>
              </a:spcBef>
              <a:spcAft>
                <a:spcPct val="0"/>
              </a:spcAft>
              <a:defRPr sz="2800">
                <a:solidFill>
                  <a:schemeClr val="tx2"/>
                </a:solidFill>
                <a:latin typeface="Arial Black" pitchFamily="34" charset="0"/>
              </a:defRPr>
            </a:lvl6pPr>
            <a:lvl7pPr marL="914400" algn="ctr" rtl="0" fontAlgn="base">
              <a:spcBef>
                <a:spcPct val="0"/>
              </a:spcBef>
              <a:spcAft>
                <a:spcPct val="0"/>
              </a:spcAft>
              <a:defRPr sz="2800">
                <a:solidFill>
                  <a:schemeClr val="tx2"/>
                </a:solidFill>
                <a:latin typeface="Arial Black" pitchFamily="34" charset="0"/>
              </a:defRPr>
            </a:lvl7pPr>
            <a:lvl8pPr marL="1371600" algn="ctr" rtl="0" fontAlgn="base">
              <a:spcBef>
                <a:spcPct val="0"/>
              </a:spcBef>
              <a:spcAft>
                <a:spcPct val="0"/>
              </a:spcAft>
              <a:defRPr sz="2800">
                <a:solidFill>
                  <a:schemeClr val="tx2"/>
                </a:solidFill>
                <a:latin typeface="Arial Black" pitchFamily="34" charset="0"/>
              </a:defRPr>
            </a:lvl8pPr>
            <a:lvl9pPr marL="1828800" algn="ctr" rtl="0" fontAlgn="base">
              <a:spcBef>
                <a:spcPct val="0"/>
              </a:spcBef>
              <a:spcAft>
                <a:spcPct val="0"/>
              </a:spcAft>
              <a:defRPr sz="2800">
                <a:solidFill>
                  <a:schemeClr val="tx2"/>
                </a:solidFill>
                <a:latin typeface="Arial Black" pitchFamily="34" charset="0"/>
              </a:defRPr>
            </a:lvl9pPr>
          </a:lstStyle>
          <a:p>
            <a:pPr eaLnBrk="1" hangingPunct="1"/>
            <a:r>
              <a:rPr lang="en-US" sz="4000" b="1" dirty="0" smtClean="0">
                <a:solidFill>
                  <a:schemeClr val="tx1"/>
                </a:solidFill>
              </a:rPr>
              <a:t>Cal/Val Planning</a:t>
            </a:r>
          </a:p>
        </p:txBody>
      </p:sp>
      <p:sp>
        <p:nvSpPr>
          <p:cNvPr id="2" name="TextBox 1"/>
          <p:cNvSpPr txBox="1"/>
          <p:nvPr/>
        </p:nvSpPr>
        <p:spPr>
          <a:xfrm>
            <a:off x="522514" y="1377308"/>
            <a:ext cx="8098972" cy="5632311"/>
          </a:xfrm>
          <a:prstGeom prst="rect">
            <a:avLst/>
          </a:prstGeom>
          <a:noFill/>
        </p:spPr>
        <p:txBody>
          <a:bodyPr wrap="square" rtlCol="0">
            <a:spAutoFit/>
          </a:bodyPr>
          <a:lstStyle/>
          <a:p>
            <a:pPr marL="342900" indent="-342900">
              <a:buFont typeface="Arial" panose="020B0604020202020204" pitchFamily="34" charset="0"/>
              <a:buChar char="•"/>
            </a:pPr>
            <a:r>
              <a:rPr lang="en-US" sz="2400" dirty="0"/>
              <a:t>The AWG and CWG </a:t>
            </a:r>
            <a:r>
              <a:rPr lang="en-US" sz="2400" dirty="0" smtClean="0"/>
              <a:t>requires each </a:t>
            </a:r>
            <a:r>
              <a:rPr lang="en-US" sz="2400" dirty="0"/>
              <a:t>team to do the traditional </a:t>
            </a:r>
            <a:r>
              <a:rPr lang="en-US" sz="2400" dirty="0" err="1"/>
              <a:t>cal</a:t>
            </a:r>
            <a:r>
              <a:rPr lang="en-US" sz="2400" dirty="0"/>
              <a:t>/</a:t>
            </a:r>
            <a:r>
              <a:rPr lang="en-US" sz="2400" dirty="0" err="1"/>
              <a:t>val</a:t>
            </a:r>
            <a:r>
              <a:rPr lang="en-US" sz="2400" dirty="0"/>
              <a:t> activities (vicarious </a:t>
            </a:r>
            <a:r>
              <a:rPr lang="en-US" sz="2400" dirty="0" smtClean="0"/>
              <a:t>cross-calibration, cross-comparisons </a:t>
            </a:r>
            <a:r>
              <a:rPr lang="en-US" sz="2400" dirty="0"/>
              <a:t>with other </a:t>
            </a:r>
            <a:r>
              <a:rPr lang="en-US" sz="2400" dirty="0" smtClean="0"/>
              <a:t>satellites (GSICS).  </a:t>
            </a:r>
          </a:p>
          <a:p>
            <a:pPr marL="342900" indent="-342900">
              <a:buFont typeface="Arial" panose="020B0604020202020204" pitchFamily="34" charset="0"/>
              <a:buChar char="•"/>
            </a:pPr>
            <a:endParaRPr lang="en-US" sz="2400" dirty="0" smtClean="0"/>
          </a:p>
          <a:p>
            <a:pPr marL="342900" indent="-342900">
              <a:buFont typeface="Arial" panose="020B0604020202020204" pitchFamily="34" charset="0"/>
              <a:buChar char="•"/>
            </a:pPr>
            <a:r>
              <a:rPr lang="en-US" sz="2400" dirty="0" smtClean="0"/>
              <a:t>Does </a:t>
            </a:r>
            <a:r>
              <a:rPr lang="en-US" sz="2400" dirty="0"/>
              <a:t>not include conducting, participating in, or deploying additional assets in field campaigns that offer additional </a:t>
            </a:r>
            <a:r>
              <a:rPr lang="en-US" sz="2400" dirty="0" smtClean="0"/>
              <a:t>high fidelity product </a:t>
            </a:r>
            <a:r>
              <a:rPr lang="en-US" sz="2400" dirty="0"/>
              <a:t>validation</a:t>
            </a:r>
            <a:r>
              <a:rPr lang="en-US" sz="2400" dirty="0" smtClean="0"/>
              <a:t>.</a:t>
            </a:r>
          </a:p>
          <a:p>
            <a:pPr marL="342900" indent="-342900">
              <a:buFont typeface="Arial" panose="020B0604020202020204" pitchFamily="34" charset="0"/>
              <a:buChar char="•"/>
            </a:pPr>
            <a:endParaRPr lang="en-US" sz="2400" dirty="0" smtClean="0"/>
          </a:p>
          <a:p>
            <a:pPr marL="342900" indent="-342900">
              <a:buFont typeface="Arial" panose="020B0604020202020204" pitchFamily="34" charset="0"/>
              <a:buChar char="•"/>
            </a:pPr>
            <a:r>
              <a:rPr lang="en-US" sz="2400" dirty="0" smtClean="0"/>
              <a:t>Program Science Office funded some limited proposals in 2011 for new, intermittent (field campaign) and sustaining ground validation measurements.</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smtClean="0"/>
              <a:t>No CLASS L0 archive- CWG IV&amp;V teams require local L0 compute/storage infrastructure augmentation</a:t>
            </a:r>
            <a:endParaRPr lang="en-US" sz="2400" dirty="0"/>
          </a:p>
          <a:p>
            <a:pPr marL="342900" indent="-342900">
              <a:buFont typeface="Arial" panose="020B0604020202020204" pitchFamily="34" charset="0"/>
              <a:buChar char="•"/>
            </a:pPr>
            <a:endParaRPr lang="en-US" sz="2400" dirty="0"/>
          </a:p>
        </p:txBody>
      </p:sp>
    </p:spTree>
    <p:extLst>
      <p:ext uri="{BB962C8B-B14F-4D97-AF65-F5344CB8AC3E}">
        <p14:creationId xmlns="" xmlns:p14="http://schemas.microsoft.com/office/powerpoint/2010/main" val="12429560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19088" y="338138"/>
            <a:ext cx="8505825" cy="61817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27754598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14338" y="338138"/>
            <a:ext cx="8315325" cy="61817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66128026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0"/>
            <a:ext cx="9324975" cy="69913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TextBox 1"/>
          <p:cNvSpPr txBox="1"/>
          <p:nvPr/>
        </p:nvSpPr>
        <p:spPr>
          <a:xfrm>
            <a:off x="391886" y="6662057"/>
            <a:ext cx="1697901" cy="369332"/>
          </a:xfrm>
          <a:prstGeom prst="rect">
            <a:avLst/>
          </a:prstGeom>
          <a:noFill/>
        </p:spPr>
        <p:txBody>
          <a:bodyPr wrap="none" rtlCol="0">
            <a:spAutoFit/>
          </a:bodyPr>
          <a:lstStyle/>
          <a:p>
            <a:r>
              <a:rPr lang="en-US" dirty="0" smtClean="0">
                <a:solidFill>
                  <a:schemeClr val="bg1"/>
                </a:solidFill>
              </a:rPr>
              <a:t>Matt </a:t>
            </a:r>
            <a:r>
              <a:rPr lang="en-US" dirty="0" err="1" smtClean="0">
                <a:solidFill>
                  <a:schemeClr val="bg1"/>
                </a:solidFill>
              </a:rPr>
              <a:t>Schwaller</a:t>
            </a:r>
            <a:endParaRPr lang="en-US" dirty="0">
              <a:solidFill>
                <a:schemeClr val="bg1"/>
              </a:solidFill>
            </a:endParaRPr>
          </a:p>
        </p:txBody>
      </p:sp>
    </p:spTree>
    <p:extLst>
      <p:ext uri="{BB962C8B-B14F-4D97-AF65-F5344CB8AC3E}">
        <p14:creationId xmlns="" xmlns:p14="http://schemas.microsoft.com/office/powerpoint/2010/main" val="237197564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0"/>
            <a:ext cx="9334500" cy="70008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80639526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0"/>
            <a:ext cx="9334500" cy="70008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3507983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317500" y="402091"/>
            <a:ext cx="8509000" cy="563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8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pitchFamily="34" charset="0"/>
              </a:defRPr>
            </a:lvl2pPr>
            <a:lvl3pPr algn="ctr" rtl="0" eaLnBrk="0" fontAlgn="base" hangingPunct="0">
              <a:spcBef>
                <a:spcPct val="0"/>
              </a:spcBef>
              <a:spcAft>
                <a:spcPct val="0"/>
              </a:spcAft>
              <a:defRPr sz="2800">
                <a:solidFill>
                  <a:schemeClr val="tx2"/>
                </a:solidFill>
                <a:latin typeface="Arial Black" pitchFamily="34" charset="0"/>
              </a:defRPr>
            </a:lvl3pPr>
            <a:lvl4pPr algn="ctr" rtl="0" eaLnBrk="0" fontAlgn="base" hangingPunct="0">
              <a:spcBef>
                <a:spcPct val="0"/>
              </a:spcBef>
              <a:spcAft>
                <a:spcPct val="0"/>
              </a:spcAft>
              <a:defRPr sz="2800">
                <a:solidFill>
                  <a:schemeClr val="tx2"/>
                </a:solidFill>
                <a:latin typeface="Arial Black" pitchFamily="34" charset="0"/>
              </a:defRPr>
            </a:lvl4pPr>
            <a:lvl5pPr algn="ctr" rtl="0" eaLnBrk="0" fontAlgn="base" hangingPunct="0">
              <a:spcBef>
                <a:spcPct val="0"/>
              </a:spcBef>
              <a:spcAft>
                <a:spcPct val="0"/>
              </a:spcAft>
              <a:defRPr sz="2800">
                <a:solidFill>
                  <a:schemeClr val="tx2"/>
                </a:solidFill>
                <a:latin typeface="Arial Black" pitchFamily="34" charset="0"/>
              </a:defRPr>
            </a:lvl5pPr>
            <a:lvl6pPr marL="457200" algn="ctr" rtl="0" fontAlgn="base">
              <a:spcBef>
                <a:spcPct val="0"/>
              </a:spcBef>
              <a:spcAft>
                <a:spcPct val="0"/>
              </a:spcAft>
              <a:defRPr sz="2800">
                <a:solidFill>
                  <a:schemeClr val="tx2"/>
                </a:solidFill>
                <a:latin typeface="Arial Black" pitchFamily="34" charset="0"/>
              </a:defRPr>
            </a:lvl6pPr>
            <a:lvl7pPr marL="914400" algn="ctr" rtl="0" fontAlgn="base">
              <a:spcBef>
                <a:spcPct val="0"/>
              </a:spcBef>
              <a:spcAft>
                <a:spcPct val="0"/>
              </a:spcAft>
              <a:defRPr sz="2800">
                <a:solidFill>
                  <a:schemeClr val="tx2"/>
                </a:solidFill>
                <a:latin typeface="Arial Black" pitchFamily="34" charset="0"/>
              </a:defRPr>
            </a:lvl7pPr>
            <a:lvl8pPr marL="1371600" algn="ctr" rtl="0" fontAlgn="base">
              <a:spcBef>
                <a:spcPct val="0"/>
              </a:spcBef>
              <a:spcAft>
                <a:spcPct val="0"/>
              </a:spcAft>
              <a:defRPr sz="2800">
                <a:solidFill>
                  <a:schemeClr val="tx2"/>
                </a:solidFill>
                <a:latin typeface="Arial Black" pitchFamily="34" charset="0"/>
              </a:defRPr>
            </a:lvl8pPr>
            <a:lvl9pPr marL="1828800" algn="ctr" rtl="0" fontAlgn="base">
              <a:spcBef>
                <a:spcPct val="0"/>
              </a:spcBef>
              <a:spcAft>
                <a:spcPct val="0"/>
              </a:spcAft>
              <a:defRPr sz="2800">
                <a:solidFill>
                  <a:schemeClr val="tx2"/>
                </a:solidFill>
                <a:latin typeface="Arial Black" pitchFamily="34" charset="0"/>
              </a:defRPr>
            </a:lvl9pPr>
          </a:lstStyle>
          <a:p>
            <a:pPr eaLnBrk="1" hangingPunct="1"/>
            <a:r>
              <a:rPr lang="en-US" sz="3200" b="1" dirty="0" smtClean="0">
                <a:solidFill>
                  <a:schemeClr val="tx1"/>
                </a:solidFill>
              </a:rPr>
              <a:t>Cal/Val Support from Program Science Office</a:t>
            </a:r>
          </a:p>
        </p:txBody>
      </p:sp>
      <p:sp>
        <p:nvSpPr>
          <p:cNvPr id="3" name="Rectangle 3"/>
          <p:cNvSpPr txBox="1">
            <a:spLocks noChangeArrowheads="1"/>
          </p:cNvSpPr>
          <p:nvPr/>
        </p:nvSpPr>
        <p:spPr bwMode="auto">
          <a:xfrm>
            <a:off x="501650" y="969508"/>
            <a:ext cx="8140700" cy="565671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altLang="en-US" sz="2000" dirty="0" smtClean="0"/>
              <a:t>Legacy Atmospheric Profiles</a:t>
            </a:r>
          </a:p>
          <a:p>
            <a:pPr lvl="1"/>
            <a:r>
              <a:rPr lang="en-GB" altLang="en-US" sz="2000" dirty="0" smtClean="0"/>
              <a:t>GPS Met TPW Validation (Seth </a:t>
            </a:r>
            <a:r>
              <a:rPr lang="en-GB" altLang="en-US" sz="2000" dirty="0" err="1" smtClean="0"/>
              <a:t>Gutman</a:t>
            </a:r>
            <a:r>
              <a:rPr lang="en-GB" altLang="en-US" sz="2000" dirty="0" smtClean="0"/>
              <a:t>)</a:t>
            </a:r>
          </a:p>
          <a:p>
            <a:pPr lvl="1"/>
            <a:r>
              <a:rPr lang="en-GB" altLang="en-US" sz="2000" dirty="0" smtClean="0"/>
              <a:t>NAST-I (</a:t>
            </a:r>
            <a:r>
              <a:rPr lang="en-GB" altLang="en-US" sz="2000" dirty="0"/>
              <a:t>A</a:t>
            </a:r>
            <a:r>
              <a:rPr lang="en-GB" altLang="en-US" sz="2000" dirty="0" smtClean="0"/>
              <a:t>llen </a:t>
            </a:r>
            <a:r>
              <a:rPr lang="en-GB" altLang="en-US" sz="2000" dirty="0" err="1" smtClean="0"/>
              <a:t>Larar</a:t>
            </a:r>
            <a:r>
              <a:rPr lang="en-GB" altLang="en-US" sz="2000" dirty="0" smtClean="0"/>
              <a:t>)- deferred to PLT ER2 deployment</a:t>
            </a:r>
          </a:p>
          <a:p>
            <a:r>
              <a:rPr lang="en-GB" altLang="en-US" sz="2000" dirty="0" smtClean="0"/>
              <a:t>GLM Lightning Detection</a:t>
            </a:r>
          </a:p>
          <a:p>
            <a:pPr lvl="1"/>
            <a:r>
              <a:rPr lang="en-GB" altLang="en-US" sz="2000" dirty="0" smtClean="0"/>
              <a:t>Lightning network data  for sustaining </a:t>
            </a:r>
            <a:r>
              <a:rPr lang="en-GB" altLang="en-US" sz="2000" dirty="0" err="1" smtClean="0"/>
              <a:t>cal</a:t>
            </a:r>
            <a:r>
              <a:rPr lang="en-GB" altLang="en-US" sz="2000" dirty="0" smtClean="0"/>
              <a:t>/</a:t>
            </a:r>
            <a:r>
              <a:rPr lang="en-GB" altLang="en-US" sz="2000" dirty="0" err="1" smtClean="0"/>
              <a:t>val</a:t>
            </a:r>
            <a:endParaRPr lang="en-GB" altLang="en-US" sz="2000" dirty="0" smtClean="0"/>
          </a:p>
          <a:p>
            <a:pPr lvl="1"/>
            <a:r>
              <a:rPr lang="en-GB" altLang="en-US" sz="2000" dirty="0" smtClean="0"/>
              <a:t>Airborne GLM Simulator (ER2/Global Hawk) in development</a:t>
            </a:r>
          </a:p>
          <a:p>
            <a:pPr lvl="1"/>
            <a:r>
              <a:rPr lang="en-GB" altLang="en-US" sz="2000" dirty="0" smtClean="0"/>
              <a:t>CHUVA -GPM Campaign in Brazil 2011-2012 cross-comparisons</a:t>
            </a:r>
          </a:p>
          <a:p>
            <a:pPr lvl="1"/>
            <a:r>
              <a:rPr lang="en-GB" altLang="en-US" sz="2000" dirty="0" smtClean="0"/>
              <a:t>WMO-</a:t>
            </a:r>
            <a:r>
              <a:rPr lang="en-GB" altLang="en-US" sz="2000" dirty="0" err="1" smtClean="0"/>
              <a:t>HyMex</a:t>
            </a:r>
            <a:r>
              <a:rPr lang="en-GB" altLang="en-US" sz="2000" dirty="0" smtClean="0"/>
              <a:t> 2012 (field campaign support for VSP)</a:t>
            </a:r>
          </a:p>
          <a:p>
            <a:r>
              <a:rPr lang="en-GB" altLang="en-US" sz="2000" dirty="0" smtClean="0"/>
              <a:t>Aerosols, Clouds</a:t>
            </a:r>
          </a:p>
          <a:p>
            <a:pPr lvl="1"/>
            <a:r>
              <a:rPr lang="en-GB" altLang="en-US" sz="2000" dirty="0" smtClean="0"/>
              <a:t>DSCOVER field campaign (S. </a:t>
            </a:r>
            <a:r>
              <a:rPr lang="en-GB" altLang="en-US" sz="2000" dirty="0" err="1" smtClean="0"/>
              <a:t>Kundragunta</a:t>
            </a:r>
            <a:r>
              <a:rPr lang="en-GB" altLang="en-US" sz="2000" dirty="0" smtClean="0"/>
              <a:t>/Russ  Dickerson) airborne spectral measurements</a:t>
            </a:r>
          </a:p>
          <a:p>
            <a:pPr lvl="1"/>
            <a:r>
              <a:rPr lang="en-US" sz="2000" dirty="0" smtClean="0"/>
              <a:t>Aerosol, Cloud, Surface Radiation and Sounding instrumentation (</a:t>
            </a:r>
            <a:r>
              <a:rPr lang="en-GB" altLang="en-US" sz="2000" dirty="0" smtClean="0"/>
              <a:t>Feltz/Pierce), </a:t>
            </a:r>
            <a:r>
              <a:rPr lang="en-GB" altLang="en-US" sz="2000" dirty="0" err="1" smtClean="0"/>
              <a:t>eg</a:t>
            </a:r>
            <a:r>
              <a:rPr lang="en-GB" altLang="en-US" sz="2000" dirty="0" smtClean="0"/>
              <a:t>, DC3  field campaign</a:t>
            </a:r>
          </a:p>
          <a:p>
            <a:r>
              <a:rPr lang="en-GB" altLang="en-US" sz="2000" dirty="0" smtClean="0"/>
              <a:t>Radiation</a:t>
            </a:r>
          </a:p>
          <a:p>
            <a:pPr lvl="1"/>
            <a:r>
              <a:rPr lang="en-GB" altLang="en-US" sz="2000" dirty="0" err="1" smtClean="0"/>
              <a:t>Surfrad</a:t>
            </a:r>
            <a:r>
              <a:rPr lang="en-GB" altLang="en-US" sz="2000" dirty="0" smtClean="0"/>
              <a:t> upgrades, portable system (Jos. </a:t>
            </a:r>
            <a:r>
              <a:rPr lang="en-GB" altLang="en-US" sz="2000" dirty="0" err="1" smtClean="0"/>
              <a:t>Michalsky</a:t>
            </a:r>
            <a:r>
              <a:rPr lang="en-GB" altLang="en-US" sz="2000" dirty="0" smtClean="0"/>
              <a:t>/Ellsworth Dutton)</a:t>
            </a:r>
          </a:p>
          <a:p>
            <a:r>
              <a:rPr lang="en-US" sz="2000" dirty="0" smtClean="0"/>
              <a:t>L1B Radiances-Sonora </a:t>
            </a:r>
            <a:r>
              <a:rPr lang="en-US" sz="2000" dirty="0"/>
              <a:t>Desert </a:t>
            </a:r>
            <a:r>
              <a:rPr lang="en-US" sz="2000" dirty="0" smtClean="0"/>
              <a:t>AVIRIS Campaign (UMCP GRA Scott Ozog)</a:t>
            </a:r>
            <a:endParaRPr lang="en-US" sz="2000" dirty="0">
              <a:solidFill>
                <a:srgbClr val="000000"/>
              </a:solidFill>
            </a:endParaRPr>
          </a:p>
          <a:p>
            <a:pPr lvl="1"/>
            <a:endParaRPr lang="en-GB" altLang="en-US" sz="2000" dirty="0" smtClean="0"/>
          </a:p>
          <a:p>
            <a:endParaRPr lang="en-GB" altLang="en-US" sz="2000" dirty="0"/>
          </a:p>
        </p:txBody>
      </p:sp>
    </p:spTree>
    <p:extLst>
      <p:ext uri="{BB962C8B-B14F-4D97-AF65-F5344CB8AC3E}">
        <p14:creationId xmlns="" xmlns:p14="http://schemas.microsoft.com/office/powerpoint/2010/main" val="30169297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1142" y="0"/>
            <a:ext cx="9062858" cy="630759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TextBox 2"/>
          <p:cNvSpPr txBox="1"/>
          <p:nvPr/>
        </p:nvSpPr>
        <p:spPr>
          <a:xfrm>
            <a:off x="185057" y="6466505"/>
            <a:ext cx="3040128" cy="369332"/>
          </a:xfrm>
          <a:prstGeom prst="rect">
            <a:avLst/>
          </a:prstGeom>
          <a:noFill/>
        </p:spPr>
        <p:txBody>
          <a:bodyPr wrap="none" rtlCol="0">
            <a:spAutoFit/>
          </a:bodyPr>
          <a:lstStyle/>
          <a:p>
            <a:r>
              <a:rPr lang="en-US" dirty="0" smtClean="0"/>
              <a:t>Allen </a:t>
            </a:r>
            <a:r>
              <a:rPr lang="en-US" dirty="0" err="1" smtClean="0"/>
              <a:t>Larar</a:t>
            </a:r>
            <a:r>
              <a:rPr lang="en-US" dirty="0" smtClean="0"/>
              <a:t> Cal/Val proposal</a:t>
            </a:r>
            <a:endParaRPr lang="en-US" dirty="0"/>
          </a:p>
        </p:txBody>
      </p:sp>
    </p:spTree>
    <p:extLst>
      <p:ext uri="{BB962C8B-B14F-4D97-AF65-F5344CB8AC3E}">
        <p14:creationId xmlns="" xmlns:p14="http://schemas.microsoft.com/office/powerpoint/2010/main" val="4978373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609600"/>
            <a:ext cx="4800600" cy="4495800"/>
          </a:xfrm>
        </p:spPr>
        <p:txBody>
          <a:bodyPr>
            <a:normAutofit fontScale="92500" lnSpcReduction="10000"/>
          </a:bodyPr>
          <a:lstStyle/>
          <a:p>
            <a:pPr marL="0" lvl="2">
              <a:spcAft>
                <a:spcPts val="600"/>
              </a:spcAft>
            </a:pPr>
            <a:r>
              <a:rPr lang="en-US" sz="1600" b="1" u="sng" dirty="0" smtClean="0">
                <a:latin typeface="Arial" pitchFamily="34" charset="0"/>
                <a:cs typeface="Arial" pitchFamily="34" charset="0"/>
              </a:rPr>
              <a:t>Dates:</a:t>
            </a:r>
            <a:r>
              <a:rPr lang="en-US" sz="1600" b="1" dirty="0" smtClean="0">
                <a:latin typeface="Arial" pitchFamily="34" charset="0"/>
                <a:cs typeface="Arial" pitchFamily="34" charset="0"/>
              </a:rPr>
              <a:t>  Spring 2011</a:t>
            </a:r>
          </a:p>
          <a:p>
            <a:pPr marL="0" lvl="2">
              <a:spcAft>
                <a:spcPts val="600"/>
              </a:spcAft>
            </a:pPr>
            <a:r>
              <a:rPr lang="en-US" sz="1600" b="1" u="sng" dirty="0" smtClean="0">
                <a:latin typeface="Arial" pitchFamily="34" charset="0"/>
                <a:cs typeface="Arial" pitchFamily="34" charset="0"/>
              </a:rPr>
              <a:t>Location:</a:t>
            </a:r>
            <a:r>
              <a:rPr lang="en-US" sz="1600" b="1" dirty="0" smtClean="0">
                <a:latin typeface="Arial" pitchFamily="34" charset="0"/>
                <a:cs typeface="Arial" pitchFamily="34" charset="0"/>
              </a:rPr>
              <a:t> </a:t>
            </a:r>
            <a:r>
              <a:rPr lang="en-US" sz="1600" dirty="0" smtClean="0">
                <a:latin typeface="Arial" pitchFamily="34" charset="0"/>
                <a:cs typeface="Arial" pitchFamily="34" charset="0"/>
              </a:rPr>
              <a:t>White Sands Missile Range (WSMR), NM and Sonora Desert, Mexico</a:t>
            </a:r>
          </a:p>
          <a:p>
            <a:pPr marL="0" lvl="2">
              <a:spcAft>
                <a:spcPts val="600"/>
              </a:spcAft>
            </a:pPr>
            <a:r>
              <a:rPr lang="en-US" sz="1600" b="1" u="sng" dirty="0" smtClean="0">
                <a:latin typeface="Arial" charset="0"/>
                <a:cs typeface="Arial" charset="0"/>
              </a:rPr>
              <a:t>Overarching Objectives: </a:t>
            </a:r>
          </a:p>
          <a:p>
            <a:pPr marL="461963" lvl="1" indent="-234950">
              <a:spcBef>
                <a:spcPts val="600"/>
              </a:spcBef>
              <a:buClr>
                <a:schemeClr val="bg2">
                  <a:lumMod val="50000"/>
                </a:schemeClr>
              </a:buClr>
              <a:buFont typeface="Arial" pitchFamily="34" charset="0"/>
              <a:buChar char="»"/>
            </a:pPr>
            <a:r>
              <a:rPr lang="en-US" sz="1600" i="1" dirty="0" smtClean="0"/>
              <a:t>Vicarious calibration of GOES-R ABI and GLM for the purpose of long-term monitoring and L1b validation and verification</a:t>
            </a:r>
          </a:p>
          <a:p>
            <a:pPr marL="461963" lvl="1" indent="-234950">
              <a:spcBef>
                <a:spcPts val="600"/>
              </a:spcBef>
              <a:buClr>
                <a:schemeClr val="bg2">
                  <a:lumMod val="50000"/>
                </a:schemeClr>
              </a:buClr>
              <a:buFont typeface="Arial" pitchFamily="34" charset="0"/>
              <a:buChar char="»"/>
            </a:pPr>
            <a:r>
              <a:rPr lang="en-US" sz="1600" i="1" dirty="0" smtClean="0"/>
              <a:t>These sites are not perfect </a:t>
            </a:r>
            <a:r>
              <a:rPr lang="en-US" sz="1600" i="1" dirty="0" err="1" smtClean="0"/>
              <a:t>Lambertian</a:t>
            </a:r>
            <a:r>
              <a:rPr lang="en-US" sz="1600" i="1" dirty="0" smtClean="0"/>
              <a:t> surfaces, thus  </a:t>
            </a:r>
          </a:p>
          <a:p>
            <a:pPr marL="915988" lvl="2">
              <a:spcBef>
                <a:spcPts val="600"/>
              </a:spcBef>
              <a:buClr>
                <a:schemeClr val="bg2">
                  <a:lumMod val="50000"/>
                </a:schemeClr>
              </a:buClr>
              <a:buFont typeface="Wingdings" pitchFamily="2" charset="2"/>
              <a:buChar char="v"/>
            </a:pPr>
            <a:r>
              <a:rPr lang="en-US" sz="1600" i="1" dirty="0" smtClean="0"/>
              <a:t>Seasonal variability of reflectance is introduced into long-term reflectance time series</a:t>
            </a:r>
          </a:p>
          <a:p>
            <a:pPr marL="915988" lvl="2">
              <a:spcBef>
                <a:spcPts val="600"/>
              </a:spcBef>
              <a:buClr>
                <a:schemeClr val="bg2">
                  <a:lumMod val="50000"/>
                </a:schemeClr>
              </a:buClr>
              <a:buFont typeface="Wingdings" pitchFamily="2" charset="2"/>
              <a:buChar char="v"/>
            </a:pPr>
            <a:r>
              <a:rPr lang="en-US" sz="1600" i="1" dirty="0" smtClean="0"/>
              <a:t>This variability cannot be removed objectively without knowledge of the surface BRDF characteristics</a:t>
            </a:r>
          </a:p>
          <a:p>
            <a:pPr marL="915988" lvl="2">
              <a:spcBef>
                <a:spcPts val="600"/>
              </a:spcBef>
              <a:buClr>
                <a:schemeClr val="bg2">
                  <a:lumMod val="50000"/>
                </a:schemeClr>
              </a:buClr>
              <a:buFont typeface="Wingdings" pitchFamily="2" charset="2"/>
              <a:buChar char="v"/>
            </a:pPr>
            <a:r>
              <a:rPr lang="en-US" sz="1600" i="1" dirty="0" smtClean="0"/>
              <a:t>Airborne </a:t>
            </a:r>
            <a:r>
              <a:rPr lang="en-US" sz="1600" i="1" dirty="0" err="1" smtClean="0"/>
              <a:t>radiometeric</a:t>
            </a:r>
            <a:r>
              <a:rPr lang="en-US" sz="1600" i="1" dirty="0" smtClean="0"/>
              <a:t> measurements taken over these sites over the course of a diurnal cycle can allow BRDF to be estimated, which can be used to correct anomalies in reflectance times series</a:t>
            </a:r>
          </a:p>
        </p:txBody>
      </p:sp>
      <p:pic>
        <p:nvPicPr>
          <p:cNvPr id="7" name="Picture 2"/>
          <p:cNvPicPr>
            <a:picLocks noChangeAspect="1" noChangeArrowheads="1"/>
          </p:cNvPicPr>
          <p:nvPr/>
        </p:nvPicPr>
        <p:blipFill>
          <a:blip r:embed="rId2" cstate="print"/>
          <a:srcRect t="20523"/>
          <a:stretch>
            <a:fillRect/>
          </a:stretch>
        </p:blipFill>
        <p:spPr bwMode="auto">
          <a:xfrm>
            <a:off x="5791200" y="838200"/>
            <a:ext cx="2923516" cy="2096624"/>
          </a:xfrm>
          <a:prstGeom prst="rect">
            <a:avLst/>
          </a:prstGeom>
          <a:noFill/>
          <a:ln w="9525">
            <a:noFill/>
            <a:miter lim="800000"/>
            <a:headEnd/>
            <a:tailEnd/>
          </a:ln>
        </p:spPr>
      </p:pic>
      <p:sp>
        <p:nvSpPr>
          <p:cNvPr id="8" name="Content Placeholder 2"/>
          <p:cNvSpPr txBox="1">
            <a:spLocks/>
          </p:cNvSpPr>
          <p:nvPr/>
        </p:nvSpPr>
        <p:spPr bwMode="auto">
          <a:xfrm>
            <a:off x="0" y="5105400"/>
            <a:ext cx="9144000" cy="16764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L="460375" marR="0" lvl="1" indent="-228600" algn="l" defTabSz="914400" rtl="0" eaLnBrk="0" fontAlgn="base" latinLnBrk="0" hangingPunct="0">
              <a:lnSpc>
                <a:spcPct val="100000"/>
              </a:lnSpc>
              <a:spcBef>
                <a:spcPts val="600"/>
              </a:spcBef>
              <a:spcAft>
                <a:spcPct val="0"/>
              </a:spcAft>
              <a:buClr>
                <a:schemeClr val="bg2">
                  <a:lumMod val="50000"/>
                </a:schemeClr>
              </a:buClr>
              <a:buSzPct val="100000"/>
              <a:buFont typeface="Arial" pitchFamily="34" charset="0"/>
              <a:buChar char="»"/>
              <a:tabLst/>
              <a:defRPr/>
            </a:pPr>
            <a:r>
              <a:rPr kumimoji="0" lang="en-US" sz="1400" b="0" i="1" u="none" strike="noStrike" kern="0" cap="none" spc="0" normalizeH="0" baseline="0" noProof="0" dirty="0" smtClean="0">
                <a:ln>
                  <a:noFill/>
                </a:ln>
                <a:solidFill>
                  <a:srgbClr val="FFFF00"/>
                </a:solidFill>
                <a:effectLst/>
                <a:uLnTx/>
                <a:uFillTx/>
                <a:latin typeface="+mn-lt"/>
                <a:ea typeface="ＭＳ Ｐゴシック" charset="-128"/>
              </a:rPr>
              <a:t>WSMR and Sonora Desert BRDF to be measured in Spring 2011 using ER-2 airborne radiometers – Advanced Visible Infrared Imaging Spectrometer (AVIRIS), MODIS/ASTER Airborne Simulator (MASTER), and NPOESS Airborne Simulator </a:t>
            </a:r>
            <a:r>
              <a:rPr kumimoji="0" lang="en-US" sz="1400" b="0" i="1" u="none" strike="noStrike" kern="0" cap="none" spc="0" normalizeH="0" baseline="0" noProof="0" dirty="0" err="1" smtClean="0">
                <a:ln>
                  <a:noFill/>
                </a:ln>
                <a:solidFill>
                  <a:srgbClr val="FFFF00"/>
                </a:solidFill>
                <a:effectLst/>
                <a:uLnTx/>
                <a:uFillTx/>
                <a:latin typeface="+mn-lt"/>
                <a:ea typeface="ＭＳ Ｐゴシック" charset="-128"/>
              </a:rPr>
              <a:t>Testbed</a:t>
            </a:r>
            <a:r>
              <a:rPr kumimoji="0" lang="en-US" sz="1400" b="0" i="1" u="none" strike="noStrike" kern="0" cap="none" spc="0" normalizeH="0" baseline="0" noProof="0" dirty="0" smtClean="0">
                <a:ln>
                  <a:noFill/>
                </a:ln>
                <a:solidFill>
                  <a:srgbClr val="FFFF00"/>
                </a:solidFill>
                <a:effectLst/>
                <a:uLnTx/>
                <a:uFillTx/>
                <a:latin typeface="+mn-lt"/>
                <a:ea typeface="ＭＳ Ｐゴシック" charset="-128"/>
              </a:rPr>
              <a:t> – Interferometer (NAST-I).</a:t>
            </a:r>
          </a:p>
          <a:p>
            <a:pPr marL="460375" marR="0" lvl="1" indent="-228600" algn="l" defTabSz="914400" rtl="0" eaLnBrk="0" fontAlgn="base" latinLnBrk="0" hangingPunct="0">
              <a:lnSpc>
                <a:spcPct val="100000"/>
              </a:lnSpc>
              <a:spcBef>
                <a:spcPts val="600"/>
              </a:spcBef>
              <a:spcAft>
                <a:spcPct val="0"/>
              </a:spcAft>
              <a:buClr>
                <a:schemeClr val="bg2">
                  <a:lumMod val="50000"/>
                </a:schemeClr>
              </a:buClr>
              <a:buSzPct val="100000"/>
              <a:buFont typeface="Arial" pitchFamily="34" charset="0"/>
              <a:buChar char="»"/>
              <a:tabLst/>
              <a:defRPr/>
            </a:pPr>
            <a:r>
              <a:rPr lang="en-US" sz="1400" i="1" kern="0" dirty="0" smtClean="0">
                <a:solidFill>
                  <a:srgbClr val="FFFF00"/>
                </a:solidFill>
                <a:ea typeface="ＭＳ Ｐゴシック" charset="-128"/>
              </a:rPr>
              <a:t>Flight plans coordinated with NASA Dryden ER-2 team, Mexican Government and WSMR, as well as with MODIS and/or AVHRR instrument underpasses</a:t>
            </a:r>
          </a:p>
          <a:p>
            <a:pPr marL="460375" marR="0" lvl="1" indent="-228600" algn="l" defTabSz="914400" rtl="0" eaLnBrk="0" fontAlgn="base" latinLnBrk="0" hangingPunct="0">
              <a:lnSpc>
                <a:spcPct val="100000"/>
              </a:lnSpc>
              <a:spcBef>
                <a:spcPts val="600"/>
              </a:spcBef>
              <a:spcAft>
                <a:spcPct val="0"/>
              </a:spcAft>
              <a:buClr>
                <a:schemeClr val="bg2">
                  <a:lumMod val="50000"/>
                </a:schemeClr>
              </a:buClr>
              <a:buSzPct val="100000"/>
              <a:buFont typeface="Arial" pitchFamily="34" charset="0"/>
              <a:buChar char="»"/>
              <a:tabLst/>
              <a:defRPr/>
            </a:pPr>
            <a:r>
              <a:rPr lang="en-US" sz="1400" i="1" kern="0" dirty="0" smtClean="0">
                <a:solidFill>
                  <a:srgbClr val="FFFF00"/>
                </a:solidFill>
                <a:ea typeface="ＭＳ Ｐゴシック" charset="-128"/>
              </a:rPr>
              <a:t>WSMR flight support gained from NASA’s AERONET facility at WSMR, and Forecast and weather data support from El Paso, Texas NWS Line Office</a:t>
            </a:r>
          </a:p>
          <a:p>
            <a:pPr marL="460375" marR="0" lvl="1" indent="-228600" algn="l" defTabSz="914400" rtl="0" eaLnBrk="0" fontAlgn="base" latinLnBrk="0" hangingPunct="0">
              <a:lnSpc>
                <a:spcPct val="100000"/>
              </a:lnSpc>
              <a:spcBef>
                <a:spcPts val="600"/>
              </a:spcBef>
              <a:spcAft>
                <a:spcPct val="0"/>
              </a:spcAft>
              <a:buClr>
                <a:schemeClr val="bg2">
                  <a:lumMod val="50000"/>
                </a:schemeClr>
              </a:buClr>
              <a:buSzPct val="100000"/>
              <a:buFont typeface="Arial" pitchFamily="34" charset="0"/>
              <a:buChar char="»"/>
              <a:tabLst/>
              <a:defRPr/>
            </a:pPr>
            <a:endParaRPr kumimoji="0" lang="en-US" sz="1400" b="0" i="1" u="none" strike="noStrike" kern="0" cap="none" spc="0" normalizeH="0" baseline="0" noProof="0" dirty="0" smtClean="0">
              <a:ln>
                <a:noFill/>
              </a:ln>
              <a:solidFill>
                <a:srgbClr val="FFFF00"/>
              </a:solidFill>
              <a:effectLst/>
              <a:uLnTx/>
              <a:uFillTx/>
              <a:latin typeface="+mn-lt"/>
              <a:ea typeface="ＭＳ Ｐゴシック" charset="-128"/>
            </a:endParaRPr>
          </a:p>
        </p:txBody>
      </p:sp>
      <p:pic>
        <p:nvPicPr>
          <p:cNvPr id="1026" name="Picture 2"/>
          <p:cNvPicPr>
            <a:picLocks noChangeAspect="1" noChangeArrowheads="1"/>
          </p:cNvPicPr>
          <p:nvPr/>
        </p:nvPicPr>
        <p:blipFill>
          <a:blip r:embed="rId3" cstate="print"/>
          <a:srcRect/>
          <a:stretch>
            <a:fillRect/>
          </a:stretch>
        </p:blipFill>
        <p:spPr bwMode="auto">
          <a:xfrm>
            <a:off x="5029200" y="3056853"/>
            <a:ext cx="2487424" cy="1667547"/>
          </a:xfrm>
          <a:prstGeom prst="rect">
            <a:avLst/>
          </a:prstGeom>
          <a:noFill/>
          <a:ln w="9525">
            <a:noFill/>
            <a:miter lim="800000"/>
            <a:headEnd/>
            <a:tailEnd/>
          </a:ln>
        </p:spPr>
      </p:pic>
      <p:sp>
        <p:nvSpPr>
          <p:cNvPr id="10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029" name="Picture 5"/>
          <p:cNvPicPr>
            <a:picLocks noChangeAspect="1" noChangeArrowheads="1"/>
          </p:cNvPicPr>
          <p:nvPr/>
        </p:nvPicPr>
        <p:blipFill>
          <a:blip r:embed="rId4" cstate="print"/>
          <a:srcRect/>
          <a:stretch>
            <a:fillRect/>
          </a:stretch>
        </p:blipFill>
        <p:spPr bwMode="auto">
          <a:xfrm>
            <a:off x="6934199" y="3215773"/>
            <a:ext cx="1949011" cy="1813427"/>
          </a:xfrm>
          <a:prstGeom prst="rect">
            <a:avLst/>
          </a:prstGeom>
          <a:noFill/>
          <a:ln w="9525">
            <a:noFill/>
            <a:miter lim="800000"/>
            <a:headEnd/>
            <a:tailEnd/>
          </a:ln>
        </p:spPr>
      </p:pic>
      <p:sp>
        <p:nvSpPr>
          <p:cNvPr id="13" name="TextBox 12"/>
          <p:cNvSpPr txBox="1"/>
          <p:nvPr/>
        </p:nvSpPr>
        <p:spPr>
          <a:xfrm>
            <a:off x="5257800" y="4447401"/>
            <a:ext cx="685800" cy="276999"/>
          </a:xfrm>
          <a:prstGeom prst="rect">
            <a:avLst/>
          </a:prstGeom>
          <a:noFill/>
        </p:spPr>
        <p:txBody>
          <a:bodyPr wrap="square" rtlCol="0">
            <a:spAutoFit/>
          </a:bodyPr>
          <a:lstStyle/>
          <a:p>
            <a:r>
              <a:rPr lang="en-US" sz="1200" b="1" dirty="0" smtClean="0"/>
              <a:t>WSMR</a:t>
            </a:r>
            <a:endParaRPr lang="en-US" sz="1200" b="1" dirty="0"/>
          </a:p>
        </p:txBody>
      </p:sp>
      <p:sp>
        <p:nvSpPr>
          <p:cNvPr id="14" name="TextBox 13"/>
          <p:cNvSpPr txBox="1"/>
          <p:nvPr/>
        </p:nvSpPr>
        <p:spPr>
          <a:xfrm>
            <a:off x="6934200" y="4648200"/>
            <a:ext cx="1371600" cy="400110"/>
          </a:xfrm>
          <a:prstGeom prst="rect">
            <a:avLst/>
          </a:prstGeom>
          <a:noFill/>
        </p:spPr>
        <p:txBody>
          <a:bodyPr wrap="square" rtlCol="0">
            <a:spAutoFit/>
          </a:bodyPr>
          <a:lstStyle/>
          <a:p>
            <a:r>
              <a:rPr lang="en-US" sz="1000" b="1" dirty="0" smtClean="0"/>
              <a:t>Sonora Desert, Mexico</a:t>
            </a:r>
            <a:endParaRPr lang="en-US" sz="1000" b="1" dirty="0"/>
          </a:p>
        </p:txBody>
      </p:sp>
      <p:sp>
        <p:nvSpPr>
          <p:cNvPr id="11" name="Text Box 1027"/>
          <p:cNvSpPr txBox="1">
            <a:spLocks noChangeArrowheads="1"/>
          </p:cNvSpPr>
          <p:nvPr/>
        </p:nvSpPr>
        <p:spPr bwMode="auto">
          <a:xfrm>
            <a:off x="361950" y="61089"/>
            <a:ext cx="8118475" cy="400110"/>
          </a:xfrm>
          <a:prstGeom prst="rect">
            <a:avLst/>
          </a:prstGeom>
          <a:solidFill>
            <a:srgbClr val="0000FF"/>
          </a:solidFill>
          <a:ln w="12700">
            <a:noFill/>
            <a:miter lim="800000"/>
            <a:headEnd/>
            <a:tailEnd/>
          </a:ln>
        </p:spPr>
        <p:txBody>
          <a:bodyPr anchor="ctr">
            <a:spAutoFit/>
          </a:bodyPr>
          <a:lstStyle/>
          <a:p>
            <a:r>
              <a:rPr lang="en-US" sz="2000" b="1" i="1" u="sng" dirty="0" smtClean="0">
                <a:solidFill>
                  <a:srgbClr val="FFFFFF"/>
                </a:solidFill>
                <a:latin typeface="Arial" charset="0"/>
                <a:cs typeface="Arial" charset="0"/>
              </a:rPr>
              <a:t>ABI Vicarious Calibration for L1B Validation and Verification</a:t>
            </a:r>
            <a:endParaRPr lang="en-US" b="1" i="1" u="sng" dirty="0">
              <a:solidFill>
                <a:srgbClr val="FFFFFF"/>
              </a:solidFill>
              <a:latin typeface="Arial" charset="0"/>
              <a:cs typeface="Arial" charset="0"/>
            </a:endParaRPr>
          </a:p>
        </p:txBody>
      </p:sp>
    </p:spTree>
    <p:extLst>
      <p:ext uri="{BB962C8B-B14F-4D97-AF65-F5344CB8AC3E}">
        <p14:creationId xmlns="" xmlns:p14="http://schemas.microsoft.com/office/powerpoint/2010/main" val="25837057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317500" y="347663"/>
            <a:ext cx="8509000" cy="563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8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pitchFamily="34" charset="0"/>
              </a:defRPr>
            </a:lvl2pPr>
            <a:lvl3pPr algn="ctr" rtl="0" eaLnBrk="0" fontAlgn="base" hangingPunct="0">
              <a:spcBef>
                <a:spcPct val="0"/>
              </a:spcBef>
              <a:spcAft>
                <a:spcPct val="0"/>
              </a:spcAft>
              <a:defRPr sz="2800">
                <a:solidFill>
                  <a:schemeClr val="tx2"/>
                </a:solidFill>
                <a:latin typeface="Arial Black" pitchFamily="34" charset="0"/>
              </a:defRPr>
            </a:lvl3pPr>
            <a:lvl4pPr algn="ctr" rtl="0" eaLnBrk="0" fontAlgn="base" hangingPunct="0">
              <a:spcBef>
                <a:spcPct val="0"/>
              </a:spcBef>
              <a:spcAft>
                <a:spcPct val="0"/>
              </a:spcAft>
              <a:defRPr sz="2800">
                <a:solidFill>
                  <a:schemeClr val="tx2"/>
                </a:solidFill>
                <a:latin typeface="Arial Black" pitchFamily="34" charset="0"/>
              </a:defRPr>
            </a:lvl4pPr>
            <a:lvl5pPr algn="ctr" rtl="0" eaLnBrk="0" fontAlgn="base" hangingPunct="0">
              <a:spcBef>
                <a:spcPct val="0"/>
              </a:spcBef>
              <a:spcAft>
                <a:spcPct val="0"/>
              </a:spcAft>
              <a:defRPr sz="2800">
                <a:solidFill>
                  <a:schemeClr val="tx2"/>
                </a:solidFill>
                <a:latin typeface="Arial Black" pitchFamily="34" charset="0"/>
              </a:defRPr>
            </a:lvl5pPr>
            <a:lvl6pPr marL="457200" algn="ctr" rtl="0" fontAlgn="base">
              <a:spcBef>
                <a:spcPct val="0"/>
              </a:spcBef>
              <a:spcAft>
                <a:spcPct val="0"/>
              </a:spcAft>
              <a:defRPr sz="2800">
                <a:solidFill>
                  <a:schemeClr val="tx2"/>
                </a:solidFill>
                <a:latin typeface="Arial Black" pitchFamily="34" charset="0"/>
              </a:defRPr>
            </a:lvl6pPr>
            <a:lvl7pPr marL="914400" algn="ctr" rtl="0" fontAlgn="base">
              <a:spcBef>
                <a:spcPct val="0"/>
              </a:spcBef>
              <a:spcAft>
                <a:spcPct val="0"/>
              </a:spcAft>
              <a:defRPr sz="2800">
                <a:solidFill>
                  <a:schemeClr val="tx2"/>
                </a:solidFill>
                <a:latin typeface="Arial Black" pitchFamily="34" charset="0"/>
              </a:defRPr>
            </a:lvl7pPr>
            <a:lvl8pPr marL="1371600" algn="ctr" rtl="0" fontAlgn="base">
              <a:spcBef>
                <a:spcPct val="0"/>
              </a:spcBef>
              <a:spcAft>
                <a:spcPct val="0"/>
              </a:spcAft>
              <a:defRPr sz="2800">
                <a:solidFill>
                  <a:schemeClr val="tx2"/>
                </a:solidFill>
                <a:latin typeface="Arial Black" pitchFamily="34" charset="0"/>
              </a:defRPr>
            </a:lvl8pPr>
            <a:lvl9pPr marL="1828800" algn="ctr" rtl="0" fontAlgn="base">
              <a:spcBef>
                <a:spcPct val="0"/>
              </a:spcBef>
              <a:spcAft>
                <a:spcPct val="0"/>
              </a:spcAft>
              <a:defRPr sz="2800">
                <a:solidFill>
                  <a:schemeClr val="tx2"/>
                </a:solidFill>
                <a:latin typeface="Arial Black" pitchFamily="34" charset="0"/>
              </a:defRPr>
            </a:lvl9pPr>
          </a:lstStyle>
          <a:p>
            <a:pPr>
              <a:lnSpc>
                <a:spcPct val="150000"/>
              </a:lnSpc>
            </a:pPr>
            <a:r>
              <a:rPr lang="en-US" sz="3200" b="1" dirty="0" smtClean="0">
                <a:solidFill>
                  <a:schemeClr val="tx1"/>
                </a:solidFill>
              </a:rPr>
              <a:t>Opportunities </a:t>
            </a:r>
            <a:r>
              <a:rPr lang="en-US" sz="3200" b="1" dirty="0">
                <a:solidFill>
                  <a:schemeClr val="tx1"/>
                </a:solidFill>
              </a:rPr>
              <a:t>for </a:t>
            </a:r>
            <a:r>
              <a:rPr lang="en-US" sz="3200" b="1" dirty="0" smtClean="0">
                <a:solidFill>
                  <a:schemeClr val="tx1"/>
                </a:solidFill>
              </a:rPr>
              <a:t>Collaboration</a:t>
            </a:r>
            <a:endParaRPr lang="en-US" sz="3200" b="1" dirty="0">
              <a:solidFill>
                <a:schemeClr val="tx1"/>
              </a:solidFill>
            </a:endParaRPr>
          </a:p>
        </p:txBody>
      </p:sp>
      <p:sp>
        <p:nvSpPr>
          <p:cNvPr id="2" name="TextBox 1"/>
          <p:cNvSpPr txBox="1"/>
          <p:nvPr/>
        </p:nvSpPr>
        <p:spPr>
          <a:xfrm>
            <a:off x="522514" y="1085097"/>
            <a:ext cx="8098972" cy="5816977"/>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JMA - </a:t>
            </a:r>
            <a:r>
              <a:rPr lang="en-US" sz="2400" dirty="0" err="1" smtClean="0"/>
              <a:t>Himawari</a:t>
            </a:r>
            <a:endParaRPr lang="en-US" sz="2400" dirty="0" smtClean="0"/>
          </a:p>
          <a:p>
            <a:pPr marL="800100" lvl="1" indent="-342900">
              <a:buFont typeface="Arial" panose="020B0604020202020204" pitchFamily="34" charset="0"/>
              <a:buChar char="­"/>
            </a:pPr>
            <a:r>
              <a:rPr lang="en-US" sz="2200" dirty="0" smtClean="0"/>
              <a:t>Sandy supplement enables full 16 </a:t>
            </a:r>
            <a:r>
              <a:rPr lang="en-US" sz="2200" dirty="0" err="1" smtClean="0"/>
              <a:t>ch</a:t>
            </a:r>
            <a:r>
              <a:rPr lang="en-US" sz="2200" dirty="0" smtClean="0"/>
              <a:t> imager data access</a:t>
            </a:r>
          </a:p>
          <a:p>
            <a:pPr marL="800100" lvl="1" indent="-342900">
              <a:buFont typeface="Arial" panose="020B0604020202020204" pitchFamily="34" charset="0"/>
              <a:buChar char="­"/>
            </a:pPr>
            <a:r>
              <a:rPr lang="en-US" sz="2200" dirty="0" smtClean="0"/>
              <a:t>NESDIS MOU for </a:t>
            </a:r>
            <a:r>
              <a:rPr lang="en-US" sz="2200" dirty="0" err="1" smtClean="0"/>
              <a:t>cal</a:t>
            </a:r>
            <a:r>
              <a:rPr lang="en-US" sz="2200" dirty="0" smtClean="0"/>
              <a:t>/</a:t>
            </a:r>
            <a:r>
              <a:rPr lang="en-US" sz="2200" dirty="0" err="1" smtClean="0"/>
              <a:t>val</a:t>
            </a:r>
            <a:r>
              <a:rPr lang="en-US" sz="2200" dirty="0" smtClean="0"/>
              <a:t> joint analysis, L2 product assessments</a:t>
            </a:r>
          </a:p>
          <a:p>
            <a:pPr marL="800100" lvl="1" indent="-342900">
              <a:buFont typeface="Arial" panose="020B0604020202020204" pitchFamily="34" charset="0"/>
              <a:buChar char="­"/>
            </a:pPr>
            <a:r>
              <a:rPr lang="en-US" sz="2200" dirty="0" smtClean="0"/>
              <a:t>Heidinger/Pavolonis algorithm visit to JMA</a:t>
            </a:r>
          </a:p>
          <a:p>
            <a:pPr marL="800100" lvl="1" indent="-342900">
              <a:buFont typeface="Arial" panose="020B0604020202020204" pitchFamily="34" charset="0"/>
              <a:buChar char="­"/>
            </a:pPr>
            <a:r>
              <a:rPr lang="en-US" sz="2200" dirty="0" smtClean="0"/>
              <a:t>JMA </a:t>
            </a:r>
            <a:r>
              <a:rPr lang="en-US" sz="2200" dirty="0" err="1" smtClean="0"/>
              <a:t>cal</a:t>
            </a:r>
            <a:r>
              <a:rPr lang="en-US" sz="2200" dirty="0" smtClean="0"/>
              <a:t>/</a:t>
            </a:r>
            <a:r>
              <a:rPr lang="en-US" sz="2200" dirty="0" err="1" smtClean="0"/>
              <a:t>val</a:t>
            </a:r>
            <a:r>
              <a:rPr lang="en-US" sz="2200" dirty="0" smtClean="0"/>
              <a:t> scientist 1 month VSP visit to STAR in early FY15 after launch of </a:t>
            </a:r>
            <a:r>
              <a:rPr lang="en-US" sz="2200" dirty="0" err="1" smtClean="0"/>
              <a:t>Himawari</a:t>
            </a:r>
            <a:endParaRPr lang="en-US" sz="2200" dirty="0" smtClean="0"/>
          </a:p>
          <a:p>
            <a:pPr marL="342900" indent="-342900">
              <a:buFont typeface="Arial" panose="020B0604020202020204" pitchFamily="34" charset="0"/>
              <a:buChar char="•"/>
            </a:pPr>
            <a:endParaRPr lang="en-US" sz="2400" dirty="0" smtClean="0"/>
          </a:p>
          <a:p>
            <a:pPr marL="342900" indent="-342900">
              <a:buFont typeface="Arial" panose="020B0604020202020204" pitchFamily="34" charset="0"/>
              <a:buChar char="•"/>
            </a:pPr>
            <a:r>
              <a:rPr lang="en-US" sz="2400" dirty="0" smtClean="0"/>
              <a:t>EUMETSAT MSG SEVERI </a:t>
            </a:r>
            <a:r>
              <a:rPr lang="en-US" sz="2400" dirty="0"/>
              <a:t>and </a:t>
            </a:r>
            <a:r>
              <a:rPr lang="en-US" sz="2400" dirty="0" smtClean="0"/>
              <a:t>MTG FCI and LI</a:t>
            </a:r>
          </a:p>
          <a:p>
            <a:pPr marL="800100" lvl="1" indent="-342900">
              <a:buFont typeface="Arial" panose="020B0604020202020204" pitchFamily="34" charset="0"/>
              <a:buChar char="­"/>
            </a:pPr>
            <a:r>
              <a:rPr lang="en-US" sz="2200" dirty="0" smtClean="0"/>
              <a:t>SAF collaborations, VSP visits</a:t>
            </a:r>
          </a:p>
          <a:p>
            <a:pPr marL="800100" lvl="1" indent="-342900">
              <a:buFont typeface="Arial" panose="020B0604020202020204" pitchFamily="34" charset="0"/>
              <a:buChar char="­"/>
            </a:pPr>
            <a:r>
              <a:rPr lang="en-US" sz="2200" dirty="0" smtClean="0"/>
              <a:t>Convection Working Group (1-2.5 min rapid scan)</a:t>
            </a:r>
          </a:p>
          <a:p>
            <a:pPr marL="800100" lvl="1" indent="-342900">
              <a:buFont typeface="Arial" panose="020B0604020202020204" pitchFamily="34" charset="0"/>
              <a:buChar char="­"/>
            </a:pPr>
            <a:r>
              <a:rPr lang="en-US" sz="2200" dirty="0" smtClean="0"/>
              <a:t>CHUVA-GLM Campaign with INPE/CPTEC</a:t>
            </a:r>
            <a:endParaRPr lang="en-US" sz="2200" dirty="0"/>
          </a:p>
          <a:p>
            <a:pPr marL="342900" indent="-342900">
              <a:buFont typeface="Arial" panose="020B0604020202020204" pitchFamily="34" charset="0"/>
              <a:buChar char="•"/>
            </a:pPr>
            <a:endParaRPr lang="en-US" sz="2400" dirty="0" smtClean="0"/>
          </a:p>
          <a:p>
            <a:pPr marL="342900" indent="-342900">
              <a:buFont typeface="Arial" panose="020B0604020202020204" pitchFamily="34" charset="0"/>
              <a:buChar char="•"/>
            </a:pPr>
            <a:r>
              <a:rPr lang="en-US" sz="2400" dirty="0" smtClean="0"/>
              <a:t>JPSS, NASA (GPM), CMA, KMA, CNR (Italy), INPE, Argentina</a:t>
            </a:r>
            <a:endParaRPr lang="en-US" sz="2400" dirty="0"/>
          </a:p>
          <a:p>
            <a:pPr marL="342900" indent="-342900">
              <a:buFont typeface="Arial" panose="020B0604020202020204" pitchFamily="34" charset="0"/>
              <a:buChar char="•"/>
            </a:pPr>
            <a:endParaRPr lang="en-US" sz="2400" dirty="0"/>
          </a:p>
        </p:txBody>
      </p:sp>
    </p:spTree>
    <p:extLst>
      <p:ext uri="{BB962C8B-B14F-4D97-AF65-F5344CB8AC3E}">
        <p14:creationId xmlns="" xmlns:p14="http://schemas.microsoft.com/office/powerpoint/2010/main" val="7695964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ChangeArrowheads="1"/>
          </p:cNvSpPr>
          <p:nvPr>
            <p:ph type="title"/>
          </p:nvPr>
        </p:nvSpPr>
        <p:spPr>
          <a:xfrm>
            <a:off x="457200" y="184490"/>
            <a:ext cx="8229600" cy="594362"/>
          </a:xfrm>
        </p:spPr>
        <p:txBody>
          <a:bodyPr>
            <a:noAutofit/>
          </a:bodyPr>
          <a:lstStyle/>
          <a:p>
            <a:r>
              <a:rPr lang="en-US" b="1" dirty="0" smtClean="0">
                <a:solidFill>
                  <a:schemeClr val="tx1"/>
                </a:solidFill>
              </a:rPr>
              <a:t>ER</a:t>
            </a:r>
            <a:r>
              <a:rPr lang="en-US" b="1" dirty="0">
                <a:solidFill>
                  <a:schemeClr val="tx1"/>
                </a:solidFill>
              </a:rPr>
              <a:t>-2 Payload </a:t>
            </a:r>
            <a:r>
              <a:rPr lang="en-US" b="1" dirty="0" smtClean="0">
                <a:solidFill>
                  <a:schemeClr val="tx1"/>
                </a:solidFill>
              </a:rPr>
              <a:t>Configuration</a:t>
            </a:r>
            <a:r>
              <a:rPr lang="en-US" b="1" dirty="0">
                <a:solidFill>
                  <a:schemeClr val="tx1"/>
                </a:solidFill>
              </a:rPr>
              <a:t/>
            </a:r>
            <a:br>
              <a:rPr lang="en-US" b="1" dirty="0">
                <a:solidFill>
                  <a:schemeClr val="tx1"/>
                </a:solidFill>
              </a:rPr>
            </a:br>
            <a:r>
              <a:rPr lang="en-US" b="1" dirty="0" smtClean="0">
                <a:solidFill>
                  <a:schemeClr val="tx1"/>
                </a:solidFill>
              </a:rPr>
              <a:t>for JPSS SDR &amp; EDR Flights</a:t>
            </a:r>
          </a:p>
        </p:txBody>
      </p:sp>
      <p:sp>
        <p:nvSpPr>
          <p:cNvPr id="4" name="Rectangle 3"/>
          <p:cNvSpPr txBox="1">
            <a:spLocks noChangeArrowheads="1"/>
          </p:cNvSpPr>
          <p:nvPr/>
        </p:nvSpPr>
        <p:spPr bwMode="auto">
          <a:xfrm>
            <a:off x="14897" y="1270950"/>
            <a:ext cx="4760912" cy="52514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62500" lnSpcReduction="20000"/>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80000"/>
              </a:lnSpc>
            </a:pPr>
            <a:r>
              <a:rPr lang="en-US" sz="2800" b="1" dirty="0" smtClean="0"/>
              <a:t>S-HIS (UW)</a:t>
            </a:r>
          </a:p>
          <a:p>
            <a:pPr lvl="1">
              <a:lnSpc>
                <a:spcPct val="80000"/>
              </a:lnSpc>
            </a:pPr>
            <a:r>
              <a:rPr lang="en-US" sz="2400" dirty="0" smtClean="0"/>
              <a:t>ultra-spectral, SI-traceable infrared spectral radiance</a:t>
            </a:r>
          </a:p>
          <a:p>
            <a:pPr lvl="1">
              <a:lnSpc>
                <a:spcPct val="80000"/>
              </a:lnSpc>
            </a:pPr>
            <a:r>
              <a:rPr lang="en-US" sz="2400" dirty="0" smtClean="0"/>
              <a:t>0.5 cm</a:t>
            </a:r>
            <a:r>
              <a:rPr lang="en-US" sz="2400" baseline="30000" dirty="0" smtClean="0"/>
              <a:t>-1</a:t>
            </a:r>
            <a:r>
              <a:rPr lang="en-US" sz="2400" dirty="0" smtClean="0"/>
              <a:t>, </a:t>
            </a:r>
            <a:r>
              <a:rPr lang="en-US" sz="2400" dirty="0" err="1" smtClean="0"/>
              <a:t>unapodized</a:t>
            </a:r>
            <a:r>
              <a:rPr lang="en-US" sz="2400" dirty="0" smtClean="0"/>
              <a:t>, 3.3 to 18 micron</a:t>
            </a:r>
          </a:p>
          <a:p>
            <a:pPr lvl="1">
              <a:lnSpc>
                <a:spcPct val="80000"/>
              </a:lnSpc>
            </a:pPr>
            <a:endParaRPr lang="en-US" sz="2400" dirty="0" smtClean="0"/>
          </a:p>
          <a:p>
            <a:pPr>
              <a:lnSpc>
                <a:spcPct val="80000"/>
              </a:lnSpc>
            </a:pPr>
            <a:r>
              <a:rPr lang="en-US" sz="2800" b="1" dirty="0" smtClean="0"/>
              <a:t>NAST-I (NASA </a:t>
            </a:r>
            <a:r>
              <a:rPr lang="en-US" sz="2800" b="1" dirty="0" err="1" smtClean="0"/>
              <a:t>LaRC</a:t>
            </a:r>
            <a:r>
              <a:rPr lang="en-US" sz="2800" dirty="0" smtClean="0"/>
              <a:t>), </a:t>
            </a:r>
            <a:r>
              <a:rPr lang="en-US" sz="2600" dirty="0" smtClean="0"/>
              <a:t>Recently refurbished</a:t>
            </a:r>
          </a:p>
          <a:p>
            <a:pPr lvl="1">
              <a:lnSpc>
                <a:spcPct val="80000"/>
              </a:lnSpc>
            </a:pPr>
            <a:r>
              <a:rPr lang="en-US" sz="2400" dirty="0" smtClean="0"/>
              <a:t>ultra-spectral, SI-traceable infrared spectral radiance</a:t>
            </a:r>
          </a:p>
          <a:p>
            <a:pPr lvl="1">
              <a:lnSpc>
                <a:spcPct val="80000"/>
              </a:lnSpc>
            </a:pPr>
            <a:r>
              <a:rPr lang="en-US" sz="2400" dirty="0" smtClean="0"/>
              <a:t>0.25 cm</a:t>
            </a:r>
            <a:r>
              <a:rPr lang="en-US" sz="2400" baseline="30000" dirty="0" smtClean="0"/>
              <a:t>-1</a:t>
            </a:r>
            <a:r>
              <a:rPr lang="en-US" sz="2400" dirty="0" smtClean="0"/>
              <a:t>, </a:t>
            </a:r>
            <a:r>
              <a:rPr lang="en-US" sz="2400" dirty="0" err="1" smtClean="0"/>
              <a:t>unapodized</a:t>
            </a:r>
            <a:r>
              <a:rPr lang="en-US" sz="2400" dirty="0" smtClean="0"/>
              <a:t>, 3.7 to 15.5 micron </a:t>
            </a:r>
          </a:p>
          <a:p>
            <a:pPr lvl="1">
              <a:lnSpc>
                <a:spcPct val="80000"/>
              </a:lnSpc>
            </a:pPr>
            <a:endParaRPr lang="en-US" sz="2400" dirty="0" smtClean="0"/>
          </a:p>
          <a:p>
            <a:pPr>
              <a:lnSpc>
                <a:spcPct val="80000"/>
              </a:lnSpc>
            </a:pPr>
            <a:r>
              <a:rPr lang="en-US" sz="2800" b="1" dirty="0" smtClean="0"/>
              <a:t>NAST-M (MIT-LL</a:t>
            </a:r>
            <a:r>
              <a:rPr lang="en-US" sz="2800" dirty="0" smtClean="0"/>
              <a:t>), </a:t>
            </a:r>
            <a:r>
              <a:rPr lang="en-US" sz="2600" dirty="0" smtClean="0"/>
              <a:t>undergoing upgrades</a:t>
            </a:r>
          </a:p>
          <a:p>
            <a:pPr lvl="1">
              <a:lnSpc>
                <a:spcPct val="80000"/>
              </a:lnSpc>
            </a:pPr>
            <a:r>
              <a:rPr lang="en-US" sz="2400" dirty="0" smtClean="0"/>
              <a:t>Multi-spectral microwave radiometer</a:t>
            </a:r>
          </a:p>
          <a:p>
            <a:pPr lvl="1">
              <a:lnSpc>
                <a:spcPct val="80000"/>
              </a:lnSpc>
            </a:pPr>
            <a:r>
              <a:rPr lang="en-US" sz="2000" dirty="0" smtClean="0"/>
              <a:t>54, 118, 183, and 425 GHz (current); K/KA-band receiver at 30 GHz almost complete</a:t>
            </a:r>
          </a:p>
          <a:p>
            <a:pPr lvl="1">
              <a:lnSpc>
                <a:spcPct val="80000"/>
              </a:lnSpc>
            </a:pPr>
            <a:endParaRPr lang="en-US" sz="2400" dirty="0" smtClean="0"/>
          </a:p>
          <a:p>
            <a:pPr>
              <a:lnSpc>
                <a:spcPct val="80000"/>
              </a:lnSpc>
            </a:pPr>
            <a:r>
              <a:rPr lang="en-US" sz="2800" b="1" dirty="0" err="1" smtClean="0"/>
              <a:t>eMAS</a:t>
            </a:r>
            <a:r>
              <a:rPr lang="en-US" sz="2800" b="1" dirty="0" smtClean="0"/>
              <a:t> (NASA Ames</a:t>
            </a:r>
            <a:r>
              <a:rPr lang="en-US" sz="2800" dirty="0" smtClean="0"/>
              <a:t>), </a:t>
            </a:r>
            <a:r>
              <a:rPr lang="en-US" sz="2600" dirty="0" smtClean="0"/>
              <a:t>undergoing upgrades</a:t>
            </a:r>
          </a:p>
          <a:p>
            <a:pPr lvl="1">
              <a:lnSpc>
                <a:spcPct val="80000"/>
              </a:lnSpc>
            </a:pPr>
            <a:r>
              <a:rPr lang="en-US" sz="2400" dirty="0" smtClean="0"/>
              <a:t>High spatial resolution radiance</a:t>
            </a:r>
          </a:p>
          <a:p>
            <a:pPr lvl="1">
              <a:lnSpc>
                <a:spcPct val="80000"/>
              </a:lnSpc>
            </a:pPr>
            <a:r>
              <a:rPr lang="en-US" sz="2400" dirty="0" smtClean="0"/>
              <a:t>Multi-spectral Vis/IR imager</a:t>
            </a:r>
          </a:p>
          <a:p>
            <a:pPr marL="457200" lvl="1" indent="0">
              <a:lnSpc>
                <a:spcPct val="80000"/>
              </a:lnSpc>
              <a:buFont typeface="Arial" charset="0"/>
              <a:buNone/>
            </a:pPr>
            <a:endParaRPr lang="en-US" sz="2400" dirty="0" smtClean="0"/>
          </a:p>
          <a:p>
            <a:pPr marL="457200" lvl="1" indent="0">
              <a:lnSpc>
                <a:spcPct val="80000"/>
              </a:lnSpc>
              <a:buFont typeface="Arial" charset="0"/>
              <a:buNone/>
            </a:pPr>
            <a:endParaRPr lang="en-US" sz="2400" dirty="0" smtClean="0"/>
          </a:p>
          <a:p>
            <a:pPr>
              <a:lnSpc>
                <a:spcPct val="80000"/>
              </a:lnSpc>
            </a:pPr>
            <a:r>
              <a:rPr lang="en-US" sz="2800" b="1" dirty="0" smtClean="0"/>
              <a:t>CPL (NASA GSFC</a:t>
            </a:r>
            <a:r>
              <a:rPr lang="en-US" sz="2800" dirty="0" smtClean="0"/>
              <a:t>), </a:t>
            </a:r>
            <a:r>
              <a:rPr lang="en-US" sz="2600" dirty="0" smtClean="0"/>
              <a:t>Recently refurbished</a:t>
            </a:r>
          </a:p>
          <a:p>
            <a:pPr lvl="1">
              <a:lnSpc>
                <a:spcPct val="80000"/>
              </a:lnSpc>
            </a:pPr>
            <a:r>
              <a:rPr lang="en-US" sz="2400" dirty="0" smtClean="0"/>
              <a:t>Cloud height and density </a:t>
            </a:r>
          </a:p>
          <a:p>
            <a:pPr lvl="1">
              <a:lnSpc>
                <a:spcPct val="80000"/>
              </a:lnSpc>
            </a:pPr>
            <a:endParaRPr lang="en-US" sz="2400" dirty="0" smtClean="0"/>
          </a:p>
          <a:p>
            <a:pPr>
              <a:lnSpc>
                <a:spcPct val="80000"/>
              </a:lnSpc>
            </a:pPr>
            <a:r>
              <a:rPr lang="en-US" sz="2800" b="1" dirty="0" err="1" smtClean="0"/>
              <a:t>Dropsondes</a:t>
            </a:r>
            <a:r>
              <a:rPr lang="en-US" sz="2800" dirty="0" smtClean="0"/>
              <a:t> </a:t>
            </a:r>
            <a:r>
              <a:rPr lang="en-US" sz="2600" dirty="0" smtClean="0"/>
              <a:t>(availability TBD)</a:t>
            </a:r>
          </a:p>
          <a:p>
            <a:pPr lvl="1">
              <a:lnSpc>
                <a:spcPct val="80000"/>
              </a:lnSpc>
            </a:pPr>
            <a:r>
              <a:rPr lang="en-US" sz="2400" dirty="0" err="1" smtClean="0"/>
              <a:t>T&amp;q</a:t>
            </a:r>
            <a:r>
              <a:rPr lang="en-US" sz="2400" dirty="0" smtClean="0"/>
              <a:t> profiles below aircraft – only over water </a:t>
            </a:r>
          </a:p>
          <a:p>
            <a:pPr marL="457200" lvl="1" indent="0">
              <a:lnSpc>
                <a:spcPct val="80000"/>
              </a:lnSpc>
              <a:buFont typeface="Arial" charset="0"/>
              <a:buNone/>
            </a:pPr>
            <a:r>
              <a:rPr lang="en-US" sz="2400" dirty="0" smtClean="0"/>
              <a:t> </a:t>
            </a:r>
          </a:p>
          <a:p>
            <a:pPr>
              <a:lnSpc>
                <a:spcPct val="80000"/>
              </a:lnSpc>
            </a:pPr>
            <a:r>
              <a:rPr lang="en-US" sz="2800" b="1" dirty="0" smtClean="0"/>
              <a:t>In-situ</a:t>
            </a:r>
            <a:r>
              <a:rPr lang="en-US" sz="2800" dirty="0" smtClean="0"/>
              <a:t> </a:t>
            </a:r>
            <a:r>
              <a:rPr lang="en-US" sz="2600" dirty="0" smtClean="0"/>
              <a:t>(availability TBD)</a:t>
            </a:r>
          </a:p>
          <a:p>
            <a:pPr lvl="1">
              <a:lnSpc>
                <a:spcPct val="80000"/>
              </a:lnSpc>
            </a:pPr>
            <a:r>
              <a:rPr lang="en-US" sz="2400" dirty="0" err="1" smtClean="0"/>
              <a:t>T,q</a:t>
            </a:r>
            <a:r>
              <a:rPr lang="en-US" sz="2400" dirty="0" smtClean="0"/>
              <a:t>, trace species along aircraft profile</a:t>
            </a:r>
          </a:p>
          <a:p>
            <a:pPr lvl="1">
              <a:lnSpc>
                <a:spcPct val="80000"/>
              </a:lnSpc>
            </a:pPr>
            <a:endParaRPr lang="en-US" sz="2400" dirty="0"/>
          </a:p>
        </p:txBody>
      </p:sp>
      <p:grpSp>
        <p:nvGrpSpPr>
          <p:cNvPr id="5" name="Group 16"/>
          <p:cNvGrpSpPr>
            <a:grpSpLocks/>
          </p:cNvGrpSpPr>
          <p:nvPr/>
        </p:nvGrpSpPr>
        <p:grpSpPr bwMode="auto">
          <a:xfrm>
            <a:off x="4799033" y="2585809"/>
            <a:ext cx="4334323" cy="2962721"/>
            <a:chOff x="76200" y="944123"/>
            <a:chExt cx="5408612" cy="3844964"/>
          </a:xfrm>
        </p:grpSpPr>
        <p:grpSp>
          <p:nvGrpSpPr>
            <p:cNvPr id="6" name="Group 11"/>
            <p:cNvGrpSpPr>
              <a:grpSpLocks/>
            </p:cNvGrpSpPr>
            <p:nvPr/>
          </p:nvGrpSpPr>
          <p:grpSpPr bwMode="auto">
            <a:xfrm>
              <a:off x="76200" y="944123"/>
              <a:ext cx="5408612" cy="3844964"/>
              <a:chOff x="2287588" y="1909355"/>
              <a:chExt cx="3122612" cy="2565400"/>
            </a:xfrm>
          </p:grpSpPr>
          <p:graphicFrame>
            <p:nvGraphicFramePr>
              <p:cNvPr id="9" name="Object 6"/>
              <p:cNvGraphicFramePr>
                <a:graphicFrameLocks noChangeAspect="1"/>
              </p:cNvGraphicFramePr>
              <p:nvPr>
                <p:extLst>
                  <p:ext uri="{D42A27DB-BD31-4B8C-83A1-F6EECF244321}">
                    <p14:modId xmlns="" xmlns:p14="http://schemas.microsoft.com/office/powerpoint/2010/main" val="1931018836"/>
                  </p:ext>
                </p:extLst>
              </p:nvPr>
            </p:nvGraphicFramePr>
            <p:xfrm>
              <a:off x="2287588" y="1909355"/>
              <a:ext cx="3122612" cy="2565400"/>
            </p:xfrm>
            <a:graphic>
              <a:graphicData uri="http://schemas.openxmlformats.org/presentationml/2006/ole">
                <p:oleObj spid="_x0000_s11267" name="Picture" r:id="rId4" imgW="4079046" imgH="3179860" progId="Word.Picture.8">
                  <p:embed/>
                </p:oleObj>
              </a:graphicData>
            </a:graphic>
          </p:graphicFrame>
          <p:sp>
            <p:nvSpPr>
              <p:cNvPr id="10" name="Text Box 6"/>
              <p:cNvSpPr txBox="1">
                <a:spLocks noChangeArrowheads="1"/>
              </p:cNvSpPr>
              <p:nvPr/>
            </p:nvSpPr>
            <p:spPr bwMode="auto">
              <a:xfrm>
                <a:off x="2324565" y="2127250"/>
                <a:ext cx="1046060" cy="321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a14:hiddenLine>
                </a:ext>
              </a:extLst>
            </p:spPr>
            <p:txBody>
              <a:bodyPr lIns="91433" tIns="45716" rIns="91433" bIns="45716">
                <a:spAutoFit/>
              </a:bodyPr>
              <a:lstStyle>
                <a:lvl1pPr defTabSz="912813" eaLnBrk="0" hangingPunct="0">
                  <a:defRPr sz="1400">
                    <a:solidFill>
                      <a:schemeClr val="tx1"/>
                    </a:solidFill>
                    <a:latin typeface="Arial" charset="0"/>
                    <a:ea typeface="ＭＳ Ｐゴシック" charset="0"/>
                  </a:defRPr>
                </a:lvl1pPr>
                <a:lvl2pPr marL="742950" indent="-285750" defTabSz="912813" eaLnBrk="0" hangingPunct="0">
                  <a:defRPr sz="1400">
                    <a:solidFill>
                      <a:schemeClr val="tx1"/>
                    </a:solidFill>
                    <a:latin typeface="Arial" charset="0"/>
                    <a:ea typeface="ＭＳ Ｐゴシック" charset="0"/>
                  </a:defRPr>
                </a:lvl2pPr>
                <a:lvl3pPr marL="1143000" indent="-228600" defTabSz="912813" eaLnBrk="0" hangingPunct="0">
                  <a:defRPr sz="1400">
                    <a:solidFill>
                      <a:schemeClr val="tx1"/>
                    </a:solidFill>
                    <a:latin typeface="Arial" charset="0"/>
                    <a:ea typeface="ＭＳ Ｐゴシック" charset="0"/>
                  </a:defRPr>
                </a:lvl3pPr>
                <a:lvl4pPr marL="1600200" indent="-228600" defTabSz="912813" eaLnBrk="0" hangingPunct="0">
                  <a:defRPr sz="1400">
                    <a:solidFill>
                      <a:schemeClr val="tx1"/>
                    </a:solidFill>
                    <a:latin typeface="Arial" charset="0"/>
                    <a:ea typeface="ＭＳ Ｐゴシック" charset="0"/>
                  </a:defRPr>
                </a:lvl4pPr>
                <a:lvl5pPr marL="2057400" indent="-228600" defTabSz="912813" eaLnBrk="0" hangingPunct="0">
                  <a:defRPr sz="1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spcBef>
                    <a:spcPct val="50000"/>
                  </a:spcBef>
                </a:pPr>
                <a:r>
                  <a:rPr lang="en-US" sz="2000" b="1">
                    <a:solidFill>
                      <a:prstClr val="white"/>
                    </a:solidFill>
                    <a:latin typeface="Calibri" charset="0"/>
                  </a:rPr>
                  <a:t>ER-2</a:t>
                </a:r>
              </a:p>
            </p:txBody>
          </p:sp>
          <p:sp>
            <p:nvSpPr>
              <p:cNvPr id="11" name="Text Box 16"/>
              <p:cNvSpPr txBox="1">
                <a:spLocks noChangeArrowheads="1"/>
              </p:cNvSpPr>
              <p:nvPr/>
            </p:nvSpPr>
            <p:spPr bwMode="auto">
              <a:xfrm>
                <a:off x="3801700" y="2503593"/>
                <a:ext cx="535193" cy="24661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33" tIns="45716" rIns="91433" bIns="45716">
                <a:spAutoFit/>
              </a:bodyPr>
              <a:lstStyle>
                <a:lvl1pPr defTabSz="912813" eaLnBrk="0" hangingPunct="0">
                  <a:defRPr sz="1400">
                    <a:solidFill>
                      <a:schemeClr val="tx1"/>
                    </a:solidFill>
                    <a:latin typeface="Arial" charset="0"/>
                    <a:ea typeface="ＭＳ Ｐゴシック" charset="0"/>
                  </a:defRPr>
                </a:lvl1pPr>
                <a:lvl2pPr marL="742950" indent="-285750" defTabSz="912813" eaLnBrk="0" hangingPunct="0">
                  <a:defRPr sz="1400">
                    <a:solidFill>
                      <a:schemeClr val="tx1"/>
                    </a:solidFill>
                    <a:latin typeface="Arial" charset="0"/>
                    <a:ea typeface="ＭＳ Ｐゴシック" charset="0"/>
                  </a:defRPr>
                </a:lvl2pPr>
                <a:lvl3pPr marL="1143000" indent="-228600" defTabSz="912813" eaLnBrk="0" hangingPunct="0">
                  <a:defRPr sz="1400">
                    <a:solidFill>
                      <a:schemeClr val="tx1"/>
                    </a:solidFill>
                    <a:latin typeface="Arial" charset="0"/>
                    <a:ea typeface="ＭＳ Ｐゴシック" charset="0"/>
                  </a:defRPr>
                </a:lvl3pPr>
                <a:lvl4pPr marL="1600200" indent="-228600" defTabSz="912813" eaLnBrk="0" hangingPunct="0">
                  <a:defRPr sz="1400">
                    <a:solidFill>
                      <a:schemeClr val="tx1"/>
                    </a:solidFill>
                    <a:latin typeface="Arial" charset="0"/>
                    <a:ea typeface="ＭＳ Ｐゴシック" charset="0"/>
                  </a:defRPr>
                </a:lvl4pPr>
                <a:lvl5pPr marL="2057400" indent="-228600" defTabSz="912813" eaLnBrk="0" hangingPunct="0">
                  <a:defRPr sz="1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spcBef>
                    <a:spcPct val="50000"/>
                  </a:spcBef>
                </a:pPr>
                <a:r>
                  <a:rPr lang="en-US" b="1">
                    <a:solidFill>
                      <a:prstClr val="black"/>
                    </a:solidFill>
                    <a:latin typeface="Times New Roman" charset="0"/>
                  </a:rPr>
                  <a:t>CPL</a:t>
                </a:r>
              </a:p>
            </p:txBody>
          </p:sp>
          <p:sp>
            <p:nvSpPr>
              <p:cNvPr id="12" name="Text Box 17"/>
              <p:cNvSpPr txBox="1">
                <a:spLocks noChangeArrowheads="1"/>
              </p:cNvSpPr>
              <p:nvPr/>
            </p:nvSpPr>
            <p:spPr bwMode="auto">
              <a:xfrm>
                <a:off x="4168551" y="3592803"/>
                <a:ext cx="532274" cy="246614"/>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33" tIns="45716" rIns="91433" bIns="45716">
                <a:spAutoFit/>
              </a:bodyPr>
              <a:lstStyle>
                <a:lvl1pPr defTabSz="912813" eaLnBrk="0" hangingPunct="0">
                  <a:defRPr sz="1400">
                    <a:solidFill>
                      <a:schemeClr val="tx1"/>
                    </a:solidFill>
                    <a:latin typeface="Arial" charset="0"/>
                    <a:ea typeface="ＭＳ Ｐゴシック" charset="0"/>
                  </a:defRPr>
                </a:lvl1pPr>
                <a:lvl2pPr marL="742950" indent="-285750" defTabSz="912813" eaLnBrk="0" hangingPunct="0">
                  <a:defRPr sz="1400">
                    <a:solidFill>
                      <a:schemeClr val="tx1"/>
                    </a:solidFill>
                    <a:latin typeface="Arial" charset="0"/>
                    <a:ea typeface="ＭＳ Ｐゴシック" charset="0"/>
                  </a:defRPr>
                </a:lvl2pPr>
                <a:lvl3pPr marL="1143000" indent="-228600" defTabSz="912813" eaLnBrk="0" hangingPunct="0">
                  <a:defRPr sz="1400">
                    <a:solidFill>
                      <a:schemeClr val="tx1"/>
                    </a:solidFill>
                    <a:latin typeface="Arial" charset="0"/>
                    <a:ea typeface="ＭＳ Ｐゴシック" charset="0"/>
                  </a:defRPr>
                </a:lvl3pPr>
                <a:lvl4pPr marL="1600200" indent="-228600" defTabSz="912813" eaLnBrk="0" hangingPunct="0">
                  <a:defRPr sz="1400">
                    <a:solidFill>
                      <a:schemeClr val="tx1"/>
                    </a:solidFill>
                    <a:latin typeface="Arial" charset="0"/>
                    <a:ea typeface="ＭＳ Ｐゴシック" charset="0"/>
                  </a:defRPr>
                </a:lvl4pPr>
                <a:lvl5pPr marL="2057400" indent="-228600" defTabSz="912813" eaLnBrk="0" hangingPunct="0">
                  <a:defRPr sz="1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spcBef>
                    <a:spcPct val="50000"/>
                  </a:spcBef>
                </a:pPr>
                <a:r>
                  <a:rPr lang="en-US" b="1">
                    <a:solidFill>
                      <a:prstClr val="black"/>
                    </a:solidFill>
                    <a:latin typeface="Times New Roman" charset="0"/>
                  </a:rPr>
                  <a:t>S-HIS</a:t>
                </a:r>
              </a:p>
            </p:txBody>
          </p:sp>
          <p:sp>
            <p:nvSpPr>
              <p:cNvPr id="13" name="Text Box 18"/>
              <p:cNvSpPr txBox="1">
                <a:spLocks noChangeArrowheads="1"/>
              </p:cNvSpPr>
              <p:nvPr/>
            </p:nvSpPr>
            <p:spPr bwMode="auto">
              <a:xfrm>
                <a:off x="2322619" y="3314078"/>
                <a:ext cx="608175" cy="246614"/>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33" tIns="45716" rIns="91433" bIns="45716">
                <a:spAutoFit/>
              </a:bodyPr>
              <a:lstStyle>
                <a:lvl1pPr defTabSz="912813" eaLnBrk="0" hangingPunct="0">
                  <a:defRPr sz="1400">
                    <a:solidFill>
                      <a:schemeClr val="tx1"/>
                    </a:solidFill>
                    <a:latin typeface="Arial" charset="0"/>
                    <a:ea typeface="ＭＳ Ｐゴシック" charset="0"/>
                  </a:defRPr>
                </a:lvl1pPr>
                <a:lvl2pPr marL="742950" indent="-285750" defTabSz="912813" eaLnBrk="0" hangingPunct="0">
                  <a:defRPr sz="1400">
                    <a:solidFill>
                      <a:schemeClr val="tx1"/>
                    </a:solidFill>
                    <a:latin typeface="Arial" charset="0"/>
                    <a:ea typeface="ＭＳ Ｐゴシック" charset="0"/>
                  </a:defRPr>
                </a:lvl2pPr>
                <a:lvl3pPr marL="1143000" indent="-228600" defTabSz="912813" eaLnBrk="0" hangingPunct="0">
                  <a:defRPr sz="1400">
                    <a:solidFill>
                      <a:schemeClr val="tx1"/>
                    </a:solidFill>
                    <a:latin typeface="Arial" charset="0"/>
                    <a:ea typeface="ＭＳ Ｐゴシック" charset="0"/>
                  </a:defRPr>
                </a:lvl3pPr>
                <a:lvl4pPr marL="1600200" indent="-228600" defTabSz="912813" eaLnBrk="0" hangingPunct="0">
                  <a:defRPr sz="1400">
                    <a:solidFill>
                      <a:schemeClr val="tx1"/>
                    </a:solidFill>
                    <a:latin typeface="Arial" charset="0"/>
                    <a:ea typeface="ＭＳ Ｐゴシック" charset="0"/>
                  </a:defRPr>
                </a:lvl4pPr>
                <a:lvl5pPr marL="2057400" indent="-228600" defTabSz="912813" eaLnBrk="0" hangingPunct="0">
                  <a:defRPr sz="1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spcBef>
                    <a:spcPct val="50000"/>
                  </a:spcBef>
                </a:pPr>
                <a:r>
                  <a:rPr lang="en-US" b="1">
                    <a:solidFill>
                      <a:prstClr val="black"/>
                    </a:solidFill>
                    <a:latin typeface="Times New Roman" charset="0"/>
                  </a:rPr>
                  <a:t>NAST-I</a:t>
                </a:r>
              </a:p>
            </p:txBody>
          </p:sp>
          <p:sp>
            <p:nvSpPr>
              <p:cNvPr id="14" name="Text Box 19"/>
              <p:cNvSpPr txBox="1">
                <a:spLocks noChangeArrowheads="1"/>
              </p:cNvSpPr>
              <p:nvPr/>
            </p:nvSpPr>
            <p:spPr bwMode="auto">
              <a:xfrm>
                <a:off x="3052428" y="4152821"/>
                <a:ext cx="687968" cy="246614"/>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33" tIns="45716" rIns="91433" bIns="45716">
                <a:spAutoFit/>
              </a:bodyPr>
              <a:lstStyle>
                <a:lvl1pPr defTabSz="912813" eaLnBrk="0" hangingPunct="0">
                  <a:defRPr sz="1400">
                    <a:solidFill>
                      <a:schemeClr val="tx1"/>
                    </a:solidFill>
                    <a:latin typeface="Arial" charset="0"/>
                    <a:ea typeface="ＭＳ Ｐゴシック" charset="0"/>
                  </a:defRPr>
                </a:lvl1pPr>
                <a:lvl2pPr marL="742950" indent="-285750" defTabSz="912813" eaLnBrk="0" hangingPunct="0">
                  <a:defRPr sz="1400">
                    <a:solidFill>
                      <a:schemeClr val="tx1"/>
                    </a:solidFill>
                    <a:latin typeface="Arial" charset="0"/>
                    <a:ea typeface="ＭＳ Ｐゴシック" charset="0"/>
                  </a:defRPr>
                </a:lvl2pPr>
                <a:lvl3pPr marL="1143000" indent="-228600" defTabSz="912813" eaLnBrk="0" hangingPunct="0">
                  <a:defRPr sz="1400">
                    <a:solidFill>
                      <a:schemeClr val="tx1"/>
                    </a:solidFill>
                    <a:latin typeface="Arial" charset="0"/>
                    <a:ea typeface="ＭＳ Ｐゴシック" charset="0"/>
                  </a:defRPr>
                </a:lvl3pPr>
                <a:lvl4pPr marL="1600200" indent="-228600" defTabSz="912813" eaLnBrk="0" hangingPunct="0">
                  <a:defRPr sz="1400">
                    <a:solidFill>
                      <a:schemeClr val="tx1"/>
                    </a:solidFill>
                    <a:latin typeface="Arial" charset="0"/>
                    <a:ea typeface="ＭＳ Ｐゴシック" charset="0"/>
                  </a:defRPr>
                </a:lvl4pPr>
                <a:lvl5pPr marL="2057400" indent="-228600" defTabSz="912813" eaLnBrk="0" hangingPunct="0">
                  <a:defRPr sz="1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spcBef>
                    <a:spcPct val="50000"/>
                  </a:spcBef>
                </a:pPr>
                <a:r>
                  <a:rPr lang="en-US" b="1">
                    <a:solidFill>
                      <a:prstClr val="black"/>
                    </a:solidFill>
                    <a:latin typeface="Times New Roman" charset="0"/>
                  </a:rPr>
                  <a:t>NAST-M</a:t>
                </a:r>
              </a:p>
            </p:txBody>
          </p:sp>
        </p:grpSp>
        <p:sp>
          <p:nvSpPr>
            <p:cNvPr id="7" name="TextBox 12"/>
            <p:cNvSpPr txBox="1">
              <a:spLocks noChangeArrowheads="1"/>
            </p:cNvSpPr>
            <p:nvPr/>
          </p:nvSpPr>
          <p:spPr bwMode="auto">
            <a:xfrm>
              <a:off x="3961164" y="2866606"/>
              <a:ext cx="837669" cy="369619"/>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eaLnBrk="0" hangingPunct="0">
                <a:defRPr sz="1400">
                  <a:solidFill>
                    <a:schemeClr val="tx1"/>
                  </a:solidFill>
                  <a:latin typeface="Arial" charset="0"/>
                  <a:ea typeface="ＭＳ Ｐゴシック" charset="0"/>
                </a:defRPr>
              </a:lvl1pPr>
              <a:lvl2pPr marL="742950" indent="-285750" defTabSz="457200" eaLnBrk="0" hangingPunct="0">
                <a:defRPr sz="1400">
                  <a:solidFill>
                    <a:schemeClr val="tx1"/>
                  </a:solidFill>
                  <a:latin typeface="Arial" charset="0"/>
                  <a:ea typeface="ＭＳ Ｐゴシック" charset="0"/>
                </a:defRPr>
              </a:lvl2pPr>
              <a:lvl3pPr marL="1143000" indent="-228600" defTabSz="457200" eaLnBrk="0" hangingPunct="0">
                <a:defRPr sz="1400">
                  <a:solidFill>
                    <a:schemeClr val="tx1"/>
                  </a:solidFill>
                  <a:latin typeface="Arial" charset="0"/>
                  <a:ea typeface="ＭＳ Ｐゴシック" charset="0"/>
                </a:defRPr>
              </a:lvl3pPr>
              <a:lvl4pPr marL="1600200" indent="-228600" defTabSz="457200" eaLnBrk="0" hangingPunct="0">
                <a:defRPr sz="1400">
                  <a:solidFill>
                    <a:schemeClr val="tx1"/>
                  </a:solidFill>
                  <a:latin typeface="Arial" charset="0"/>
                  <a:ea typeface="ＭＳ Ｐゴシック" charset="0"/>
                </a:defRPr>
              </a:lvl4pPr>
              <a:lvl5pPr marL="2057400" indent="-228600" defTabSz="4572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r>
                <a:rPr lang="en-US" b="1">
                  <a:solidFill>
                    <a:prstClr val="black"/>
                  </a:solidFill>
                  <a:latin typeface="Calibri" charset="0"/>
                </a:rPr>
                <a:t>eMAS</a:t>
              </a:r>
            </a:p>
          </p:txBody>
        </p:sp>
        <p:cxnSp>
          <p:nvCxnSpPr>
            <p:cNvPr id="8" name="Straight Arrow Connector 7"/>
            <p:cNvCxnSpPr>
              <a:cxnSpLocks noChangeShapeType="1"/>
            </p:cNvCxnSpPr>
            <p:nvPr/>
          </p:nvCxnSpPr>
          <p:spPr bwMode="auto">
            <a:xfrm rot="10800000" flipV="1">
              <a:off x="3504407" y="3051416"/>
              <a:ext cx="456758" cy="123206"/>
            </a:xfrm>
            <a:prstGeom prst="straightConnector1">
              <a:avLst/>
            </a:prstGeom>
            <a:noFill/>
            <a:ln w="34925">
              <a:solidFill>
                <a:schemeClr val="tx1"/>
              </a:solidFill>
              <a:round/>
              <a:headEnd/>
              <a:tailEnd type="arrow" w="med" len="med"/>
            </a:ln>
            <a:effectLst>
              <a:outerShdw blurRad="63500" dist="20000" dir="5400000" rotWithShape="0">
                <a:srgbClr val="000000">
                  <a:alpha val="37999"/>
                </a:srgbClr>
              </a:outerShdw>
            </a:effectLst>
            <a:extLst>
              <a:ext uri="{909E8E84-426E-40DD-AFC4-6F175D3DCCD1}">
                <a14:hiddenFill xmlns="" xmlns:a14="http://schemas.microsoft.com/office/drawing/2010/main">
                  <a:noFill/>
                </a14:hiddenFill>
              </a:ext>
            </a:extLst>
          </p:spPr>
        </p:cxnSp>
      </p:grpSp>
      <p:cxnSp>
        <p:nvCxnSpPr>
          <p:cNvPr id="15" name="Straight Connector 14"/>
          <p:cNvCxnSpPr/>
          <p:nvPr/>
        </p:nvCxnSpPr>
        <p:spPr>
          <a:xfrm>
            <a:off x="4682068" y="1126064"/>
            <a:ext cx="0" cy="3564466"/>
          </a:xfrm>
          <a:prstGeom prst="line">
            <a:avLst/>
          </a:prstGeom>
          <a:ln w="50800">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H="1" flipV="1">
            <a:off x="2751667" y="1134531"/>
            <a:ext cx="1938868" cy="7514"/>
          </a:xfrm>
          <a:prstGeom prst="line">
            <a:avLst/>
          </a:prstGeom>
          <a:ln w="50800">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flipV="1">
            <a:off x="2751667" y="4666082"/>
            <a:ext cx="1938868" cy="7514"/>
          </a:xfrm>
          <a:prstGeom prst="line">
            <a:avLst/>
          </a:prstGeom>
          <a:ln w="50800">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H="1" flipV="1">
            <a:off x="4682068" y="1440282"/>
            <a:ext cx="736599" cy="7514"/>
          </a:xfrm>
          <a:prstGeom prst="line">
            <a:avLst/>
          </a:prstGeom>
          <a:ln w="50800">
            <a:solidFill>
              <a:srgbClr val="008000"/>
            </a:solidFill>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5363873" y="1116162"/>
            <a:ext cx="2386030" cy="646331"/>
          </a:xfrm>
          <a:prstGeom prst="rect">
            <a:avLst/>
          </a:prstGeom>
          <a:noFill/>
        </p:spPr>
        <p:txBody>
          <a:bodyPr wrap="square" rtlCol="0">
            <a:spAutoFit/>
          </a:bodyPr>
          <a:lstStyle/>
          <a:p>
            <a:r>
              <a:rPr lang="en-US" dirty="0" smtClean="0">
                <a:latin typeface="Calibri"/>
              </a:rPr>
              <a:t>Baseline payload for SDR-centric campaign</a:t>
            </a:r>
            <a:endParaRPr lang="en-US" dirty="0">
              <a:latin typeface="Calibri"/>
            </a:endParaRPr>
          </a:p>
        </p:txBody>
      </p:sp>
      <p:sp>
        <p:nvSpPr>
          <p:cNvPr id="20" name="Text Box 17"/>
          <p:cNvSpPr txBox="1">
            <a:spLocks noChangeArrowheads="1"/>
          </p:cNvSpPr>
          <p:nvPr/>
        </p:nvSpPr>
        <p:spPr bwMode="auto">
          <a:xfrm>
            <a:off x="5666429" y="5709128"/>
            <a:ext cx="2994969" cy="461665"/>
          </a:xfrm>
          <a:prstGeom prst="rect">
            <a:avLst/>
          </a:prstGeom>
          <a:solidFill>
            <a:srgbClr val="F6FFA2"/>
          </a:solidFill>
          <a:ln>
            <a:noFill/>
          </a:ln>
          <a:effectLst/>
          <a:extLst/>
        </p:spPr>
        <p:txBody>
          <a:bodyPr wrap="square">
            <a:spAutoFit/>
          </a:bodyPr>
          <a:lstStyle/>
          <a:p>
            <a:r>
              <a:rPr lang="en-US" sz="1200" dirty="0" smtClean="0">
                <a:solidFill>
                  <a:prstClr val="black"/>
                </a:solidFill>
                <a:latin typeface="Times New Roman" charset="0"/>
              </a:rPr>
              <a:t>Notional sensor payload configuration may require changes after recent sensor upgrades.</a:t>
            </a:r>
            <a:endParaRPr lang="en-US" sz="1200" dirty="0">
              <a:solidFill>
                <a:prstClr val="black"/>
              </a:solidFill>
              <a:latin typeface="Times New Roman" charset="0"/>
            </a:endParaRPr>
          </a:p>
        </p:txBody>
      </p:sp>
      <p:sp>
        <p:nvSpPr>
          <p:cNvPr id="21" name="TextBox 20"/>
          <p:cNvSpPr txBox="1"/>
          <p:nvPr/>
        </p:nvSpPr>
        <p:spPr>
          <a:xfrm>
            <a:off x="5881673" y="6445127"/>
            <a:ext cx="2736647" cy="369332"/>
          </a:xfrm>
          <a:prstGeom prst="rect">
            <a:avLst/>
          </a:prstGeom>
          <a:noFill/>
        </p:spPr>
        <p:txBody>
          <a:bodyPr wrap="none" rtlCol="0">
            <a:spAutoFit/>
          </a:bodyPr>
          <a:lstStyle/>
          <a:p>
            <a:r>
              <a:rPr lang="en-US" dirty="0" smtClean="0"/>
              <a:t>Courtesy Mitch Goldberg</a:t>
            </a:r>
            <a:endParaRPr lang="en-US" dirty="0"/>
          </a:p>
        </p:txBody>
      </p:sp>
    </p:spTree>
    <p:extLst>
      <p:ext uri="{BB962C8B-B14F-4D97-AF65-F5344CB8AC3E}">
        <p14:creationId xmlns="" xmlns:p14="http://schemas.microsoft.com/office/powerpoint/2010/main" val="42247492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317500" y="434749"/>
            <a:ext cx="8509000" cy="563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8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pitchFamily="34" charset="0"/>
              </a:defRPr>
            </a:lvl2pPr>
            <a:lvl3pPr algn="ctr" rtl="0" eaLnBrk="0" fontAlgn="base" hangingPunct="0">
              <a:spcBef>
                <a:spcPct val="0"/>
              </a:spcBef>
              <a:spcAft>
                <a:spcPct val="0"/>
              </a:spcAft>
              <a:defRPr sz="2800">
                <a:solidFill>
                  <a:schemeClr val="tx2"/>
                </a:solidFill>
                <a:latin typeface="Arial Black" pitchFamily="34" charset="0"/>
              </a:defRPr>
            </a:lvl3pPr>
            <a:lvl4pPr algn="ctr" rtl="0" eaLnBrk="0" fontAlgn="base" hangingPunct="0">
              <a:spcBef>
                <a:spcPct val="0"/>
              </a:spcBef>
              <a:spcAft>
                <a:spcPct val="0"/>
              </a:spcAft>
              <a:defRPr sz="2800">
                <a:solidFill>
                  <a:schemeClr val="tx2"/>
                </a:solidFill>
                <a:latin typeface="Arial Black" pitchFamily="34" charset="0"/>
              </a:defRPr>
            </a:lvl4pPr>
            <a:lvl5pPr algn="ctr" rtl="0" eaLnBrk="0" fontAlgn="base" hangingPunct="0">
              <a:spcBef>
                <a:spcPct val="0"/>
              </a:spcBef>
              <a:spcAft>
                <a:spcPct val="0"/>
              </a:spcAft>
              <a:defRPr sz="2800">
                <a:solidFill>
                  <a:schemeClr val="tx2"/>
                </a:solidFill>
                <a:latin typeface="Arial Black" pitchFamily="34" charset="0"/>
              </a:defRPr>
            </a:lvl5pPr>
            <a:lvl6pPr marL="457200" algn="ctr" rtl="0" fontAlgn="base">
              <a:spcBef>
                <a:spcPct val="0"/>
              </a:spcBef>
              <a:spcAft>
                <a:spcPct val="0"/>
              </a:spcAft>
              <a:defRPr sz="2800">
                <a:solidFill>
                  <a:schemeClr val="tx2"/>
                </a:solidFill>
                <a:latin typeface="Arial Black" pitchFamily="34" charset="0"/>
              </a:defRPr>
            </a:lvl6pPr>
            <a:lvl7pPr marL="914400" algn="ctr" rtl="0" fontAlgn="base">
              <a:spcBef>
                <a:spcPct val="0"/>
              </a:spcBef>
              <a:spcAft>
                <a:spcPct val="0"/>
              </a:spcAft>
              <a:defRPr sz="2800">
                <a:solidFill>
                  <a:schemeClr val="tx2"/>
                </a:solidFill>
                <a:latin typeface="Arial Black" pitchFamily="34" charset="0"/>
              </a:defRPr>
            </a:lvl7pPr>
            <a:lvl8pPr marL="1371600" algn="ctr" rtl="0" fontAlgn="base">
              <a:spcBef>
                <a:spcPct val="0"/>
              </a:spcBef>
              <a:spcAft>
                <a:spcPct val="0"/>
              </a:spcAft>
              <a:defRPr sz="2800">
                <a:solidFill>
                  <a:schemeClr val="tx2"/>
                </a:solidFill>
                <a:latin typeface="Arial Black" pitchFamily="34" charset="0"/>
              </a:defRPr>
            </a:lvl8pPr>
            <a:lvl9pPr marL="1828800" algn="ctr" rtl="0" fontAlgn="base">
              <a:spcBef>
                <a:spcPct val="0"/>
              </a:spcBef>
              <a:spcAft>
                <a:spcPct val="0"/>
              </a:spcAft>
              <a:defRPr sz="2800">
                <a:solidFill>
                  <a:schemeClr val="tx2"/>
                </a:solidFill>
                <a:latin typeface="Arial Black" pitchFamily="34" charset="0"/>
              </a:defRPr>
            </a:lvl9pPr>
          </a:lstStyle>
          <a:p>
            <a:pPr eaLnBrk="1" hangingPunct="1"/>
            <a:r>
              <a:rPr lang="en-US" sz="3600" b="1" dirty="0" smtClean="0">
                <a:solidFill>
                  <a:schemeClr val="tx1"/>
                </a:solidFill>
              </a:rPr>
              <a:t>Candidate Field Campaigns</a:t>
            </a:r>
          </a:p>
          <a:p>
            <a:pPr eaLnBrk="1" hangingPunct="1"/>
            <a:r>
              <a:rPr lang="en-US" sz="3600" b="1" dirty="0" smtClean="0">
                <a:solidFill>
                  <a:schemeClr val="tx1"/>
                </a:solidFill>
              </a:rPr>
              <a:t>(notional, not all-inclusive)</a:t>
            </a:r>
          </a:p>
        </p:txBody>
      </p:sp>
      <p:sp>
        <p:nvSpPr>
          <p:cNvPr id="3" name="Rectangle 3"/>
          <p:cNvSpPr txBox="1">
            <a:spLocks noChangeArrowheads="1"/>
          </p:cNvSpPr>
          <p:nvPr/>
        </p:nvSpPr>
        <p:spPr bwMode="auto">
          <a:xfrm>
            <a:off x="317500" y="1553709"/>
            <a:ext cx="8509000" cy="4695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b"/>
            <a:r>
              <a:rPr lang="en-US" sz="2400" dirty="0"/>
              <a:t>Spring 2014  ER2 GLM Simulator-GPM IPHEX -HMT SE North Carolina –Lightning, </a:t>
            </a:r>
            <a:r>
              <a:rPr lang="en-US" sz="2400" dirty="0" err="1"/>
              <a:t>Precip</a:t>
            </a:r>
            <a:r>
              <a:rPr lang="en-US" sz="2400" dirty="0"/>
              <a:t>, Fog, </a:t>
            </a:r>
            <a:r>
              <a:rPr lang="en-US" sz="2400" dirty="0" smtClean="0"/>
              <a:t>Clouds</a:t>
            </a:r>
          </a:p>
          <a:p>
            <a:pPr fontAlgn="b"/>
            <a:r>
              <a:rPr lang="en-US" sz="2400" dirty="0"/>
              <a:t>Front Range Air Pollution and Photochemistry </a:t>
            </a:r>
            <a:r>
              <a:rPr lang="en-US" sz="2400" dirty="0" err="1"/>
              <a:t>Éxperiment</a:t>
            </a:r>
            <a:r>
              <a:rPr lang="en-US" sz="2400" dirty="0"/>
              <a:t> (FRAPPÉ)  Aerosol/Cloud </a:t>
            </a:r>
            <a:r>
              <a:rPr lang="en-US" sz="2400" dirty="0" smtClean="0"/>
              <a:t>Campaign with DISCOVR-AQ</a:t>
            </a:r>
          </a:p>
          <a:p>
            <a:pPr fontAlgn="b"/>
            <a:r>
              <a:rPr lang="pt-BR" sz="2400" dirty="0" smtClean="0"/>
              <a:t>Pan </a:t>
            </a:r>
            <a:r>
              <a:rPr lang="pt-BR" sz="2400" dirty="0"/>
              <a:t>Am Games- Env </a:t>
            </a:r>
            <a:r>
              <a:rPr lang="pt-BR" sz="2400" dirty="0" smtClean="0"/>
              <a:t>Canada, </a:t>
            </a:r>
            <a:r>
              <a:rPr lang="pt-BR" sz="2400" dirty="0"/>
              <a:t>Toronto- </a:t>
            </a:r>
            <a:r>
              <a:rPr lang="pt-BR" sz="2400" dirty="0" smtClean="0"/>
              <a:t>Clouds</a:t>
            </a:r>
            <a:r>
              <a:rPr lang="pt-BR" sz="2400" dirty="0"/>
              <a:t>, </a:t>
            </a:r>
            <a:r>
              <a:rPr lang="pt-BR" sz="2400" dirty="0" smtClean="0"/>
              <a:t>SVR, July, September 2015</a:t>
            </a:r>
          </a:p>
          <a:p>
            <a:pPr fontAlgn="b"/>
            <a:r>
              <a:rPr lang="pt-BR" sz="2400" dirty="0" smtClean="0"/>
              <a:t>PECAN- warm season precipitation, central US June 1-July 15</a:t>
            </a:r>
          </a:p>
          <a:p>
            <a:pPr fontAlgn="b"/>
            <a:r>
              <a:rPr lang="en-US" sz="2400" dirty="0" smtClean="0"/>
              <a:t>GPM </a:t>
            </a:r>
            <a:r>
              <a:rPr lang="en-US" sz="2400" dirty="0"/>
              <a:t>OLYMPEX- </a:t>
            </a:r>
            <a:r>
              <a:rPr lang="en-US" sz="2400" dirty="0" smtClean="0"/>
              <a:t>precipitation, clouds</a:t>
            </a:r>
            <a:r>
              <a:rPr lang="en-US" sz="2400" dirty="0"/>
              <a:t>, snow </a:t>
            </a:r>
            <a:r>
              <a:rPr lang="en-US" sz="2400" dirty="0" smtClean="0"/>
              <a:t>cover, Olympic Peninsula Nov 2015-February 2016</a:t>
            </a:r>
            <a:endParaRPr lang="en-US" sz="2400" dirty="0">
              <a:solidFill>
                <a:srgbClr val="000000"/>
              </a:solidFill>
            </a:endParaRPr>
          </a:p>
          <a:p>
            <a:pPr fontAlgn="b"/>
            <a:r>
              <a:rPr lang="en-US" sz="2400" dirty="0" smtClean="0"/>
              <a:t>GOES-R PLPT </a:t>
            </a:r>
            <a:r>
              <a:rPr lang="en-US" sz="2400" dirty="0"/>
              <a:t>Spring  2016 Severe </a:t>
            </a:r>
            <a:r>
              <a:rPr lang="en-US" sz="2400" dirty="0" err="1"/>
              <a:t>Wx</a:t>
            </a:r>
            <a:r>
              <a:rPr lang="en-US" sz="2400" dirty="0"/>
              <a:t>  </a:t>
            </a:r>
            <a:r>
              <a:rPr lang="en-US" sz="2400" dirty="0" smtClean="0"/>
              <a:t>ER2 Mission </a:t>
            </a:r>
            <a:r>
              <a:rPr lang="en-US" sz="2400" dirty="0"/>
              <a:t>in Central US</a:t>
            </a:r>
            <a:endParaRPr lang="en-US" sz="2400" dirty="0">
              <a:solidFill>
                <a:srgbClr val="000000"/>
              </a:solidFill>
            </a:endParaRPr>
          </a:p>
          <a:p>
            <a:pPr fontAlgn="b"/>
            <a:r>
              <a:rPr lang="en-US" sz="2400" dirty="0" smtClean="0"/>
              <a:t>September </a:t>
            </a:r>
            <a:r>
              <a:rPr lang="en-US" sz="2400" dirty="0"/>
              <a:t>2017- RELAMPAGO, Argentina- SVR storms</a:t>
            </a:r>
            <a:endParaRPr lang="en-US" sz="2400" dirty="0">
              <a:solidFill>
                <a:srgbClr val="000000"/>
              </a:solidFill>
            </a:endParaRPr>
          </a:p>
          <a:p>
            <a:pPr fontAlgn="b"/>
            <a:endParaRPr lang="pt-BR" sz="2400" dirty="0">
              <a:solidFill>
                <a:srgbClr val="000000"/>
              </a:solidFill>
            </a:endParaRPr>
          </a:p>
          <a:p>
            <a:pPr fontAlgn="b"/>
            <a:endParaRPr lang="en-US" sz="2400" dirty="0">
              <a:solidFill>
                <a:srgbClr val="000000"/>
              </a:solidFill>
            </a:endParaRPr>
          </a:p>
          <a:p>
            <a:pPr fontAlgn="b"/>
            <a:endParaRPr lang="en-US" sz="2400" dirty="0">
              <a:solidFill>
                <a:srgbClr val="000000"/>
              </a:solidFill>
            </a:endParaRPr>
          </a:p>
        </p:txBody>
      </p:sp>
    </p:spTree>
    <p:extLst>
      <p:ext uri="{BB962C8B-B14F-4D97-AF65-F5344CB8AC3E}">
        <p14:creationId xmlns="" xmlns:p14="http://schemas.microsoft.com/office/powerpoint/2010/main" val="19321620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8700" y="17350"/>
            <a:ext cx="7086600" cy="1143000"/>
          </a:xfrm>
          <a:noFill/>
        </p:spPr>
        <p:txBody>
          <a:bodyPr>
            <a:noAutofit/>
          </a:bodyPr>
          <a:lstStyle/>
          <a:p>
            <a:r>
              <a:rPr lang="en-US" sz="3600" b="1" dirty="0" smtClean="0">
                <a:solidFill>
                  <a:schemeClr val="tx1"/>
                </a:solidFill>
              </a:rPr>
              <a:t>GOES-R Algorithm Development Executive Board Recommendation</a:t>
            </a:r>
            <a:endParaRPr lang="en-US" sz="3600" b="1" dirty="0">
              <a:solidFill>
                <a:schemeClr val="tx1"/>
              </a:solidFill>
            </a:endParaRPr>
          </a:p>
        </p:txBody>
      </p:sp>
      <p:sp>
        <p:nvSpPr>
          <p:cNvPr id="3" name="Content Placeholder 2"/>
          <p:cNvSpPr>
            <a:spLocks noGrp="1"/>
          </p:cNvSpPr>
          <p:nvPr>
            <p:ph idx="1"/>
          </p:nvPr>
        </p:nvSpPr>
        <p:spPr>
          <a:xfrm>
            <a:off x="248958" y="1211131"/>
            <a:ext cx="8614811" cy="5029200"/>
          </a:xfrm>
        </p:spPr>
        <p:txBody>
          <a:bodyPr>
            <a:noAutofit/>
          </a:bodyPr>
          <a:lstStyle/>
          <a:p>
            <a:r>
              <a:rPr lang="en-US" sz="2400" dirty="0" smtClean="0"/>
              <a:t>“</a:t>
            </a:r>
            <a:r>
              <a:rPr lang="en-US" sz="2400" b="1" dirty="0" smtClean="0"/>
              <a:t>FINDING:</a:t>
            </a:r>
            <a:r>
              <a:rPr lang="en-US" sz="2400" dirty="0" smtClean="0"/>
              <a:t>  </a:t>
            </a:r>
            <a:r>
              <a:rPr lang="en-US" sz="2400" u="sng" dirty="0" smtClean="0"/>
              <a:t>Insufficient Validation.</a:t>
            </a:r>
            <a:r>
              <a:rPr lang="en-US" sz="2400" dirty="0" smtClean="0"/>
              <a:t>  Reporting of measurement validation lacked completeness and was rarely independent. </a:t>
            </a:r>
          </a:p>
          <a:p>
            <a:pPr>
              <a:buNone/>
            </a:pPr>
            <a:r>
              <a:rPr lang="en-US" sz="2000" dirty="0" smtClean="0"/>
              <a:t> </a:t>
            </a:r>
          </a:p>
          <a:p>
            <a:r>
              <a:rPr lang="en-US" sz="2000" b="1" dirty="0" smtClean="0"/>
              <a:t>RECOMMENDATION:</a:t>
            </a:r>
            <a:r>
              <a:rPr lang="en-US" sz="2000" dirty="0" smtClean="0"/>
              <a:t>  Continue to pursue more complete data sets even after 100% delivery. Measurement validation must be conducted with thoroughness and completeness within a sustained validation/verification framework and should consider using “human in the loop.”  This recommendation was made in our previous report .</a:t>
            </a:r>
          </a:p>
          <a:p>
            <a:pPr lvl="1"/>
            <a:r>
              <a:rPr lang="en-US" sz="2000" dirty="0" smtClean="0"/>
              <a:t> AWG teams should leverage participation in targeted field campaigns where there is a potentially rich source of detailed validation data to validate, refine, and improve their algorithms.  Campaigns planned by NOAA, NASA, NSF, DOE etc are good candidates as well as international campaigns in Europe under the SEVERI (ABI proxy) coverage umbrella (</a:t>
            </a:r>
            <a:r>
              <a:rPr lang="en-US" sz="2000" dirty="0" err="1" smtClean="0"/>
              <a:t>sjg</a:t>
            </a:r>
            <a:r>
              <a:rPr lang="en-US" sz="2000" dirty="0" smtClean="0"/>
              <a:t>). </a:t>
            </a:r>
          </a:p>
          <a:p>
            <a:pPr lvl="1"/>
            <a:r>
              <a:rPr lang="en-US" sz="2000" dirty="0" smtClean="0"/>
              <a:t>Science Week 2013- IAC (</a:t>
            </a:r>
            <a:r>
              <a:rPr lang="en-US" sz="2000" dirty="0" err="1" smtClean="0"/>
              <a:t>VonderHaar</a:t>
            </a:r>
            <a:r>
              <a:rPr lang="en-US" sz="2000" dirty="0" smtClean="0"/>
              <a:t>) recommended continue GSICS cross-validation, being </a:t>
            </a:r>
            <a:r>
              <a:rPr lang="en-US" sz="2000" dirty="0" smtClean="0"/>
              <a:t>careful this aspect not  diminished at expense of field campaigns</a:t>
            </a:r>
            <a:endParaRPr lang="en-US" sz="2000" dirty="0" smtClean="0"/>
          </a:p>
        </p:txBody>
      </p:sp>
      <p:sp>
        <p:nvSpPr>
          <p:cNvPr id="4" name="Slide Number Placeholder 3"/>
          <p:cNvSpPr>
            <a:spLocks noGrp="1"/>
          </p:cNvSpPr>
          <p:nvPr>
            <p:ph type="sldNum" sz="quarter" idx="12"/>
          </p:nvPr>
        </p:nvSpPr>
        <p:spPr/>
        <p:txBody>
          <a:bodyPr/>
          <a:lstStyle/>
          <a:p>
            <a:fld id="{B340B619-EB6A-4188-BD82-77F8D1BE01C2}" type="slidenum">
              <a:rPr lang="en-US" smtClean="0"/>
              <a:pPr/>
              <a:t>9</a:t>
            </a:fld>
            <a:endParaRPr lang="en-US" dirty="0"/>
          </a:p>
        </p:txBody>
      </p:sp>
    </p:spTree>
    <p:extLst>
      <p:ext uri="{BB962C8B-B14F-4D97-AF65-F5344CB8AC3E}">
        <p14:creationId xmlns="" xmlns:p14="http://schemas.microsoft.com/office/powerpoint/2010/main" val="301329003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20112</TotalTime>
  <Words>985</Words>
  <Application>Microsoft Office PowerPoint</Application>
  <PresentationFormat>On-screen Show (4:3)</PresentationFormat>
  <Paragraphs>154</Paragraphs>
  <Slides>24</Slides>
  <Notes>21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24</vt:i4>
      </vt:variant>
    </vt:vector>
  </HeadingPairs>
  <TitlesOfParts>
    <vt:vector size="26" baseType="lpstr">
      <vt:lpstr>Office Theme</vt:lpstr>
      <vt:lpstr>Picture</vt:lpstr>
      <vt:lpstr>Slide 1</vt:lpstr>
      <vt:lpstr>Slide 2</vt:lpstr>
      <vt:lpstr>Slide 3</vt:lpstr>
      <vt:lpstr>Slide 4</vt:lpstr>
      <vt:lpstr>Slide 5</vt:lpstr>
      <vt:lpstr>Slide 6</vt:lpstr>
      <vt:lpstr>ER-2 Payload Configuration for JPSS SDR &amp; EDR Flights</vt:lpstr>
      <vt:lpstr>Slide 8</vt:lpstr>
      <vt:lpstr>GOES-R Algorithm Development Executive Board Recommendation</vt:lpstr>
      <vt:lpstr>Slide 10</vt:lpstr>
      <vt:lpstr>Back-up  Known or Planned Campaigns</vt:lpstr>
      <vt:lpstr>WWRP Lake Victoria Project THORPEX Follow-on HIW Project</vt:lpstr>
      <vt:lpstr>WMO High Impact Weather Field Deployment (NSF)</vt:lpstr>
      <vt:lpstr>Nowcasting Sat Application Facility</vt:lpstr>
      <vt:lpstr>Slide 15</vt:lpstr>
      <vt:lpstr>Slide 16</vt:lpstr>
      <vt:lpstr>Slide 17</vt:lpstr>
      <vt:lpstr>Slide 18</vt:lpstr>
      <vt:lpstr>Slide 19</vt:lpstr>
      <vt:lpstr>Slide 20</vt:lpstr>
      <vt:lpstr>Slide 21</vt:lpstr>
      <vt:lpstr>Slide 22</vt:lpstr>
      <vt:lpstr>Slide 23</vt:lpstr>
      <vt:lpstr>Slide 24</vt:lpstr>
    </vt:vector>
  </TitlesOfParts>
  <Company>NASA Goddard Space Flight Center</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McMurdy, Michelle L. (GSFC-417.0)[ADNET SYSTEMS INC]</dc:creator>
  <cp:lastModifiedBy>jdaniels</cp:lastModifiedBy>
  <cp:revision>1365</cp:revision>
  <cp:lastPrinted>2013-04-01T19:10:58Z</cp:lastPrinted>
  <dcterms:created xsi:type="dcterms:W3CDTF">2012-01-17T18:04:27Z</dcterms:created>
  <dcterms:modified xsi:type="dcterms:W3CDTF">2014-01-09T13:38:52Z</dcterms:modified>
</cp:coreProperties>
</file>