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21" r:id="rId6"/>
    <p:sldMasterId id="2147486708" r:id="rId7"/>
  </p:sldMasterIdLst>
  <p:notesMasterIdLst>
    <p:notesMasterId r:id="rId20"/>
  </p:notesMasterIdLst>
  <p:handoutMasterIdLst>
    <p:handoutMasterId r:id="rId21"/>
  </p:handoutMasterIdLst>
  <p:sldIdLst>
    <p:sldId id="681" r:id="rId8"/>
    <p:sldId id="668" r:id="rId9"/>
    <p:sldId id="748" r:id="rId10"/>
    <p:sldId id="751" r:id="rId11"/>
    <p:sldId id="749" r:id="rId12"/>
    <p:sldId id="758" r:id="rId13"/>
    <p:sldId id="757" r:id="rId14"/>
    <p:sldId id="754" r:id="rId15"/>
    <p:sldId id="752" r:id="rId16"/>
    <p:sldId id="750" r:id="rId17"/>
    <p:sldId id="753" r:id="rId18"/>
    <p:sldId id="676" r:id="rId19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092565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092565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092565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092565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092565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rgbClr val="092565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rgbClr val="092565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rgbClr val="092565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rgbClr val="092565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C8E88"/>
    <a:srgbClr val="D3726B"/>
    <a:srgbClr val="D71313"/>
    <a:srgbClr val="FFFF00"/>
    <a:srgbClr val="4F81BD"/>
    <a:srgbClr val="333399"/>
    <a:srgbClr val="FF3300"/>
    <a:srgbClr val="FFFFFF"/>
    <a:srgbClr val="FFFFBB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5" autoAdjust="0"/>
    <p:restoredTop sz="94498" autoAdjust="0"/>
  </p:normalViewPr>
  <p:slideViewPr>
    <p:cSldViewPr snapToGrid="0">
      <p:cViewPr varScale="1">
        <p:scale>
          <a:sx n="101" d="100"/>
          <a:sy n="101" d="100"/>
        </p:scale>
        <p:origin x="-1356" y="-102"/>
      </p:cViewPr>
      <p:guideLst>
        <p:guide orient="horz" pos="745"/>
        <p:guide pos="5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312" y="-102"/>
      </p:cViewPr>
      <p:guideLst>
        <p:guide orient="horz" pos="2934"/>
        <p:guide pos="221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499" cy="46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60" tIns="46779" rIns="93560" bIns="46779" numCol="1" anchor="t" anchorCtr="0" compatLnSpc="1">
            <a:prstTxWarp prst="textNoShape">
              <a:avLst/>
            </a:prstTxWarp>
          </a:bodyPr>
          <a:lstStyle>
            <a:lvl1pPr defTabSz="934789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2776" y="0"/>
            <a:ext cx="3043499" cy="46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60" tIns="46779" rIns="93560" bIns="46779" numCol="1" anchor="t" anchorCtr="0" compatLnSpc="1">
            <a:prstTxWarp prst="textNoShape">
              <a:avLst/>
            </a:prstTxWarp>
          </a:bodyPr>
          <a:lstStyle>
            <a:lvl1pPr algn="r" defTabSz="934789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0357"/>
            <a:ext cx="3043499" cy="46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60" tIns="46779" rIns="93560" bIns="46779" numCol="1" anchor="b" anchorCtr="0" compatLnSpc="1">
            <a:prstTxWarp prst="textNoShape">
              <a:avLst/>
            </a:prstTxWarp>
          </a:bodyPr>
          <a:lstStyle>
            <a:lvl1pPr defTabSz="934789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Title of Presentation | Office | Presenter | Audience | Date of Presentation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2776" y="8850357"/>
            <a:ext cx="3043499" cy="46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60" tIns="46779" rIns="93560" bIns="46779" numCol="1" anchor="b" anchorCtr="0" compatLnSpc="1">
            <a:prstTxWarp prst="textNoShape">
              <a:avLst/>
            </a:prstTxWarp>
          </a:bodyPr>
          <a:lstStyle>
            <a:lvl1pPr algn="r" defTabSz="931902" eaLnBrk="1" hangingPunct="1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4C46CA5C-50DD-4955-8892-57C918265F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499" cy="46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60" tIns="46779" rIns="93560" bIns="46779" numCol="1" anchor="t" anchorCtr="0" compatLnSpc="1">
            <a:prstTxWarp prst="textNoShape">
              <a:avLst/>
            </a:prstTxWarp>
          </a:bodyPr>
          <a:lstStyle>
            <a:lvl1pPr defTabSz="934789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2776" y="0"/>
            <a:ext cx="3043499" cy="46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60" tIns="46779" rIns="93560" bIns="46779" numCol="1" anchor="t" anchorCtr="0" compatLnSpc="1">
            <a:prstTxWarp prst="textNoShape">
              <a:avLst/>
            </a:prstTxWarp>
          </a:bodyPr>
          <a:lstStyle>
            <a:lvl1pPr algn="r" defTabSz="934789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98500"/>
            <a:ext cx="4656138" cy="3494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752" y="4423640"/>
            <a:ext cx="5150772" cy="418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60" tIns="46779" rIns="93560" bIns="46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0357"/>
            <a:ext cx="3043499" cy="46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60" tIns="46779" rIns="93560" bIns="46779" numCol="1" anchor="b" anchorCtr="0" compatLnSpc="1">
            <a:prstTxWarp prst="textNoShape">
              <a:avLst/>
            </a:prstTxWarp>
          </a:bodyPr>
          <a:lstStyle>
            <a:lvl1pPr defTabSz="934789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Title of Presentation | Office | Presenter | Audience | Date of Presentation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2776" y="8850357"/>
            <a:ext cx="3043499" cy="46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60" tIns="46779" rIns="93560" bIns="46779" numCol="1" anchor="b" anchorCtr="0" compatLnSpc="1">
            <a:prstTxWarp prst="textNoShape">
              <a:avLst/>
            </a:prstTxWarp>
          </a:bodyPr>
          <a:lstStyle>
            <a:lvl1pPr algn="r" defTabSz="931902" eaLnBrk="1" hangingPunct="1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F8A0CE37-8D1A-47E9-8CF4-3A2E8DAA687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defTabSz="933205">
              <a:defRPr/>
            </a:pPr>
            <a:endParaRPr lang="en-US" dirty="0"/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6057"/>
            <a:fld id="{7F130101-89DD-4FB2-87D3-29E82F719E8F}" type="slidenum">
              <a:rPr lang="en-US" altLang="en-US" smtClean="0">
                <a:cs typeface="Arial" pitchFamily="34" charset="0"/>
              </a:rPr>
              <a:pPr defTabSz="926057"/>
              <a:t>1</a:t>
            </a:fld>
            <a:endParaRPr lang="en-US" altLang="en-US" dirty="0" smtClean="0">
              <a:cs typeface="Arial" pitchFamily="34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312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75B0F-9C16-4174-AC88-AE75D877E67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75B0F-9C16-4174-AC88-AE75D877E67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 of Presentation | Office | Presenter | Audience | Date of Presentation</a:t>
            </a:r>
            <a:endParaRPr lang="en-US" dirty="0"/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657"/>
            <a:fld id="{31211EAB-B4A6-439F-9F23-E91A2EA9DBB6}" type="slidenum">
              <a:rPr lang="en-US" altLang="en-US" smtClean="0">
                <a:cs typeface="Arial" pitchFamily="34" charset="0"/>
              </a:rPr>
              <a:pPr defTabSz="930657"/>
              <a:t>12</a:t>
            </a:fld>
            <a:endParaRPr lang="en-US" altLang="en-US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 of Presentation | Office | Presenter | Audience | Date of Presentation</a:t>
            </a:r>
            <a:endParaRPr lang="en-US" dirty="0"/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657"/>
            <a:fld id="{63D414EF-7DFD-49AE-A5D9-795C22C2E03E}" type="slidenum">
              <a:rPr lang="en-US" altLang="en-US" smtClean="0">
                <a:cs typeface="Arial" pitchFamily="34" charset="0"/>
              </a:rPr>
              <a:pPr defTabSz="930657"/>
              <a:t>2</a:t>
            </a:fld>
            <a:endParaRPr lang="en-US" altLang="en-US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 of Presentation | Office | Presenter | Audience | Date of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A0CE37-8D1A-47E9-8CF4-3A2E8DAA6875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75B0F-9C16-4174-AC88-AE75D877E67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75B0F-9C16-4174-AC88-AE75D877E67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 of Presentation | Office | Presenter | Audience | Date of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A0CE37-8D1A-47E9-8CF4-3A2E8DAA6875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 of Presentation | Office | Presenter | Audience | Date of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A0CE37-8D1A-47E9-8CF4-3A2E8DAA6875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 of Presentation | Office | Presenter | Audience | Date of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A0CE37-8D1A-47E9-8CF4-3A2E8DAA6875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75B0F-9C16-4174-AC88-AE75D877E67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dirty="0">
              <a:cs typeface="Arial" charset="0"/>
            </a:endParaRPr>
          </a:p>
        </p:txBody>
      </p:sp>
      <p:sp>
        <p:nvSpPr>
          <p:cNvPr id="5" name="Rectangle 22"/>
          <p:cNvSpPr>
            <a:spLocks noChangeArrowheads="1"/>
          </p:cNvSpPr>
          <p:nvPr userDrawn="1"/>
        </p:nvSpPr>
        <p:spPr bwMode="auto">
          <a:xfrm>
            <a:off x="0" y="5105400"/>
            <a:ext cx="9144000" cy="1752600"/>
          </a:xfrm>
          <a:prstGeom prst="rect">
            <a:avLst/>
          </a:prstGeom>
          <a:solidFill>
            <a:srgbClr val="09256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dirty="0"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0" y="5105400"/>
            <a:ext cx="91440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dirty="0">
              <a:cs typeface="Arial" charset="0"/>
            </a:endParaRPr>
          </a:p>
        </p:txBody>
      </p:sp>
      <p:pic>
        <p:nvPicPr>
          <p:cNvPr id="7" name="Picture 27" descr="embossed flat uscoastguard lower bar copy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5092700"/>
            <a:ext cx="91440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6" descr="CG-934 WordMark IL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888" y="88900"/>
            <a:ext cx="15367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6" descr="CG-934 WordMark ILS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4963" y="700088"/>
            <a:ext cx="58007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00064" y="114747"/>
            <a:ext cx="1405629" cy="1405629"/>
          </a:xfrm>
          <a:prstGeom prst="ellipse">
            <a:avLst/>
          </a:prstGeom>
        </p:spPr>
      </p:pic>
      <p:sp>
        <p:nvSpPr>
          <p:cNvPr id="603170" name="Rectangle 3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87400" y="5105400"/>
            <a:ext cx="6600825" cy="1295400"/>
          </a:xfrm>
        </p:spPr>
        <p:txBody>
          <a:bodyPr/>
          <a:lstStyle>
            <a:lvl1pPr marL="0" indent="0">
              <a:spcAft>
                <a:spcPct val="5000"/>
              </a:spcAft>
              <a:buClrTx/>
              <a:defRPr sz="2000">
                <a:solidFill>
                  <a:schemeClr val="bg1"/>
                </a:solidFill>
                <a:latin typeface="Palatino Linotype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03169" name="Rectangle 33"/>
          <p:cNvSpPr>
            <a:spLocks noGrp="1" noChangeArrowheads="1"/>
          </p:cNvSpPr>
          <p:nvPr>
            <p:ph type="ctrTitle" sz="quarter"/>
          </p:nvPr>
        </p:nvSpPr>
        <p:spPr>
          <a:xfrm>
            <a:off x="793750" y="4092575"/>
            <a:ext cx="7210425" cy="784225"/>
          </a:xfrm>
        </p:spPr>
        <p:txBody>
          <a:bodyPr/>
          <a:lstStyle>
            <a:lvl1pPr defTabSz="865188">
              <a:lnSpc>
                <a:spcPct val="80000"/>
              </a:lnSpc>
              <a:defRPr sz="4000">
                <a:latin typeface="Palatino Linotype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ex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16097-A522-4138-ABA1-2C2803A207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2113" y="0"/>
            <a:ext cx="215582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1463" y="0"/>
            <a:ext cx="63182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ex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5BA5-B6F9-43EB-BC18-CD7570672B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1463" y="1325563"/>
            <a:ext cx="4237037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325563"/>
            <a:ext cx="4237038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1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ex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E6D35-E8ED-4005-8DEA-431ADA7D24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0"/>
            <a:ext cx="8580438" cy="968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71463" y="1325563"/>
            <a:ext cx="8626475" cy="452596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ex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24C05-ECC0-4C4E-8332-37E5A0190EB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95275" y="0"/>
            <a:ext cx="8580438" cy="968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1463" y="1325563"/>
            <a:ext cx="4237037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0900" y="1325563"/>
            <a:ext cx="4237038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71463" y="3663950"/>
            <a:ext cx="4237037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0900" y="3663950"/>
            <a:ext cx="4237038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ex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21012-5E13-4D4F-B130-13659C99A5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cs typeface="+mn-cs"/>
              </a:defRPr>
            </a:lvl1pPr>
          </a:lstStyle>
          <a:p>
            <a:pPr>
              <a:defRPr/>
            </a:pPr>
            <a:fld id="{815332C5-828A-40AE-BF9F-2857E2FFD3F7}" type="datetime8">
              <a:rPr lang="en-US"/>
              <a:pPr>
                <a:defRPr/>
              </a:pPr>
              <a:t>7/18/2017 7:48 AM</a:t>
            </a:fld>
            <a:endParaRPr lang="en-US" dirty="0"/>
          </a:p>
        </p:txBody>
      </p:sp>
      <p:sp>
        <p:nvSpPr>
          <p:cNvPr id="4" name="Rectangle 15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CB7B6-453C-4BB7-B381-51804E7656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1463" y="1325563"/>
            <a:ext cx="4237037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325563"/>
            <a:ext cx="4237038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1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cs typeface="+mn-cs"/>
              </a:defRPr>
            </a:lvl1pPr>
          </a:lstStyle>
          <a:p>
            <a:pPr>
              <a:defRPr/>
            </a:pPr>
            <a:fld id="{DA5E46B2-E0CA-4C27-BC1E-629F99B437E6}" type="datetime8">
              <a:rPr lang="en-US"/>
              <a:pPr>
                <a:defRPr/>
              </a:pPr>
              <a:t>7/18/2017 7:48 AM</a:t>
            </a:fld>
            <a:endParaRPr lang="en-US" dirty="0"/>
          </a:p>
        </p:txBody>
      </p:sp>
      <p:sp>
        <p:nvSpPr>
          <p:cNvPr id="6" name="Rectangle 15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89C0-7B01-4FF4-9E33-165E5769F5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kern="0" dirty="0"/>
          </a:p>
        </p:txBody>
      </p:sp>
      <p:sp>
        <p:nvSpPr>
          <p:cNvPr id="5" name="Rectangle 22"/>
          <p:cNvSpPr>
            <a:spLocks noChangeArrowheads="1"/>
          </p:cNvSpPr>
          <p:nvPr userDrawn="1"/>
        </p:nvSpPr>
        <p:spPr bwMode="auto">
          <a:xfrm>
            <a:off x="0" y="5105400"/>
            <a:ext cx="9144000" cy="1752600"/>
          </a:xfrm>
          <a:prstGeom prst="rect">
            <a:avLst/>
          </a:prstGeom>
          <a:solidFill>
            <a:srgbClr val="092565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kern="0" dirty="0"/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0" y="5105400"/>
            <a:ext cx="91440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kern="0" dirty="0"/>
          </a:p>
        </p:txBody>
      </p:sp>
      <p:pic>
        <p:nvPicPr>
          <p:cNvPr id="7" name="Picture 27" descr="embossed flat uscoastguard lower bar copy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5092700"/>
            <a:ext cx="91440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6" descr="CG-934 WordMark IL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888" y="88900"/>
            <a:ext cx="15367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765175" y="6489700"/>
            <a:ext cx="7453313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96644" tIns="48322" rIns="96644" bIns="48322">
            <a:spAutoFit/>
          </a:bodyPr>
          <a:lstStyle>
            <a:lvl1pPr defTabSz="966788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800" kern="0" dirty="0">
                <a:solidFill>
                  <a:srgbClr val="D71313"/>
                </a:solidFill>
                <a:latin typeface="Arial" panose="020B0604020202020204" pitchFamily="34" charset="0"/>
              </a:rPr>
              <a:t>Draft Working Papers</a:t>
            </a:r>
          </a:p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800" kern="0" dirty="0">
                <a:solidFill>
                  <a:srgbClr val="D71313"/>
                </a:solidFill>
                <a:latin typeface="Arial" panose="020B0604020202020204" pitchFamily="34" charset="0"/>
              </a:rPr>
              <a:t>This brief contains Acquisition Sensitive material and should not be disclosed or released</a:t>
            </a:r>
          </a:p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800" kern="0" dirty="0">
                <a:solidFill>
                  <a:srgbClr val="D71313"/>
                </a:solidFill>
                <a:latin typeface="Arial" panose="020B0604020202020204" pitchFamily="34" charset="0"/>
              </a:rPr>
              <a:t>except as stipulated in Federal Acquisition Regulation (FAR) Sub-part 3.104-4.</a:t>
            </a:r>
          </a:p>
        </p:txBody>
      </p:sp>
      <p:pic>
        <p:nvPicPr>
          <p:cNvPr id="10" name="Picture 56" descr="CG-934 WordMark ILS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4963" y="700088"/>
            <a:ext cx="58007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00064" y="114747"/>
            <a:ext cx="1405629" cy="1405629"/>
          </a:xfrm>
          <a:prstGeom prst="ellipse">
            <a:avLst/>
          </a:prstGeom>
        </p:spPr>
      </p:pic>
      <p:sp>
        <p:nvSpPr>
          <p:cNvPr id="603170" name="Rectangle 3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87400" y="5105400"/>
            <a:ext cx="6600825" cy="1752600"/>
          </a:xfrm>
        </p:spPr>
        <p:txBody>
          <a:bodyPr/>
          <a:lstStyle>
            <a:lvl1pPr marL="0" indent="0">
              <a:spcAft>
                <a:spcPct val="5000"/>
              </a:spcAft>
              <a:buClrTx/>
              <a:defRPr sz="2000">
                <a:solidFill>
                  <a:schemeClr val="bg1"/>
                </a:solidFill>
                <a:latin typeface="Palatino Linotype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03169" name="Rectangle 33"/>
          <p:cNvSpPr>
            <a:spLocks noGrp="1" noChangeArrowheads="1"/>
          </p:cNvSpPr>
          <p:nvPr>
            <p:ph type="ctrTitle" sz="quarter"/>
          </p:nvPr>
        </p:nvSpPr>
        <p:spPr>
          <a:xfrm>
            <a:off x="793750" y="4092575"/>
            <a:ext cx="7210425" cy="784225"/>
          </a:xfrm>
        </p:spPr>
        <p:txBody>
          <a:bodyPr/>
          <a:lstStyle>
            <a:lvl1pPr defTabSz="865188">
              <a:lnSpc>
                <a:spcPct val="80000"/>
              </a:lnSpc>
              <a:defRPr sz="4000">
                <a:latin typeface="Palatino Linotype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 userDrawn="1">
            <p:ph type="sldNum" sz="quarter" idx="11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1" hangingPunct="1">
              <a:defRPr sz="900">
                <a:solidFill>
                  <a:srgbClr val="777777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B90AC3FE-4014-4FFC-B08B-1656445643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 userDrawn="1">
            <p:ph type="sldNum" sz="quarter" idx="11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1" hangingPunct="1">
              <a:defRPr sz="900">
                <a:solidFill>
                  <a:srgbClr val="777777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BF620DA3-6DD8-45B5-A3D7-CA22EF10CF2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ex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96BFE-6F9B-434F-92A2-4C25B73A4E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463" y="1325563"/>
            <a:ext cx="4237037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325563"/>
            <a:ext cx="423703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 userDrawn="1">
            <p:ph type="sldNum" sz="quarter" idx="11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1" hangingPunct="1">
              <a:defRPr sz="900">
                <a:solidFill>
                  <a:srgbClr val="777777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CF8BA3D-3B9C-4796-AA2E-6E743D8B90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 userDrawn="1">
            <p:ph type="sldNum" sz="quarter" idx="11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1" hangingPunct="1">
              <a:defRPr sz="900">
                <a:solidFill>
                  <a:srgbClr val="777777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85A24910-A244-418E-9BED-D3AB5826F7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1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1" hangingPunct="1">
              <a:defRPr sz="900">
                <a:solidFill>
                  <a:srgbClr val="777777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81583AD6-E01A-4FCE-902D-09FBAC3FBA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 userDrawn="1">
            <p:ph type="sldNum" sz="quarter" idx="11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1" hangingPunct="1">
              <a:defRPr sz="900">
                <a:solidFill>
                  <a:srgbClr val="777777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5F41AB3-55C2-4F3C-8BF7-2A953C9A0C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 userDrawn="1">
            <p:ph type="sldNum" sz="quarter" idx="11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1" hangingPunct="1">
              <a:defRPr sz="900">
                <a:solidFill>
                  <a:srgbClr val="777777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D295EEA-B079-446F-87B5-86BE716AFD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 userDrawn="1">
            <p:ph type="sldNum" sz="quarter" idx="11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1" hangingPunct="1">
              <a:defRPr sz="900">
                <a:solidFill>
                  <a:srgbClr val="777777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3C262AF-1C05-436E-98C7-407D8172FA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1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1" hangingPunct="1">
              <a:defRPr sz="900">
                <a:solidFill>
                  <a:srgbClr val="777777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4CFD768-4D1B-4745-8B56-AD23786BC3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2113" y="0"/>
            <a:ext cx="215582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1463" y="0"/>
            <a:ext cx="63182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 userDrawn="1">
            <p:ph type="sldNum" sz="quarter" idx="11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1" hangingPunct="1">
              <a:defRPr sz="900">
                <a:solidFill>
                  <a:srgbClr val="777777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21A2ECC-5769-43CE-8F27-D68B99FAF78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1463" y="1325563"/>
            <a:ext cx="4237037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325563"/>
            <a:ext cx="4237038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1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 userDrawn="1">
            <p:ph type="sldNum" sz="quarter" idx="11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1" hangingPunct="1">
              <a:defRPr sz="900">
                <a:solidFill>
                  <a:srgbClr val="777777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219EF02-E94D-435A-BB57-FE25FE11D4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0"/>
            <a:ext cx="8580438" cy="968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71463" y="1325563"/>
            <a:ext cx="8626475" cy="452596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 userDrawn="1">
            <p:ph type="sldNum" sz="quarter" idx="11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1" hangingPunct="1">
              <a:defRPr sz="900">
                <a:solidFill>
                  <a:srgbClr val="777777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3F114AF-E8D9-4FD8-87D3-4290811DF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ex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8DAA2-82EF-4D21-BC73-9AC213625A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95275" y="0"/>
            <a:ext cx="8580438" cy="968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1463" y="1325563"/>
            <a:ext cx="4237037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0900" y="1325563"/>
            <a:ext cx="4237038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71463" y="3663950"/>
            <a:ext cx="4237037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0900" y="3663950"/>
            <a:ext cx="4237038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 userDrawn="1">
            <p:ph type="sldNum" sz="quarter" idx="11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1" hangingPunct="1">
              <a:defRPr sz="900">
                <a:solidFill>
                  <a:srgbClr val="777777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E1CDCB98-3C2B-4B20-AF27-34102B4CD0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5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/>
            </a:lvl1pPr>
          </a:lstStyle>
          <a:p>
            <a:pPr>
              <a:defRPr/>
            </a:pPr>
            <a:fld id="{C6C3527C-2FD7-4336-ADCD-8BA4C4A7BE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1463" y="1325563"/>
            <a:ext cx="4237037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325563"/>
            <a:ext cx="4237038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1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5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/>
            </a:lvl1pPr>
          </a:lstStyle>
          <a:p>
            <a:pPr>
              <a:defRPr/>
            </a:pPr>
            <a:fld id="{7279F6D1-CB32-4A58-8F7E-360108AC5F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463" y="1325563"/>
            <a:ext cx="4237037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325563"/>
            <a:ext cx="423703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ex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3B778-BA70-496A-9626-EBC350BBAE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ex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0EEE5-D0A9-494F-92D5-7917F71189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ex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E6502-AA9A-4166-A477-D9C4F5131C7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ex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7439B-86C2-4FF6-A660-80667FCCFC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ex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CAFB6-0C9B-4F03-89E4-09699BB8532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ex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7B84-0886-4BEE-BEE4-F36705FFED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54850" y="6297613"/>
            <a:ext cx="1190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777777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77" name="Rectangle 1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7363" y="6297613"/>
            <a:ext cx="10366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777777"/>
                </a:solidFill>
                <a:cs typeface="Arial" charset="0"/>
              </a:defRPr>
            </a:lvl1pPr>
          </a:lstStyle>
          <a:p>
            <a:pPr>
              <a:defRPr/>
            </a:pPr>
            <a:fld id="{7111D6D8-DE64-42AC-8BD6-74EAB921AB6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Line 155"/>
          <p:cNvSpPr>
            <a:spLocks noChangeShapeType="1"/>
          </p:cNvSpPr>
          <p:nvPr userDrawn="1"/>
        </p:nvSpPr>
        <p:spPr bwMode="auto">
          <a:xfrm>
            <a:off x="0" y="944563"/>
            <a:ext cx="9144000" cy="0"/>
          </a:xfrm>
          <a:prstGeom prst="line">
            <a:avLst/>
          </a:prstGeom>
          <a:noFill/>
          <a:ln w="12700">
            <a:solidFill>
              <a:srgbClr val="092565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029" name="Line 156"/>
          <p:cNvSpPr>
            <a:spLocks noChangeShapeType="1"/>
          </p:cNvSpPr>
          <p:nvPr userDrawn="1"/>
        </p:nvSpPr>
        <p:spPr bwMode="auto">
          <a:xfrm>
            <a:off x="0" y="6249988"/>
            <a:ext cx="9144000" cy="0"/>
          </a:xfrm>
          <a:prstGeom prst="line">
            <a:avLst/>
          </a:prstGeom>
          <a:noFill/>
          <a:ln w="12700">
            <a:solidFill>
              <a:srgbClr val="E1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2054" name="Rectangle 157"/>
          <p:cNvSpPr>
            <a:spLocks noGrp="1" noChangeArrowheads="1"/>
          </p:cNvSpPr>
          <p:nvPr>
            <p:ph type="title"/>
          </p:nvPr>
        </p:nvSpPr>
        <p:spPr bwMode="auto">
          <a:xfrm>
            <a:off x="295275" y="0"/>
            <a:ext cx="85804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5" name="Rectangle 1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325563"/>
            <a:ext cx="86264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056" name="Picture 180" descr="CG-932 WordMark Surface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383588" y="6356350"/>
            <a:ext cx="5143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71463" y="6356350"/>
            <a:ext cx="406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269" r:id="rId1"/>
    <p:sldLayoutId id="2147487270" r:id="rId2"/>
    <p:sldLayoutId id="2147487271" r:id="rId3"/>
    <p:sldLayoutId id="2147487272" r:id="rId4"/>
    <p:sldLayoutId id="2147487273" r:id="rId5"/>
    <p:sldLayoutId id="2147487274" r:id="rId6"/>
    <p:sldLayoutId id="2147487275" r:id="rId7"/>
    <p:sldLayoutId id="2147487276" r:id="rId8"/>
    <p:sldLayoutId id="2147487277" r:id="rId9"/>
    <p:sldLayoutId id="2147487278" r:id="rId10"/>
    <p:sldLayoutId id="2147487279" r:id="rId11"/>
    <p:sldLayoutId id="2147487280" r:id="rId12"/>
    <p:sldLayoutId id="2147487281" r:id="rId13"/>
    <p:sldLayoutId id="2147487282" r:id="rId14"/>
    <p:sldLayoutId id="2147487283" r:id="rId15"/>
    <p:sldLayoutId id="2147487284" r:id="rId16"/>
  </p:sldLayoutIdLst>
  <p:transition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9256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92565"/>
          </a:solidFill>
          <a:latin typeface="Verdan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92565"/>
          </a:solidFill>
          <a:latin typeface="Verdan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92565"/>
          </a:solidFill>
          <a:latin typeface="Verdan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92565"/>
          </a:solidFill>
          <a:latin typeface="Verdan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92565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92565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92565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92565"/>
          </a:solidFill>
          <a:latin typeface="Verdana" pitchFamily="34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rgbClr val="092565"/>
        </a:buClr>
        <a:defRPr sz="2400" b="1">
          <a:solidFill>
            <a:srgbClr val="092565"/>
          </a:solidFill>
          <a:latin typeface="+mn-lt"/>
          <a:ea typeface="+mn-ea"/>
          <a:cs typeface="+mn-cs"/>
        </a:defRPr>
      </a:lvl1pPr>
      <a:lvl2pPr marL="579438" indent="-236538" algn="l" rtl="0" eaLnBrk="0" fontAlgn="base" hangingPunct="0">
        <a:spcBef>
          <a:spcPct val="50000"/>
        </a:spcBef>
        <a:spcAft>
          <a:spcPct val="0"/>
        </a:spcAft>
        <a:buClr>
          <a:srgbClr val="092565"/>
        </a:buClr>
        <a:buFont typeface="Times New Roman" pitchFamily="18" charset="0"/>
        <a:buChar char="–"/>
        <a:defRPr sz="2000">
          <a:solidFill>
            <a:srgbClr val="092565"/>
          </a:solidFill>
          <a:latin typeface="+mn-lt"/>
        </a:defRPr>
      </a:lvl2pPr>
      <a:lvl3pPr marL="982663" indent="-231775" algn="l" rtl="0" eaLnBrk="0" fontAlgn="base" hangingPunct="0">
        <a:spcBef>
          <a:spcPct val="50000"/>
        </a:spcBef>
        <a:spcAft>
          <a:spcPct val="0"/>
        </a:spcAft>
        <a:buClr>
          <a:srgbClr val="092565"/>
        </a:buClr>
        <a:buChar char="•"/>
        <a:defRPr sz="2000">
          <a:solidFill>
            <a:srgbClr val="092565"/>
          </a:solidFill>
          <a:latin typeface="+mn-lt"/>
        </a:defRPr>
      </a:lvl3pPr>
      <a:lvl4pPr marL="1328738" indent="-231775" algn="l" rtl="0" eaLnBrk="0" fontAlgn="base" hangingPunct="0">
        <a:spcBef>
          <a:spcPct val="50000"/>
        </a:spcBef>
        <a:spcAft>
          <a:spcPct val="0"/>
        </a:spcAft>
        <a:buClr>
          <a:srgbClr val="092565"/>
        </a:buClr>
        <a:buFont typeface="Times New Roman" pitchFamily="18" charset="0"/>
        <a:buChar char="–"/>
        <a:defRPr sz="2000">
          <a:solidFill>
            <a:srgbClr val="092565"/>
          </a:solidFill>
          <a:latin typeface="+mn-lt"/>
        </a:defRPr>
      </a:lvl4pPr>
      <a:lvl5pPr marL="1611313" indent="-168275" algn="l" rtl="0" eaLnBrk="0" fontAlgn="base" hangingPunct="0">
        <a:spcBef>
          <a:spcPct val="50000"/>
        </a:spcBef>
        <a:spcAft>
          <a:spcPct val="0"/>
        </a:spcAft>
        <a:buClr>
          <a:srgbClr val="092565"/>
        </a:buClr>
        <a:buChar char="•"/>
        <a:defRPr sz="2000">
          <a:solidFill>
            <a:srgbClr val="092565"/>
          </a:solidFill>
          <a:latin typeface="+mn-lt"/>
        </a:defRPr>
      </a:lvl5pPr>
      <a:lvl6pPr marL="2068513" indent="-168275" algn="l" rtl="0" fontAlgn="base">
        <a:spcBef>
          <a:spcPct val="50000"/>
        </a:spcBef>
        <a:spcAft>
          <a:spcPct val="0"/>
        </a:spcAft>
        <a:buClr>
          <a:srgbClr val="092565"/>
        </a:buClr>
        <a:buChar char="•"/>
        <a:defRPr sz="2000">
          <a:solidFill>
            <a:srgbClr val="092565"/>
          </a:solidFill>
          <a:latin typeface="+mn-lt"/>
        </a:defRPr>
      </a:lvl6pPr>
      <a:lvl7pPr marL="2525713" indent="-168275" algn="l" rtl="0" fontAlgn="base">
        <a:spcBef>
          <a:spcPct val="50000"/>
        </a:spcBef>
        <a:spcAft>
          <a:spcPct val="0"/>
        </a:spcAft>
        <a:buClr>
          <a:srgbClr val="092565"/>
        </a:buClr>
        <a:buChar char="•"/>
        <a:defRPr sz="2000">
          <a:solidFill>
            <a:srgbClr val="092565"/>
          </a:solidFill>
          <a:latin typeface="+mn-lt"/>
        </a:defRPr>
      </a:lvl7pPr>
      <a:lvl8pPr marL="2982913" indent="-168275" algn="l" rtl="0" fontAlgn="base">
        <a:spcBef>
          <a:spcPct val="50000"/>
        </a:spcBef>
        <a:spcAft>
          <a:spcPct val="0"/>
        </a:spcAft>
        <a:buClr>
          <a:srgbClr val="092565"/>
        </a:buClr>
        <a:buChar char="•"/>
        <a:defRPr sz="2000">
          <a:solidFill>
            <a:srgbClr val="092565"/>
          </a:solidFill>
          <a:latin typeface="+mn-lt"/>
        </a:defRPr>
      </a:lvl8pPr>
      <a:lvl9pPr marL="3440113" indent="-168275" algn="l" rtl="0" fontAlgn="base">
        <a:spcBef>
          <a:spcPct val="50000"/>
        </a:spcBef>
        <a:spcAft>
          <a:spcPct val="0"/>
        </a:spcAft>
        <a:buClr>
          <a:srgbClr val="092565"/>
        </a:buClr>
        <a:buChar char="•"/>
        <a:defRPr sz="2000">
          <a:solidFill>
            <a:srgbClr val="09256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Rectangle 1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54850" y="6297613"/>
            <a:ext cx="1190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 kern="0">
                <a:solidFill>
                  <a:srgbClr val="777777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77" name="Rectangle 1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7363" y="6297613"/>
            <a:ext cx="10366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kern="0">
                <a:solidFill>
                  <a:srgbClr val="777777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E63E14F-D348-4150-AD16-808395E0ACF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Line 155"/>
          <p:cNvSpPr>
            <a:spLocks noChangeShapeType="1"/>
          </p:cNvSpPr>
          <p:nvPr userDrawn="1"/>
        </p:nvSpPr>
        <p:spPr bwMode="auto">
          <a:xfrm>
            <a:off x="0" y="944563"/>
            <a:ext cx="9144000" cy="0"/>
          </a:xfrm>
          <a:prstGeom prst="line">
            <a:avLst/>
          </a:prstGeom>
          <a:noFill/>
          <a:ln w="12700">
            <a:solidFill>
              <a:srgbClr val="092565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1029" name="Line 156"/>
          <p:cNvSpPr>
            <a:spLocks noChangeShapeType="1"/>
          </p:cNvSpPr>
          <p:nvPr userDrawn="1"/>
        </p:nvSpPr>
        <p:spPr bwMode="auto">
          <a:xfrm>
            <a:off x="0" y="6249988"/>
            <a:ext cx="9144000" cy="0"/>
          </a:xfrm>
          <a:prstGeom prst="line">
            <a:avLst/>
          </a:prstGeom>
          <a:noFill/>
          <a:ln w="12700">
            <a:solidFill>
              <a:srgbClr val="E1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3078" name="Rectangle 157"/>
          <p:cNvSpPr>
            <a:spLocks noGrp="1" noChangeArrowheads="1"/>
          </p:cNvSpPr>
          <p:nvPr>
            <p:ph type="title"/>
          </p:nvPr>
        </p:nvSpPr>
        <p:spPr bwMode="auto">
          <a:xfrm>
            <a:off x="295275" y="0"/>
            <a:ext cx="85804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9" name="Rectangle 1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325563"/>
            <a:ext cx="86264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3080" name="Picture 180" descr="CG-932 WordMark Surface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383588" y="6356350"/>
            <a:ext cx="5143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181"/>
          <p:cNvSpPr txBox="1">
            <a:spLocks noChangeArrowheads="1"/>
          </p:cNvSpPr>
          <p:nvPr userDrawn="1"/>
        </p:nvSpPr>
        <p:spPr bwMode="auto">
          <a:xfrm>
            <a:off x="1993900" y="6502400"/>
            <a:ext cx="5715000" cy="366713"/>
          </a:xfrm>
          <a:prstGeom prst="rect">
            <a:avLst/>
          </a:prstGeom>
          <a:noFill/>
          <a:ln>
            <a:noFill/>
          </a:ln>
          <a:extLst/>
        </p:spPr>
        <p:txBody>
          <a:bodyPr lIns="96644" tIns="48322" rIns="96644" bIns="48322">
            <a:spAutoFit/>
          </a:bodyPr>
          <a:lstStyle>
            <a:lvl1pPr defTabSz="966788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" kern="0" dirty="0">
                <a:solidFill>
                  <a:srgbClr val="FF0000"/>
                </a:solidFill>
                <a:latin typeface="Arial" panose="020B0604020202020204" pitchFamily="34" charset="0"/>
              </a:rPr>
              <a:t>Draft Working Papers</a:t>
            </a:r>
          </a:p>
          <a:p>
            <a:pPr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" kern="0" dirty="0">
                <a:solidFill>
                  <a:srgbClr val="FF0000"/>
                </a:solidFill>
                <a:latin typeface="Arial" panose="020B0604020202020204" pitchFamily="34" charset="0"/>
              </a:rPr>
              <a:t>This brief contains Acquisition Sensitive material and should not be disclosed or released except as stipulated in FAR Sub-part 3.104-4.</a:t>
            </a:r>
          </a:p>
        </p:txBody>
      </p:sp>
      <p:pic>
        <p:nvPicPr>
          <p:cNvPr id="3082" name="Picture 1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71463" y="6356350"/>
            <a:ext cx="406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4"/>
          <p:cNvSpPr txBox="1">
            <a:spLocks/>
          </p:cNvSpPr>
          <p:nvPr userDrawn="1"/>
        </p:nvSpPr>
        <p:spPr bwMode="auto">
          <a:xfrm>
            <a:off x="1484313" y="6292850"/>
            <a:ext cx="6118225" cy="1603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2565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100" dirty="0" smtClean="0"/>
              <a:t>Unclassified | Program Deep Dive | CG-459 | J. Slutsky/Capt Lesher | 31 January 2017</a:t>
            </a:r>
            <a:endParaRPr lang="en-US" altLang="en-US" sz="1100" dirty="0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85" r:id="rId1"/>
    <p:sldLayoutId id="2147487286" r:id="rId2"/>
    <p:sldLayoutId id="2147487287" r:id="rId3"/>
    <p:sldLayoutId id="2147487288" r:id="rId4"/>
    <p:sldLayoutId id="2147487289" r:id="rId5"/>
    <p:sldLayoutId id="2147487290" r:id="rId6"/>
    <p:sldLayoutId id="2147487291" r:id="rId7"/>
    <p:sldLayoutId id="2147487292" r:id="rId8"/>
    <p:sldLayoutId id="2147487293" r:id="rId9"/>
    <p:sldLayoutId id="2147487294" r:id="rId10"/>
    <p:sldLayoutId id="2147487295" r:id="rId11"/>
    <p:sldLayoutId id="2147487296" r:id="rId12"/>
    <p:sldLayoutId id="2147487297" r:id="rId13"/>
    <p:sldLayoutId id="2147487298" r:id="rId14"/>
    <p:sldLayoutId id="2147487299" r:id="rId15"/>
    <p:sldLayoutId id="2147487300" r:id="rId16"/>
  </p:sldLayoutIdLst>
  <p:transition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9256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92565"/>
          </a:solidFill>
          <a:latin typeface="Verdan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92565"/>
          </a:solidFill>
          <a:latin typeface="Verdan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92565"/>
          </a:solidFill>
          <a:latin typeface="Verdan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92565"/>
          </a:solidFill>
          <a:latin typeface="Verdan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92565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92565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92565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92565"/>
          </a:solidFill>
          <a:latin typeface="Verdana" pitchFamily="34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rgbClr val="092565"/>
        </a:buClr>
        <a:defRPr sz="2400" b="1">
          <a:solidFill>
            <a:srgbClr val="092565"/>
          </a:solidFill>
          <a:latin typeface="+mn-lt"/>
          <a:ea typeface="+mn-ea"/>
          <a:cs typeface="+mn-cs"/>
        </a:defRPr>
      </a:lvl1pPr>
      <a:lvl2pPr marL="579438" indent="-236538" algn="l" rtl="0" eaLnBrk="0" fontAlgn="base" hangingPunct="0">
        <a:spcBef>
          <a:spcPct val="50000"/>
        </a:spcBef>
        <a:spcAft>
          <a:spcPct val="0"/>
        </a:spcAft>
        <a:buClr>
          <a:srgbClr val="092565"/>
        </a:buClr>
        <a:buFont typeface="Times New Roman" pitchFamily="18" charset="0"/>
        <a:buChar char="–"/>
        <a:defRPr sz="2000">
          <a:solidFill>
            <a:srgbClr val="092565"/>
          </a:solidFill>
          <a:latin typeface="+mn-lt"/>
        </a:defRPr>
      </a:lvl2pPr>
      <a:lvl3pPr marL="982663" indent="-231775" algn="l" rtl="0" eaLnBrk="0" fontAlgn="base" hangingPunct="0">
        <a:spcBef>
          <a:spcPct val="50000"/>
        </a:spcBef>
        <a:spcAft>
          <a:spcPct val="0"/>
        </a:spcAft>
        <a:buClr>
          <a:srgbClr val="092565"/>
        </a:buClr>
        <a:buChar char="•"/>
        <a:defRPr sz="2000">
          <a:solidFill>
            <a:srgbClr val="092565"/>
          </a:solidFill>
          <a:latin typeface="+mn-lt"/>
        </a:defRPr>
      </a:lvl3pPr>
      <a:lvl4pPr marL="1328738" indent="-231775" algn="l" rtl="0" eaLnBrk="0" fontAlgn="base" hangingPunct="0">
        <a:spcBef>
          <a:spcPct val="50000"/>
        </a:spcBef>
        <a:spcAft>
          <a:spcPct val="0"/>
        </a:spcAft>
        <a:buClr>
          <a:srgbClr val="092565"/>
        </a:buClr>
        <a:buFont typeface="Times New Roman" pitchFamily="18" charset="0"/>
        <a:buChar char="–"/>
        <a:defRPr sz="2000">
          <a:solidFill>
            <a:srgbClr val="092565"/>
          </a:solidFill>
          <a:latin typeface="+mn-lt"/>
        </a:defRPr>
      </a:lvl4pPr>
      <a:lvl5pPr marL="1611313" indent="-168275" algn="l" rtl="0" eaLnBrk="0" fontAlgn="base" hangingPunct="0">
        <a:spcBef>
          <a:spcPct val="50000"/>
        </a:spcBef>
        <a:spcAft>
          <a:spcPct val="0"/>
        </a:spcAft>
        <a:buClr>
          <a:srgbClr val="092565"/>
        </a:buClr>
        <a:buChar char="•"/>
        <a:defRPr sz="2000">
          <a:solidFill>
            <a:srgbClr val="092565"/>
          </a:solidFill>
          <a:latin typeface="+mn-lt"/>
        </a:defRPr>
      </a:lvl5pPr>
      <a:lvl6pPr marL="2068513" indent="-168275" algn="l" rtl="0" fontAlgn="base">
        <a:spcBef>
          <a:spcPct val="50000"/>
        </a:spcBef>
        <a:spcAft>
          <a:spcPct val="0"/>
        </a:spcAft>
        <a:buClr>
          <a:srgbClr val="092565"/>
        </a:buClr>
        <a:buChar char="•"/>
        <a:defRPr sz="2000">
          <a:solidFill>
            <a:srgbClr val="092565"/>
          </a:solidFill>
          <a:latin typeface="+mn-lt"/>
        </a:defRPr>
      </a:lvl6pPr>
      <a:lvl7pPr marL="2525713" indent="-168275" algn="l" rtl="0" fontAlgn="base">
        <a:spcBef>
          <a:spcPct val="50000"/>
        </a:spcBef>
        <a:spcAft>
          <a:spcPct val="0"/>
        </a:spcAft>
        <a:buClr>
          <a:srgbClr val="092565"/>
        </a:buClr>
        <a:buChar char="•"/>
        <a:defRPr sz="2000">
          <a:solidFill>
            <a:srgbClr val="092565"/>
          </a:solidFill>
          <a:latin typeface="+mn-lt"/>
        </a:defRPr>
      </a:lvl7pPr>
      <a:lvl8pPr marL="2982913" indent="-168275" algn="l" rtl="0" fontAlgn="base">
        <a:spcBef>
          <a:spcPct val="50000"/>
        </a:spcBef>
        <a:spcAft>
          <a:spcPct val="0"/>
        </a:spcAft>
        <a:buClr>
          <a:srgbClr val="092565"/>
        </a:buClr>
        <a:buChar char="•"/>
        <a:defRPr sz="2000">
          <a:solidFill>
            <a:srgbClr val="092565"/>
          </a:solidFill>
          <a:latin typeface="+mn-lt"/>
        </a:defRPr>
      </a:lvl8pPr>
      <a:lvl9pPr marL="3440113" indent="-168275" algn="l" rtl="0" fontAlgn="base">
        <a:spcBef>
          <a:spcPct val="50000"/>
        </a:spcBef>
        <a:spcAft>
          <a:spcPct val="0"/>
        </a:spcAft>
        <a:buClr>
          <a:srgbClr val="092565"/>
        </a:buClr>
        <a:buChar char="•"/>
        <a:defRPr sz="2000">
          <a:solidFill>
            <a:srgbClr val="09256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6"/>
          <p:cNvSpPr>
            <a:spLocks noChangeArrowheads="1"/>
          </p:cNvSpPr>
          <p:nvPr/>
        </p:nvSpPr>
        <p:spPr bwMode="auto">
          <a:xfrm>
            <a:off x="804863" y="5332413"/>
            <a:ext cx="7162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>
              <a:spcBef>
                <a:spcPct val="50000"/>
              </a:spcBef>
              <a:spcAft>
                <a:spcPct val="5000"/>
              </a:spcAft>
            </a:pPr>
            <a:r>
              <a:rPr lang="en-US" altLang="en-US" sz="2000" b="1" dirty="0" smtClean="0">
                <a:solidFill>
                  <a:schemeClr val="bg1"/>
                </a:solidFill>
                <a:latin typeface="Palatino Linotype" pitchFamily="18" charset="0"/>
              </a:rPr>
              <a:t>Mr. David Raboy</a:t>
            </a:r>
            <a:endParaRPr lang="en-US" altLang="en-US" sz="2000" b="1" dirty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spcBef>
                <a:spcPct val="50000"/>
              </a:spcBef>
              <a:spcAft>
                <a:spcPct val="5000"/>
              </a:spcAft>
            </a:pPr>
            <a:r>
              <a:rPr lang="en-US" altLang="en-US" sz="2000" b="1" dirty="0" smtClean="0">
                <a:solidFill>
                  <a:schemeClr val="bg1"/>
                </a:solidFill>
                <a:latin typeface="Palatino Linotype" pitchFamily="18" charset="0"/>
              </a:rPr>
              <a:t>7th Symposium on the Impacts of an Ice-Diminishing Arctic on Naval and Maritime Operations | 19 July 2017</a:t>
            </a:r>
            <a:endParaRPr lang="en-US" altLang="en-US" sz="20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36867" name="Text Box 20"/>
          <p:cNvSpPr txBox="1">
            <a:spLocks noChangeArrowheads="1"/>
          </p:cNvSpPr>
          <p:nvPr/>
        </p:nvSpPr>
        <p:spPr bwMode="auto">
          <a:xfrm>
            <a:off x="7866063" y="6338888"/>
            <a:ext cx="987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65188"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087563" y="1555750"/>
            <a:ext cx="5238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999" sy="999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en-US" sz="2400" b="1" dirty="0">
                <a:latin typeface="Palatino Linotype" pitchFamily="18" charset="0"/>
                <a:cs typeface="Arial" charset="0"/>
              </a:rPr>
              <a:t>Surface Program</a:t>
            </a:r>
            <a:endParaRPr lang="en-US" altLang="en-US" sz="2400" dirty="0">
              <a:cs typeface="Arial" charset="0"/>
            </a:endParaRPr>
          </a:p>
        </p:txBody>
      </p:sp>
      <p:sp>
        <p:nvSpPr>
          <p:cNvPr id="36869" name="Rectangle 19"/>
          <p:cNvSpPr>
            <a:spLocks noChangeArrowheads="1"/>
          </p:cNvSpPr>
          <p:nvPr/>
        </p:nvSpPr>
        <p:spPr bwMode="auto">
          <a:xfrm>
            <a:off x="795338" y="2792413"/>
            <a:ext cx="8374062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defTabSz="865188">
              <a:lnSpc>
                <a:spcPct val="80000"/>
              </a:lnSpc>
            </a:pPr>
            <a:r>
              <a:rPr lang="en-US" altLang="en-US" sz="4000" b="1" dirty="0" smtClean="0">
                <a:latin typeface="Palatino Linotype" pitchFamily="18" charset="0"/>
              </a:rPr>
              <a:t>Status and Outlook of the USCG Polar Icebreaker Program</a:t>
            </a:r>
            <a:endParaRPr lang="en-US" altLang="en-US" sz="4000" b="1" i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40 Years of Change in Icebreaking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D6880A-7932-4402-A5B2-70919183DBC4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5" name="Picture 11" descr="\\HQS-FS-STE-002\Users1\WEDuncan\Home\Desktop\A_nice_view_of_the_azipods_of_the_USCGC_Mackinaw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6138" y="1401762"/>
            <a:ext cx="5757862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\\HQS-FS-STE-002\Users1\WEDuncan\Home\Desktop\7a52ef436081c7c65d10e8334c9474d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65250"/>
            <a:ext cx="34798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for Heavy Polar Icebreaker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D6880A-7932-4402-A5B2-70919183DBC4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5" name="Picture 6" descr="Heavy Polar Icebreaker Notional Schedule_Nov 28 20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1411"/>
          <a:stretch>
            <a:fillRect/>
          </a:stretch>
        </p:blipFill>
        <p:spPr bwMode="auto">
          <a:xfrm>
            <a:off x="0" y="1447799"/>
            <a:ext cx="9144000" cy="387702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Questions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7FB94CA-9D1E-474E-AEB7-EB21FEBEB928}" type="slidenum">
              <a:rPr lang="en-US" altLang="en-US" smtClean="0">
                <a:cs typeface="Arial" pitchFamily="34" charset="0"/>
              </a:rPr>
              <a:pPr/>
              <a:t>12</a:t>
            </a:fld>
            <a:endParaRPr lang="en-US" altLang="en-US" dirty="0" smtClean="0">
              <a:cs typeface="Arial" pitchFamily="34" charset="0"/>
            </a:endParaRPr>
          </a:p>
        </p:txBody>
      </p:sp>
      <p:pic>
        <p:nvPicPr>
          <p:cNvPr id="6" name="Picture 5" descr="1000w_q95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3135" y="1100299"/>
            <a:ext cx="7357730" cy="4914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2290" y="1390389"/>
            <a:ext cx="3995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inquiries:</a:t>
            </a:r>
          </a:p>
          <a:p>
            <a:r>
              <a:rPr lang="en-US" dirty="0" smtClean="0"/>
              <a:t>Icebreaker@USCG.MIL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Agenda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9163" indent="-457200">
              <a:buFontTx/>
              <a:buChar char="•"/>
            </a:pPr>
            <a:r>
              <a:rPr lang="en-US" dirty="0" smtClean="0"/>
              <a:t>Mission Need</a:t>
            </a:r>
          </a:p>
          <a:p>
            <a:pPr marL="919163" indent="-457200">
              <a:buFontTx/>
              <a:buChar char="•"/>
            </a:pPr>
            <a:r>
              <a:rPr lang="en-US" dirty="0" smtClean="0"/>
              <a:t>USCG Icebreaker Fleet</a:t>
            </a:r>
          </a:p>
          <a:p>
            <a:pPr marL="919163" indent="-457200">
              <a:buFontTx/>
              <a:buChar char="•"/>
            </a:pPr>
            <a:r>
              <a:rPr lang="en-US" dirty="0" smtClean="0"/>
              <a:t>Icebreaker Operations</a:t>
            </a:r>
          </a:p>
          <a:p>
            <a:pPr marL="919163" indent="-457200">
              <a:buFontTx/>
              <a:buChar char="•"/>
            </a:pPr>
            <a:r>
              <a:rPr lang="en-US" dirty="0" smtClean="0"/>
              <a:t>New Heavy Polar Icebreaker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1D3347A-034F-46C0-AE5C-B6C428E3D29A}" type="slidenum">
              <a:rPr lang="en-US" altLang="en-US" smtClean="0">
                <a:cs typeface="Arial" pitchFamily="34" charset="0"/>
              </a:rPr>
              <a:pPr/>
              <a:t>2</a:t>
            </a:fld>
            <a:endParaRPr lang="en-US" altLang="en-US" dirty="0" smtClean="0"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Need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Assured access to high latitudes is critical to national security, sovereign presence, and maritime domain awareness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Increased human activity in the Polar regions has resulted in increased economic and security interests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Swift action is necessary to rebuild the U.S. polar icebreaking capability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D96BFE-6F9B-434F-92A2-4C25B73A4E1F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Icebreaker Missions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D6880A-7932-4402-A5B2-70919183DBC4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5" name="Picture 17" descr="C:\Users\DPHalsig\AppData\Local\Microsoft\Windows\Temporary Internet Files\Content.IE5\W64JJX2D\1658008.jpg"/>
          <p:cNvPicPr>
            <a:picLocks noChangeAspect="1" noChangeArrowheads="1"/>
          </p:cNvPicPr>
          <p:nvPr/>
        </p:nvPicPr>
        <p:blipFill>
          <a:blip r:embed="rId3" cstate="print"/>
          <a:srcRect l="6250" r="6250"/>
          <a:stretch>
            <a:fillRect/>
          </a:stretch>
        </p:blipFill>
        <p:spPr bwMode="auto">
          <a:xfrm>
            <a:off x="2389188" y="3592512"/>
            <a:ext cx="2133600" cy="137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5" descr="C:\Users\DPHalsig\AppData\Local\Microsoft\Windows\Temporary Internet Files\Content.IE5\B16B3K81\14774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524000"/>
            <a:ext cx="2057400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0" descr="C:\Users\DPHalsig\Desktop\17861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188" y="3592512"/>
            <a:ext cx="2057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1" descr="C:\Users\DPHalsig\Desktop\17729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3592512"/>
            <a:ext cx="2057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2" descr="C:\Users\DPHalsig\AppData\Local\Microsoft\Windows\Temporary Internet Files\Content.IE5\DZJRCKSD\104327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4988" y="1524000"/>
            <a:ext cx="2057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3" descr="C:\Users\DPHalsig\Desktop\10804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6300" y="1524000"/>
            <a:ext cx="2046288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4" descr="C:\Users\DPHalsig\AppData\Local\Microsoft\Windows\Temporary Internet Files\Content.IE5\W64JJX2D\107052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89188" y="1535112"/>
            <a:ext cx="2133600" cy="139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C:\Users\DPHalsig\AppData\Local\Microsoft\Windows\Temporary Internet Files\Content.IE5\LVGKBPIV\108704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84988" y="3592512"/>
            <a:ext cx="2057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79388" y="2895600"/>
            <a:ext cx="2057400" cy="544512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cs typeface="Arial" charset="0"/>
              </a:rPr>
              <a:t>Defense Readiness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389188" y="2906712"/>
            <a:ext cx="2133600" cy="533400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cs typeface="Arial" charset="0"/>
              </a:rPr>
              <a:t>Ports, Waterways &amp; Coastal Security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4675188" y="2882900"/>
            <a:ext cx="2057400" cy="557212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cs typeface="Arial" charset="0"/>
              </a:rPr>
              <a:t>Living Marine Resources &amp; Other Law Enforcement (i.e. EEZ Enforcement)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884988" y="2895600"/>
            <a:ext cx="2057400" cy="522287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cs typeface="Arial" charset="0"/>
              </a:rPr>
              <a:t>Marine Environmental Protection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79388" y="4964112"/>
            <a:ext cx="2057400" cy="228600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cs typeface="Arial" charset="0"/>
              </a:rPr>
              <a:t>Aids to Navigation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4673600" y="4964112"/>
            <a:ext cx="2058988" cy="228600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cs typeface="Arial" charset="0"/>
              </a:rPr>
              <a:t>Marine Safety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2389188" y="4964112"/>
            <a:ext cx="2133600" cy="228600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cs typeface="Arial" charset="0"/>
              </a:rPr>
              <a:t>Search and Rescue</a:t>
            </a: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6884988" y="4964112"/>
            <a:ext cx="2058987" cy="228600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cs typeface="Arial" charset="0"/>
              </a:rPr>
              <a:t>Ice Operations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USCG Polar Icebreaker Fleet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D6880A-7932-4402-A5B2-70919183DBC4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56618" y="1027814"/>
          <a:ext cx="5630765" cy="1428337"/>
        </p:xfrm>
        <a:graphic>
          <a:graphicData uri="http://schemas.openxmlformats.org/drawingml/2006/table">
            <a:tbl>
              <a:tblPr firstRow="1"/>
              <a:tblGrid>
                <a:gridCol w="1213245"/>
                <a:gridCol w="1435722"/>
                <a:gridCol w="1154506"/>
                <a:gridCol w="1827292"/>
              </a:tblGrid>
              <a:tr h="6121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entury Schoolbook" pitchFamily="18" charset="0"/>
                          <a:ea typeface="Times New Roman"/>
                        </a:rPr>
                        <a:t>Platform</a:t>
                      </a:r>
                      <a:endParaRPr lang="en-US" sz="12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entury Schoolbook" pitchFamily="18" charset="0"/>
                          <a:ea typeface="Times New Roman"/>
                        </a:rPr>
                        <a:t>Year </a:t>
                      </a:r>
                      <a:endParaRPr lang="en-US" sz="1200" dirty="0">
                        <a:latin typeface="Century Schoolbook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entury Schoolbook" pitchFamily="18" charset="0"/>
                          <a:ea typeface="Times New Roman"/>
                        </a:rPr>
                        <a:t>Commissioned</a:t>
                      </a:r>
                      <a:endParaRPr lang="en-US" sz="12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Century Schoolbook" pitchFamily="18" charset="0"/>
                          <a:ea typeface="Times New Roman"/>
                        </a:rPr>
                        <a:t>Design Service Life</a:t>
                      </a:r>
                      <a:endParaRPr lang="en-US" sz="12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entury Schoolbook" pitchFamily="18" charset="0"/>
                          <a:ea typeface="Times New Roman"/>
                        </a:rPr>
                        <a:t>Icebreaking Capacity</a:t>
                      </a:r>
                      <a:endParaRPr lang="en-US" sz="12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4080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entury Schoolbook" pitchFamily="18" charset="0"/>
                          <a:ea typeface="Times New Roman"/>
                        </a:rPr>
                        <a:t>POLAR STAR</a:t>
                      </a: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entury Schoolbook" pitchFamily="18" charset="0"/>
                          <a:ea typeface="Times New Roman"/>
                        </a:rPr>
                        <a:t>1976</a:t>
                      </a:r>
                      <a:endParaRPr lang="en-US" sz="11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entury Schoolbook" pitchFamily="18" charset="0"/>
                          <a:ea typeface="Times New Roman"/>
                        </a:rPr>
                        <a:t>30</a:t>
                      </a:r>
                      <a:endParaRPr lang="en-US" sz="11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ea typeface="Times New Roman"/>
                        </a:rPr>
                        <a:t>6ft @ 3kts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entury Schoolbook" pitchFamily="18" charset="0"/>
                          <a:ea typeface="Times New Roman"/>
                        </a:rPr>
                        <a:t>/</a:t>
                      </a:r>
                      <a:endParaRPr lang="en-US" sz="1100" dirty="0">
                        <a:latin typeface="Century Schoolbook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entury Schoolbook" pitchFamily="18" charset="0"/>
                          <a:ea typeface="Times New Roman"/>
                        </a:rPr>
                        <a:t>21 ft back &amp; ram</a:t>
                      </a:r>
                      <a:endParaRPr lang="en-US" sz="11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entury Schoolbook" pitchFamily="18" charset="0"/>
                          <a:ea typeface="Times New Roman"/>
                        </a:rPr>
                        <a:t>HEALY</a:t>
                      </a:r>
                      <a:endParaRPr lang="en-US" sz="11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entury Schoolbook" pitchFamily="18" charset="0"/>
                          <a:ea typeface="Times New Roman"/>
                        </a:rPr>
                        <a:t>2000</a:t>
                      </a:r>
                      <a:endParaRPr lang="en-US" sz="11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entury Schoolbook" pitchFamily="18" charset="0"/>
                          <a:ea typeface="Times New Roman"/>
                        </a:rPr>
                        <a:t>30</a:t>
                      </a:r>
                      <a:endParaRPr lang="en-US" sz="11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entury Schoolbook" pitchFamily="18" charset="0"/>
                          <a:ea typeface="Times New Roman"/>
                        </a:rPr>
                        <a:t>4.5 ft @ 3kts / </a:t>
                      </a:r>
                      <a:endParaRPr lang="en-US" sz="1100" dirty="0">
                        <a:latin typeface="Century Schoolbook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entury Schoolbook" pitchFamily="18" charset="0"/>
                          <a:ea typeface="Times New Roman"/>
                        </a:rPr>
                        <a:t>8 ft back &amp; ram</a:t>
                      </a:r>
                      <a:endParaRPr lang="en-US" sz="11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37" descr="R:\CG-932\CG-9323\POLAR Info\Pictures\A U.S. Coast Guard HH-52A Seaguard helicopter landing on the icebreaker USCGC Polar Star (WAGB-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05200"/>
            <a:ext cx="3333750" cy="252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8" descr="R:\CG-932\CG-9323\POLAR Info\Pictures\USCGC_Healy_(WAGB-20)_north_of_Alas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8776" y="3574191"/>
            <a:ext cx="4635624" cy="244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56618" y="2928088"/>
          <a:ext cx="5630765" cy="408096"/>
        </p:xfrm>
        <a:graphic>
          <a:graphicData uri="http://schemas.openxmlformats.org/drawingml/2006/table">
            <a:tbl>
              <a:tblPr firstRow="1"/>
              <a:tblGrid>
                <a:gridCol w="1213245"/>
                <a:gridCol w="1435722"/>
                <a:gridCol w="1154506"/>
                <a:gridCol w="1827292"/>
              </a:tblGrid>
              <a:tr h="4080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entury Schoolbook" pitchFamily="18" charset="0"/>
                          <a:ea typeface="Times New Roman"/>
                        </a:rPr>
                        <a:t>POLAR SEA</a:t>
                      </a:r>
                      <a:endParaRPr lang="en-US" sz="11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E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entury Schoolbook" pitchFamily="18" charset="0"/>
                          <a:ea typeface="Times New Roman"/>
                        </a:rPr>
                        <a:t>1978</a:t>
                      </a:r>
                      <a:endParaRPr lang="en-US" sz="11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E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entury Schoolbook" pitchFamily="18" charset="0"/>
                          <a:ea typeface="Times New Roman"/>
                        </a:rPr>
                        <a:t>30</a:t>
                      </a:r>
                      <a:endParaRPr lang="en-US" sz="11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E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ea typeface="Times New Roman"/>
                        </a:rPr>
                        <a:t>6ft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ea typeface="Times New Roman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entury Schoolbook" pitchFamily="18" charset="0"/>
                          <a:ea typeface="Times New Roman"/>
                        </a:rPr>
                        <a:t>@ 3kts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entury Schoolbook" pitchFamily="18" charset="0"/>
                          <a:ea typeface="Times New Roman"/>
                        </a:rPr>
                        <a:t>/</a:t>
                      </a:r>
                      <a:endParaRPr lang="en-US" sz="1100" dirty="0">
                        <a:latin typeface="Century Schoolbook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entury Schoolbook" pitchFamily="18" charset="0"/>
                          <a:ea typeface="Times New Roman"/>
                        </a:rPr>
                        <a:t>21 ft back &amp; ram</a:t>
                      </a:r>
                      <a:endParaRPr lang="en-US" sz="11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7608" marR="67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E8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ealy_204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98" y="1036382"/>
            <a:ext cx="4338083" cy="325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CGC HEALY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Commissioned in 2000			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16,600 tons					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Diesel-electric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30,000 horsepower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Can </a:t>
            </a:r>
            <a:r>
              <a:rPr lang="en-US" dirty="0" smtClean="0"/>
              <a:t>break 4.5’ of ice at 3kts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Up to 9’ backing &amp; ramming	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D96BFE-6F9B-434F-92A2-4C25B73A4E1F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20216 - POLAR STAR - McMurdo.jpg"/>
          <p:cNvPicPr>
            <a:picLocks noChangeAspect="1"/>
          </p:cNvPicPr>
          <p:nvPr/>
        </p:nvPicPr>
        <p:blipFill>
          <a:blip r:embed="rId3" cstate="print"/>
          <a:srcRect t="3977" r="7473" b="7386"/>
          <a:stretch>
            <a:fillRect/>
          </a:stretch>
        </p:blipFill>
        <p:spPr>
          <a:xfrm>
            <a:off x="4429752" y="1027135"/>
            <a:ext cx="4601513" cy="2938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CGC POLAR STAR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D96BFE-6F9B-434F-92A2-4C25B73A4E1F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Commissioned in 1976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Refit in 2013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13,000 </a:t>
            </a:r>
            <a:r>
              <a:rPr lang="en-US" dirty="0" smtClean="0"/>
              <a:t>tons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Diesel-electric &amp; gas turbines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75,000 </a:t>
            </a:r>
            <a:r>
              <a:rPr lang="en-US" dirty="0" smtClean="0"/>
              <a:t>horsepower	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Can </a:t>
            </a:r>
            <a:r>
              <a:rPr lang="en-US" dirty="0" smtClean="0"/>
              <a:t>break 6’ of ice at 3kts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Up to 21’ backing &amp; ramming</a:t>
            </a:r>
          </a:p>
          <a:p>
            <a:endParaRPr lang="en-US" dirty="0" smtClean="0"/>
          </a:p>
          <a:p>
            <a:r>
              <a:rPr lang="en-US" dirty="0" smtClean="0"/>
              <a:t>		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Polar Icebreaker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D96BFE-6F9B-434F-92A2-4C25B73A4E1F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indent="-227013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dirty="0" smtClean="0"/>
              <a:t>2013: USCG establishes Heavy Polar Icebreaker acquisition program;  completes reactivation of POLAR STAR (provides estimated 7-10 years of additional service)</a:t>
            </a:r>
          </a:p>
          <a:p>
            <a:pPr marL="234950" indent="-227013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dirty="0" smtClean="0"/>
              <a:t>February 2016: Acquisition adjusted to accelerate delivery of the lead Heavy Polar Icebreaker</a:t>
            </a:r>
          </a:p>
          <a:p>
            <a:pPr marL="234950" indent="-227013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dirty="0" smtClean="0"/>
              <a:t>July 2016: USCG &amp; USN commit to establishing an Integrated Program Office (IPO)</a:t>
            </a:r>
          </a:p>
          <a:p>
            <a:pPr marL="234950" indent="-227013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dirty="0" smtClean="0"/>
              <a:t>February 2017: Integrated Program Office awards five contracts to industry to identify approaches to further reduce acquisition cost and production timelines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Polar Icebreaker Key 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D6880A-7932-4402-A5B2-70919183DBC4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Icebreaking: At least 6 ft of ice at a continuous speed of 3 </a:t>
            </a:r>
            <a:r>
              <a:rPr lang="en-US" dirty="0" smtClean="0"/>
              <a:t>kts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Endurance: At least 80 days underway without replenishment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Interoperability with Federal partners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aster Slide Annual Review">
  <a:themeElements>
    <a:clrScheme name="corp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rp_template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CCFF"/>
        </a:solidFill>
        <a:ln w="9525" cap="flat" cmpd="sng" algn="ctr">
          <a:solidFill>
            <a:srgbClr val="092565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865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92565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CCFF"/>
        </a:solidFill>
        <a:ln w="9525" cap="flat" cmpd="sng" algn="ctr">
          <a:solidFill>
            <a:srgbClr val="092565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865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92565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p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Master Slide Annual Review">
  <a:themeElements>
    <a:clrScheme name="corp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rp_template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CCFF"/>
        </a:solidFill>
        <a:ln w="9525" cap="flat" cmpd="sng" algn="ctr">
          <a:solidFill>
            <a:srgbClr val="092565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865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92565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CCFF"/>
        </a:solidFill>
        <a:ln w="9525" cap="flat" cmpd="sng" algn="ctr">
          <a:solidFill>
            <a:srgbClr val="092565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865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92565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p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Nintex conditional workflow start</Name>
    <Synchronization>Synchronous</Synchronization>
    <Type>10001</Type>
    <SequenceNumber>50000</SequenceNumber>
    <Assembly>Nintex.Workflow, Version=1.0.0.0, Culture=neutral, PublicKeyToken=913f6bae0ca5ae12</Assembly>
    <Class>Nintex.Workflow.ConditionalWorkflowStartReceiver</Class>
    <Data>635225554472667849</Data>
    <Filter/>
  </Receiver>
  <Receiver>
    <Name>Nintex conditional workflow start</Name>
    <Synchronization>Synchronous</Synchronization>
    <Type>10002</Type>
    <SequenceNumber>50000</SequenceNumber>
    <Assembly>Nintex.Workflow, Version=1.0.0.0, Culture=neutral, PublicKeyToken=913f6bae0ca5ae12</Assembly>
    <Class>Nintex.Workflow.ConditionalWorkflowStartReceiver</Class>
    <Data>635225554472667849</Data>
    <Filter/>
  </Receiver>
  <Receiver>
    <Name>Nintex conditional workflow start</Name>
    <Synchronization>Synchronous</Synchronization>
    <Type>2</Type>
    <SequenceNumber>50000</SequenceNumber>
    <Assembly>Nintex.Workflow, Version=1.0.0.0, Culture=neutral, PublicKeyToken=913f6bae0ca5ae12</Assembly>
    <Class>Nintex.Workflow.ConditionalWorkflowStartReceiver</Class>
    <Data>635225554472667849</Data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AF03DB7925474B9B0FE47AA02F044E" ma:contentTypeVersion="0" ma:contentTypeDescription="Create a new document." ma:contentTypeScope="" ma:versionID="dda930c87cd106b33e44f888b14b5612">
  <xsd:schema xmlns:xsd="http://www.w3.org/2001/XMLSchema" xmlns:xs="http://www.w3.org/2001/XMLSchema" xmlns:p="http://schemas.microsoft.com/office/2006/metadata/properties" xmlns:ns2="c15b5c0b-f5a6-4d15-8d2c-31fce0d6a429" targetNamespace="http://schemas.microsoft.com/office/2006/metadata/properties" ma:root="true" ma:fieldsID="e91c7b0baf3f8576a8a8e0c47893ee0a" ns2:_="">
    <xsd:import namespace="c15b5c0b-f5a6-4d15-8d2c-31fce0d6a42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5b5c0b-f5a6-4d15-8d2c-31fce0d6a42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880454D-E98D-4575-9391-AE2EF5C9EA53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FBA6FC5F-EE14-40A6-ACF6-4E60ADD89C7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976EFC3-6BB4-4812-AFC7-F795B9698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5b5c0b-f5a6-4d15-8d2c-31fce0d6a4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6E703D2-323F-48A8-804A-328982471A86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4DEF180D-BC4A-45AB-97D8-BF460EA5D5D8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32737</TotalTime>
  <Words>434</Words>
  <Application>Microsoft Office PowerPoint</Application>
  <PresentationFormat>On-screen Show (4:3)</PresentationFormat>
  <Paragraphs>103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1_Master Slide Annual Review</vt:lpstr>
      <vt:lpstr>2_Master Slide Annual Review</vt:lpstr>
      <vt:lpstr>Slide 1</vt:lpstr>
      <vt:lpstr>Agenda</vt:lpstr>
      <vt:lpstr>Mission Need </vt:lpstr>
      <vt:lpstr>Polar Icebreaker Missions</vt:lpstr>
      <vt:lpstr>Current USCG Polar Icebreaker Fleet</vt:lpstr>
      <vt:lpstr>CGC HEALY</vt:lpstr>
      <vt:lpstr>CGC POLAR STAR</vt:lpstr>
      <vt:lpstr>Heavy Polar Icebreaker Program</vt:lpstr>
      <vt:lpstr>Heavy Polar Icebreaker Key Characteristics</vt:lpstr>
      <vt:lpstr>40 Years of Change in Icebreaking</vt:lpstr>
      <vt:lpstr>Schedule for Heavy Polar Icebreaker Program</vt:lpstr>
      <vt:lpstr>Questions</vt:lpstr>
    </vt:vector>
  </TitlesOfParts>
  <Company>United States Coast 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Jowers, John CIV</dc:creator>
  <cp:lastModifiedBy>DARaboy</cp:lastModifiedBy>
  <cp:revision>2544</cp:revision>
  <dcterms:created xsi:type="dcterms:W3CDTF">2006-08-16T12:00:14Z</dcterms:created>
  <dcterms:modified xsi:type="dcterms:W3CDTF">2017-07-18T17:08:03Z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9ca65008-87b3-470d-b6eb-8436a63b4eef</vt:lpwstr>
  </property>
  <property fmtid="{D5CDD505-2E9C-101B-9397-08002B2CF9AE}" pid="3" name="ContentTypeId">
    <vt:lpwstr>0x010100ECB60034B6212C4BA7AEA92F9BC8CE83</vt:lpwstr>
  </property>
  <property fmtid="{D5CDD505-2E9C-101B-9397-08002B2CF9AE}" pid="4" name="_dlc_DocId">
    <vt:lpwstr>CZ5CR3SDP6W6-2050-1821</vt:lpwstr>
  </property>
  <property fmtid="{D5CDD505-2E9C-101B-9397-08002B2CF9AE}" pid="5" name="_dlc_DocIdUrl">
    <vt:lpwstr>https://nserc.nswc.navy.mil/cg93/cg932/cg9326/_layouts/DocIdRedir.aspx?ID=CZ5CR3SDP6W6-2050-1821, CZ5CR3SDP6W6-2050-1821</vt:lpwstr>
  </property>
  <property fmtid="{D5CDD505-2E9C-101B-9397-08002B2CF9AE}" pid="6" name="PublishingExpirationDate">
    <vt:lpwstr/>
  </property>
  <property fmtid="{D5CDD505-2E9C-101B-9397-08002B2CF9AE}" pid="7" name="PublishingStartDate">
    <vt:lpwstr/>
  </property>
</Properties>
</file>