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60" r:id="rId3"/>
    <p:sldId id="258" r:id="rId4"/>
    <p:sldId id="270" r:id="rId5"/>
    <p:sldId id="265" r:id="rId6"/>
    <p:sldId id="271" r:id="rId7"/>
    <p:sldId id="277" r:id="rId8"/>
    <p:sldId id="282" r:id="rId9"/>
    <p:sldId id="281" r:id="rId10"/>
    <p:sldId id="276" r:id="rId11"/>
    <p:sldId id="267" r:id="rId12"/>
    <p:sldId id="266" r:id="rId13"/>
    <p:sldId id="259" r:id="rId14"/>
    <p:sldId id="278" r:id="rId15"/>
    <p:sldId id="274" r:id="rId16"/>
    <p:sldId id="272" r:id="rId17"/>
    <p:sldId id="275" r:id="rId18"/>
    <p:sldId id="279" r:id="rId19"/>
    <p:sldId id="280" r:id="rId20"/>
    <p:sldId id="269"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1" autoAdjust="0"/>
    <p:restoredTop sz="89558" autoAdjust="0"/>
  </p:normalViewPr>
  <p:slideViewPr>
    <p:cSldViewPr>
      <p:cViewPr varScale="1">
        <p:scale>
          <a:sx n="151" d="100"/>
          <a:sy n="151"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00FAA51-E33E-43E7-9818-64551C734569}" type="datetimeFigureOut">
              <a:rPr lang="en-US" smtClean="0"/>
              <a:pPr/>
              <a:t>7/16/2017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DFF37C-E60A-43A4-BE69-EA0678905A3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DFF37C-E60A-43A4-BE69-EA0678905A31}"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DFF37C-E60A-43A4-BE69-EA0678905A31}"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Barge</a:t>
            </a:r>
            <a:r>
              <a:rPr lang="en-US" baseline="0" dirty="0" smtClean="0"/>
              <a:t> tracking by Marine Exchange of Alaska, March 2015.</a:t>
            </a:r>
            <a:endParaRPr lang="en-US" dirty="0"/>
          </a:p>
        </p:txBody>
      </p:sp>
      <p:sp>
        <p:nvSpPr>
          <p:cNvPr id="4" name="Slide Number Placeholder 3"/>
          <p:cNvSpPr>
            <a:spLocks noGrp="1"/>
          </p:cNvSpPr>
          <p:nvPr>
            <p:ph type="sldNum" sz="quarter" idx="10"/>
          </p:nvPr>
        </p:nvSpPr>
        <p:spPr/>
        <p:txBody>
          <a:bodyPr/>
          <a:lstStyle/>
          <a:p>
            <a:fld id="{7EDFF37C-E60A-43A4-BE69-EA0678905A31}"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DFF37C-E60A-43A4-BE69-EA0678905A3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1FA80DB-BBC4-4559-A234-A6375BDB3C03}" type="datetimeFigureOut">
              <a:rPr lang="en-US" smtClean="0"/>
              <a:pPr/>
              <a:t>7/16/2017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BBFC5A0-662D-42F3-9BA9-F790AE368D3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FA80DB-BBC4-4559-A234-A6375BDB3C03}" type="datetimeFigureOut">
              <a:rPr lang="en-US" smtClean="0"/>
              <a:pPr/>
              <a:t>7/16/2017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FA80DB-BBC4-4559-A234-A6375BDB3C03}" type="datetimeFigureOut">
              <a:rPr lang="en-US" smtClean="0"/>
              <a:pPr/>
              <a:t>7/16/2017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FA80DB-BBC4-4559-A234-A6375BDB3C03}" type="datetimeFigureOut">
              <a:rPr lang="en-US" smtClean="0"/>
              <a:pPr/>
              <a:t>7/16/2017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1FA80DB-BBC4-4559-A234-A6375BDB3C03}" type="datetimeFigureOut">
              <a:rPr lang="en-US" smtClean="0"/>
              <a:pPr/>
              <a:t>7/16/2017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C5A0-662D-42F3-9BA9-F790AE368D3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FA80DB-BBC4-4559-A234-A6375BDB3C03}" type="datetimeFigureOut">
              <a:rPr lang="en-US" smtClean="0"/>
              <a:pPr/>
              <a:t>7/16/2017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FA80DB-BBC4-4559-A234-A6375BDB3C03}" type="datetimeFigureOut">
              <a:rPr lang="en-US" smtClean="0"/>
              <a:pPr/>
              <a:t>7/16/2017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FA80DB-BBC4-4559-A234-A6375BDB3C03}" type="datetimeFigureOut">
              <a:rPr lang="en-US" smtClean="0"/>
              <a:pPr/>
              <a:t>7/16/2017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80DB-BBC4-4559-A234-A6375BDB3C03}" type="datetimeFigureOut">
              <a:rPr lang="en-US" smtClean="0"/>
              <a:pPr/>
              <a:t>7/16/2017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FA80DB-BBC4-4559-A234-A6375BDB3C03}" type="datetimeFigureOut">
              <a:rPr lang="en-US" smtClean="0"/>
              <a:pPr/>
              <a:t>7/16/2017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FC5A0-662D-42F3-9BA9-F790AE368D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1FA80DB-BBC4-4559-A234-A6375BDB3C03}" type="datetimeFigureOut">
              <a:rPr lang="en-US" smtClean="0"/>
              <a:pPr/>
              <a:t>7/16/2017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BBFC5A0-662D-42F3-9BA9-F790AE368D3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FA80DB-BBC4-4559-A234-A6375BDB3C03}" type="datetimeFigureOut">
              <a:rPr lang="en-US" smtClean="0"/>
              <a:pPr/>
              <a:t>7/16/2017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BBFC5A0-662D-42F3-9BA9-F790AE368D3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www.arcticinfrastructure.org/" TargetMode="External"/><Relationship Id="rId5" Type="http://schemas.openxmlformats.org/officeDocument/2006/relationships/hyperlink" Target="http://www.arcticwaterways.org/"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00200"/>
            <a:ext cx="8839200" cy="1676400"/>
          </a:xfrm>
        </p:spPr>
        <p:txBody>
          <a:bodyPr>
            <a:normAutofit/>
          </a:bodyPr>
          <a:lstStyle/>
          <a:p>
            <a:pPr algn="ctr"/>
            <a:r>
              <a:rPr lang="en-US" sz="2200" dirty="0" smtClean="0"/>
              <a:t>7</a:t>
            </a:r>
            <a:r>
              <a:rPr lang="en-US" sz="2200" baseline="30000" dirty="0" smtClean="0"/>
              <a:t>th</a:t>
            </a:r>
            <a:r>
              <a:rPr lang="en-US" sz="2200" dirty="0" smtClean="0"/>
              <a:t> Symposium on the Impacts of an Ice-Diminishing Arctic on Naval and Maritime Operations</a:t>
            </a:r>
            <a:r>
              <a:rPr lang="en-US" dirty="0" smtClean="0"/>
              <a:t/>
            </a:r>
            <a:br>
              <a:rPr lang="en-US" dirty="0" smtClean="0"/>
            </a:br>
            <a:r>
              <a:rPr lang="en-US" dirty="0" smtClean="0"/>
              <a:t>Arctic Marine Infrastructure</a:t>
            </a:r>
            <a:endParaRPr lang="en-US" sz="4000" dirty="0"/>
          </a:p>
        </p:txBody>
      </p:sp>
      <p:pic>
        <p:nvPicPr>
          <p:cNvPr id="1026" name="Picture 2"/>
          <p:cNvPicPr>
            <a:picLocks noChangeAspect="1" noChangeArrowheads="1"/>
          </p:cNvPicPr>
          <p:nvPr/>
        </p:nvPicPr>
        <p:blipFill>
          <a:blip r:embed="rId2" cstate="print"/>
          <a:srcRect/>
          <a:stretch>
            <a:fillRect/>
          </a:stretch>
        </p:blipFill>
        <p:spPr bwMode="auto">
          <a:xfrm>
            <a:off x="3124200" y="3505200"/>
            <a:ext cx="2895600" cy="29617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dmichels\AppData\Local\Microsoft\Windows\Temporary Internet Files\Content.Outlook\G1EHITX9\EI161012-26.jpg"/>
          <p:cNvPicPr>
            <a:picLocks noChangeAspect="1" noChangeArrowheads="1"/>
          </p:cNvPicPr>
          <p:nvPr/>
        </p:nvPicPr>
        <p:blipFill>
          <a:blip r:embed="rId2" cstate="print"/>
          <a:srcRect/>
          <a:stretch>
            <a:fillRect/>
          </a:stretch>
        </p:blipFill>
        <p:spPr bwMode="auto">
          <a:xfrm>
            <a:off x="533400" y="838200"/>
            <a:ext cx="8077200" cy="5867400"/>
          </a:xfrm>
          <a:prstGeom prst="rect">
            <a:avLst/>
          </a:prstGeom>
          <a:noFill/>
        </p:spPr>
      </p:pic>
      <p:sp>
        <p:nvSpPr>
          <p:cNvPr id="3" name="TextBox 2"/>
          <p:cNvSpPr txBox="1"/>
          <p:nvPr/>
        </p:nvSpPr>
        <p:spPr>
          <a:xfrm>
            <a:off x="533400" y="304800"/>
            <a:ext cx="5526128" cy="369332"/>
          </a:xfrm>
          <a:prstGeom prst="rect">
            <a:avLst/>
          </a:prstGeom>
          <a:noFill/>
        </p:spPr>
        <p:txBody>
          <a:bodyPr wrap="none" rtlCol="0">
            <a:spAutoFit/>
          </a:bodyPr>
          <a:lstStyle/>
          <a:p>
            <a:r>
              <a:rPr lang="en-US" dirty="0" smtClean="0"/>
              <a:t>Port of Nome, Alaska      Photo from the Port of Nome</a:t>
            </a:r>
            <a:endParaRPr lang="en-US" dirty="0"/>
          </a:p>
        </p:txBody>
      </p:sp>
      <p:pic>
        <p:nvPicPr>
          <p:cNvPr id="4" name="Picture 2" descr="seal-color2"/>
          <p:cNvPicPr>
            <a:picLocks noChangeAspect="1" noChangeArrowheads="1"/>
          </p:cNvPicPr>
          <p:nvPr/>
        </p:nvPicPr>
        <p:blipFill>
          <a:blip r:embed="rId3" cstate="print"/>
          <a:srcRect/>
          <a:stretch>
            <a:fillRect/>
          </a:stretch>
        </p:blipFill>
        <p:spPr bwMode="auto">
          <a:xfrm>
            <a:off x="8077200" y="0"/>
            <a:ext cx="1066800" cy="1066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010400" cy="457200"/>
          </a:xfrm>
        </p:spPr>
        <p:txBody>
          <a:bodyPr>
            <a:normAutofit/>
          </a:bodyPr>
          <a:lstStyle/>
          <a:p>
            <a:r>
              <a:rPr lang="en-US" sz="2000" b="1" dirty="0" smtClean="0"/>
              <a:t>Brevig Mission, Alaska</a:t>
            </a:r>
            <a:endParaRPr lang="en-US" sz="2000" b="1" dirty="0"/>
          </a:p>
        </p:txBody>
      </p:sp>
      <p:sp>
        <p:nvSpPr>
          <p:cNvPr id="3" name="Content Placeholder 2"/>
          <p:cNvSpPr>
            <a:spLocks noGrp="1"/>
          </p:cNvSpPr>
          <p:nvPr>
            <p:ph idx="1"/>
          </p:nvPr>
        </p:nvSpPr>
        <p:spPr>
          <a:xfrm>
            <a:off x="457200" y="685800"/>
            <a:ext cx="8229600" cy="4648200"/>
          </a:xfrm>
        </p:spPr>
        <p:txBody>
          <a:bodyPr>
            <a:normAutofit/>
          </a:bodyPr>
          <a:lstStyle/>
          <a:p>
            <a:pPr>
              <a:buNone/>
            </a:pPr>
            <a:endParaRPr lang="en-US" sz="2000" dirty="0" smtClean="0"/>
          </a:p>
          <a:p>
            <a:endParaRPr lang="en-US" sz="2000" dirty="0" smtClean="0"/>
          </a:p>
          <a:p>
            <a:endParaRPr lang="en-US" sz="2000" dirty="0" smtClean="0"/>
          </a:p>
        </p:txBody>
      </p:sp>
      <p:pic>
        <p:nvPicPr>
          <p:cNvPr id="2051" name="Picture 3" descr="Y:\Barge Loading-Unloading Photos\Brevig Mission\DSC01583.JPG"/>
          <p:cNvPicPr>
            <a:picLocks noChangeAspect="1" noChangeArrowheads="1"/>
          </p:cNvPicPr>
          <p:nvPr/>
        </p:nvPicPr>
        <p:blipFill>
          <a:blip r:embed="rId2" cstate="print"/>
          <a:srcRect/>
          <a:stretch>
            <a:fillRect/>
          </a:stretch>
        </p:blipFill>
        <p:spPr bwMode="auto">
          <a:xfrm>
            <a:off x="4648200" y="533400"/>
            <a:ext cx="3860800" cy="2895600"/>
          </a:xfrm>
          <a:prstGeom prst="rect">
            <a:avLst/>
          </a:prstGeom>
          <a:noFill/>
        </p:spPr>
      </p:pic>
      <p:pic>
        <p:nvPicPr>
          <p:cNvPr id="2053" name="Picture 5" descr="Y:\Barge Loading-Unloading Photos\Brevig Mission\DSC01547.JPG"/>
          <p:cNvPicPr>
            <a:picLocks noChangeAspect="1" noChangeArrowheads="1"/>
          </p:cNvPicPr>
          <p:nvPr/>
        </p:nvPicPr>
        <p:blipFill>
          <a:blip r:embed="rId3" cstate="print"/>
          <a:srcRect/>
          <a:stretch>
            <a:fillRect/>
          </a:stretch>
        </p:blipFill>
        <p:spPr bwMode="auto">
          <a:xfrm>
            <a:off x="228600" y="533400"/>
            <a:ext cx="3886200" cy="2914650"/>
          </a:xfrm>
          <a:prstGeom prst="rect">
            <a:avLst/>
          </a:prstGeom>
          <a:noFill/>
        </p:spPr>
      </p:pic>
      <p:pic>
        <p:nvPicPr>
          <p:cNvPr id="2054" name="Picture 6" descr="Y:\Barge Loading-Unloading Photos\Brevig Mission\DSC01571.JPG"/>
          <p:cNvPicPr>
            <a:picLocks noChangeAspect="1" noChangeArrowheads="1"/>
          </p:cNvPicPr>
          <p:nvPr/>
        </p:nvPicPr>
        <p:blipFill>
          <a:blip r:embed="rId4" cstate="print"/>
          <a:srcRect/>
          <a:stretch>
            <a:fillRect/>
          </a:stretch>
        </p:blipFill>
        <p:spPr bwMode="auto">
          <a:xfrm>
            <a:off x="381000" y="3657600"/>
            <a:ext cx="3683000" cy="2762250"/>
          </a:xfrm>
          <a:prstGeom prst="rect">
            <a:avLst/>
          </a:prstGeom>
          <a:noFill/>
        </p:spPr>
      </p:pic>
      <p:pic>
        <p:nvPicPr>
          <p:cNvPr id="2056" name="Picture 8" descr="Y:\Barge Loading-Unloading Photos\Brevig Mission\DSC01605.JPG"/>
          <p:cNvPicPr>
            <a:picLocks noChangeAspect="1" noChangeArrowheads="1"/>
          </p:cNvPicPr>
          <p:nvPr/>
        </p:nvPicPr>
        <p:blipFill>
          <a:blip r:embed="rId5" cstate="print"/>
          <a:srcRect/>
          <a:stretch>
            <a:fillRect/>
          </a:stretch>
        </p:blipFill>
        <p:spPr bwMode="auto">
          <a:xfrm>
            <a:off x="4572000" y="3429000"/>
            <a:ext cx="4064000" cy="304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04088"/>
          </a:xfrm>
        </p:spPr>
        <p:txBody>
          <a:bodyPr>
            <a:normAutofit/>
          </a:bodyPr>
          <a:lstStyle/>
          <a:p>
            <a:r>
              <a:rPr lang="en-US" sz="3200" b="1" dirty="0" smtClean="0"/>
              <a:t>Little Diomede, Island</a:t>
            </a:r>
            <a:endParaRPr lang="en-US" sz="3200" b="1" dirty="0"/>
          </a:p>
        </p:txBody>
      </p:sp>
      <p:pic>
        <p:nvPicPr>
          <p:cNvPr id="1026" name="Picture 2" descr="C:\Users\dmichels\AppData\Local\Microsoft\Windows\Temporary Internet Files\Content.Outlook\G1EHITX9\DSCN1028 (2).JPG"/>
          <p:cNvPicPr>
            <a:picLocks noGrp="1" noChangeAspect="1" noChangeArrowheads="1"/>
          </p:cNvPicPr>
          <p:nvPr>
            <p:ph idx="1"/>
          </p:nvPr>
        </p:nvPicPr>
        <p:blipFill>
          <a:blip r:embed="rId2" cstate="print"/>
          <a:srcRect/>
          <a:stretch>
            <a:fillRect/>
          </a:stretch>
        </p:blipFill>
        <p:spPr bwMode="auto">
          <a:xfrm>
            <a:off x="4343400" y="1905000"/>
            <a:ext cx="4648200" cy="4541837"/>
          </a:xfrm>
          <a:prstGeom prst="rect">
            <a:avLst/>
          </a:prstGeom>
          <a:noFill/>
        </p:spPr>
      </p:pic>
      <p:pic>
        <p:nvPicPr>
          <p:cNvPr id="1027" name="Picture 3" descr="C:\Users\dmichels\AppData\Local\Microsoft\Windows\Temporary Internet Files\Content.Outlook\G1EHITX9\DSCN1033 (2).JPG"/>
          <p:cNvPicPr>
            <a:picLocks noChangeAspect="1" noChangeArrowheads="1"/>
          </p:cNvPicPr>
          <p:nvPr/>
        </p:nvPicPr>
        <p:blipFill>
          <a:blip r:embed="rId3" cstate="print"/>
          <a:srcRect/>
          <a:stretch>
            <a:fillRect/>
          </a:stretch>
        </p:blipFill>
        <p:spPr bwMode="auto">
          <a:xfrm>
            <a:off x="152400" y="1905000"/>
            <a:ext cx="3959352" cy="445312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391400" cy="533400"/>
          </a:xfrm>
        </p:spPr>
        <p:txBody>
          <a:bodyPr>
            <a:noAutofit/>
          </a:bodyPr>
          <a:lstStyle/>
          <a:p>
            <a:r>
              <a:rPr lang="en-US" sz="2800" dirty="0" smtClean="0">
                <a:solidFill>
                  <a:schemeClr val="tx1"/>
                </a:solidFill>
              </a:rPr>
              <a:t>Gambell, Alaska</a:t>
            </a:r>
            <a:endParaRPr lang="en-US" sz="2800" dirty="0">
              <a:solidFill>
                <a:schemeClr val="tx1"/>
              </a:solidFill>
            </a:endParaRPr>
          </a:p>
        </p:txBody>
      </p:sp>
      <p:pic>
        <p:nvPicPr>
          <p:cNvPr id="3074" name="Picture 2" descr="Y:\Barge Loading-Unloading Photos\Gambell\DSC00587.JPG"/>
          <p:cNvPicPr>
            <a:picLocks noChangeAspect="1" noChangeArrowheads="1"/>
          </p:cNvPicPr>
          <p:nvPr/>
        </p:nvPicPr>
        <p:blipFill>
          <a:blip r:embed="rId2" cstate="print"/>
          <a:srcRect/>
          <a:stretch>
            <a:fillRect/>
          </a:stretch>
        </p:blipFill>
        <p:spPr bwMode="auto">
          <a:xfrm>
            <a:off x="76200" y="838200"/>
            <a:ext cx="4572000" cy="2895600"/>
          </a:xfrm>
          <a:prstGeom prst="rect">
            <a:avLst/>
          </a:prstGeom>
          <a:noFill/>
        </p:spPr>
      </p:pic>
      <p:pic>
        <p:nvPicPr>
          <p:cNvPr id="3075" name="Picture 3" descr="Y:\Barge Loading-Unloading Photos\Gambell\DSC00948.JPG"/>
          <p:cNvPicPr>
            <a:picLocks noChangeAspect="1" noChangeArrowheads="1"/>
          </p:cNvPicPr>
          <p:nvPr/>
        </p:nvPicPr>
        <p:blipFill>
          <a:blip r:embed="rId3" cstate="print"/>
          <a:srcRect/>
          <a:stretch>
            <a:fillRect/>
          </a:stretch>
        </p:blipFill>
        <p:spPr bwMode="auto">
          <a:xfrm>
            <a:off x="4724400" y="3810000"/>
            <a:ext cx="4267200" cy="2895600"/>
          </a:xfrm>
          <a:prstGeom prst="rect">
            <a:avLst/>
          </a:prstGeom>
          <a:noFill/>
        </p:spPr>
      </p:pic>
      <p:pic>
        <p:nvPicPr>
          <p:cNvPr id="3076" name="Picture 4" descr="Y:\Barge Loading-Unloading Photos\Gambell\DSC00965.JPG"/>
          <p:cNvPicPr>
            <a:picLocks noChangeAspect="1" noChangeArrowheads="1"/>
          </p:cNvPicPr>
          <p:nvPr/>
        </p:nvPicPr>
        <p:blipFill>
          <a:blip r:embed="rId4" cstate="print"/>
          <a:srcRect/>
          <a:stretch>
            <a:fillRect/>
          </a:stretch>
        </p:blipFill>
        <p:spPr bwMode="auto">
          <a:xfrm>
            <a:off x="152400" y="3810000"/>
            <a:ext cx="4191000" cy="2819400"/>
          </a:xfrm>
          <a:prstGeom prst="rect">
            <a:avLst/>
          </a:prstGeom>
          <a:noFill/>
        </p:spPr>
      </p:pic>
      <p:pic>
        <p:nvPicPr>
          <p:cNvPr id="3077" name="Picture 5" descr="Y:\Barge Loading-Unloading Photos\Gambell\DSC00586.JPG"/>
          <p:cNvPicPr>
            <a:picLocks noChangeAspect="1" noChangeArrowheads="1"/>
          </p:cNvPicPr>
          <p:nvPr/>
        </p:nvPicPr>
        <p:blipFill>
          <a:blip r:embed="rId5" cstate="print"/>
          <a:srcRect/>
          <a:stretch>
            <a:fillRect/>
          </a:stretch>
        </p:blipFill>
        <p:spPr bwMode="auto">
          <a:xfrm>
            <a:off x="4724400" y="762000"/>
            <a:ext cx="4343400" cy="30289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michels\AppData\Local\Microsoft\Windows\Temporary Internet Files\Content.Outlook\G1EHITX9\Fuel Barge Koyuk Alaska (2).JPG"/>
          <p:cNvPicPr>
            <a:picLocks noChangeAspect="1" noChangeArrowheads="1"/>
          </p:cNvPicPr>
          <p:nvPr/>
        </p:nvPicPr>
        <p:blipFill>
          <a:blip r:embed="rId2" cstate="print"/>
          <a:srcRect/>
          <a:stretch>
            <a:fillRect/>
          </a:stretch>
        </p:blipFill>
        <p:spPr bwMode="auto">
          <a:xfrm>
            <a:off x="152400" y="914400"/>
            <a:ext cx="4648200" cy="3486150"/>
          </a:xfrm>
          <a:prstGeom prst="rect">
            <a:avLst/>
          </a:prstGeom>
          <a:noFill/>
        </p:spPr>
      </p:pic>
      <p:pic>
        <p:nvPicPr>
          <p:cNvPr id="3" name="Picture 7" descr="C:\Users\dmichels\Pictures\2017-06-13 June 2017\June 2017 052.JPG"/>
          <p:cNvPicPr>
            <a:picLocks noChangeAspect="1" noChangeArrowheads="1"/>
          </p:cNvPicPr>
          <p:nvPr/>
        </p:nvPicPr>
        <p:blipFill>
          <a:blip r:embed="rId3" cstate="print"/>
          <a:srcRect/>
          <a:stretch>
            <a:fillRect/>
          </a:stretch>
        </p:blipFill>
        <p:spPr bwMode="auto">
          <a:xfrm>
            <a:off x="4800600" y="3505200"/>
            <a:ext cx="4343400" cy="3257550"/>
          </a:xfrm>
          <a:prstGeom prst="rect">
            <a:avLst/>
          </a:prstGeom>
          <a:noFill/>
        </p:spPr>
      </p:pic>
      <p:sp>
        <p:nvSpPr>
          <p:cNvPr id="4" name="TextBox 3"/>
          <p:cNvSpPr txBox="1"/>
          <p:nvPr/>
        </p:nvSpPr>
        <p:spPr>
          <a:xfrm>
            <a:off x="609600" y="381000"/>
            <a:ext cx="5430461" cy="369332"/>
          </a:xfrm>
          <a:prstGeom prst="rect">
            <a:avLst/>
          </a:prstGeom>
          <a:noFill/>
        </p:spPr>
        <p:txBody>
          <a:bodyPr wrap="none" rtlCol="0">
            <a:spAutoFit/>
          </a:bodyPr>
          <a:lstStyle/>
          <a:p>
            <a:r>
              <a:rPr lang="en-US" dirty="0" smtClean="0"/>
              <a:t>Typical fuel barge operation to a fuel header on shore</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362712"/>
          </a:xfrm>
        </p:spPr>
        <p:txBody>
          <a:bodyPr>
            <a:normAutofit/>
          </a:bodyPr>
          <a:lstStyle/>
          <a:p>
            <a:r>
              <a:rPr lang="en-US" sz="2000" dirty="0" smtClean="0"/>
              <a:t>St. Michael, Alaska</a:t>
            </a:r>
            <a:endParaRPr lang="en-US" sz="2000" dirty="0"/>
          </a:p>
        </p:txBody>
      </p:sp>
      <p:pic>
        <p:nvPicPr>
          <p:cNvPr id="5123" name="Picture 3" descr="C:\Users\dmichels\AppData\Local\Microsoft\Windows\Temporary Internet Files\Content.Outlook\G1EHITX9\DSC00265 (2).JPG"/>
          <p:cNvPicPr>
            <a:picLocks noChangeAspect="1" noChangeArrowheads="1"/>
          </p:cNvPicPr>
          <p:nvPr/>
        </p:nvPicPr>
        <p:blipFill>
          <a:blip r:embed="rId2" cstate="print"/>
          <a:srcRect/>
          <a:stretch>
            <a:fillRect/>
          </a:stretch>
        </p:blipFill>
        <p:spPr bwMode="auto">
          <a:xfrm>
            <a:off x="914400" y="698937"/>
            <a:ext cx="7162800" cy="605133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a:bodyPr>
          <a:lstStyle/>
          <a:p>
            <a:r>
              <a:rPr lang="en-US" sz="2000" b="1" dirty="0" smtClean="0"/>
              <a:t>Unalakleet, Alaska</a:t>
            </a:r>
            <a:endParaRPr lang="en-US" sz="2000" b="1" dirty="0"/>
          </a:p>
        </p:txBody>
      </p:sp>
      <p:pic>
        <p:nvPicPr>
          <p:cNvPr id="4098" name="Picture 2" descr="Y:\Barge Loading-Unloading Photos\Unalakleet\CIMG1426.JPG"/>
          <p:cNvPicPr>
            <a:picLocks noGrp="1" noChangeAspect="1" noChangeArrowheads="1"/>
          </p:cNvPicPr>
          <p:nvPr>
            <p:ph idx="1"/>
          </p:nvPr>
        </p:nvPicPr>
        <p:blipFill>
          <a:blip r:embed="rId2" cstate="print"/>
          <a:srcRect/>
          <a:stretch>
            <a:fillRect/>
          </a:stretch>
        </p:blipFill>
        <p:spPr bwMode="auto">
          <a:xfrm>
            <a:off x="152400" y="914401"/>
            <a:ext cx="4648200" cy="3486150"/>
          </a:xfrm>
          <a:prstGeom prst="rect">
            <a:avLst/>
          </a:prstGeom>
          <a:noFill/>
        </p:spPr>
      </p:pic>
      <p:pic>
        <p:nvPicPr>
          <p:cNvPr id="4099" name="Picture 3" descr="Y:\Barge Loading-Unloading Photos\Unalakleet\CIMG1444.JPG"/>
          <p:cNvPicPr>
            <a:picLocks noChangeAspect="1" noChangeArrowheads="1"/>
          </p:cNvPicPr>
          <p:nvPr/>
        </p:nvPicPr>
        <p:blipFill>
          <a:blip r:embed="rId3" cstate="print"/>
          <a:srcRect/>
          <a:stretch>
            <a:fillRect/>
          </a:stretch>
        </p:blipFill>
        <p:spPr bwMode="auto">
          <a:xfrm>
            <a:off x="4876800" y="3657600"/>
            <a:ext cx="4267200" cy="3200400"/>
          </a:xfrm>
          <a:prstGeom prst="rect">
            <a:avLst/>
          </a:prstGeom>
          <a:noFill/>
        </p:spPr>
      </p:pic>
      <p:pic>
        <p:nvPicPr>
          <p:cNvPr id="4100" name="Picture 4" descr="Y:\Barge Loading-Unloading Photos\Unalakleet\CIMG1429.JPG"/>
          <p:cNvPicPr>
            <a:picLocks noChangeAspect="1" noChangeArrowheads="1"/>
          </p:cNvPicPr>
          <p:nvPr/>
        </p:nvPicPr>
        <p:blipFill>
          <a:blip r:embed="rId4" cstate="print"/>
          <a:srcRect/>
          <a:stretch>
            <a:fillRect/>
          </a:stretch>
        </p:blipFill>
        <p:spPr bwMode="auto">
          <a:xfrm>
            <a:off x="4953000" y="914400"/>
            <a:ext cx="3886200" cy="2590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71600"/>
            <a:ext cx="4337413" cy="398961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00600" y="1371600"/>
            <a:ext cx="4278084" cy="3989613"/>
          </a:xfrm>
          <a:prstGeom prst="rect">
            <a:avLst/>
          </a:prstGeom>
        </p:spPr>
      </p:pic>
      <p:sp>
        <p:nvSpPr>
          <p:cNvPr id="4" name="TextBox 3"/>
          <p:cNvSpPr txBox="1"/>
          <p:nvPr/>
        </p:nvSpPr>
        <p:spPr>
          <a:xfrm>
            <a:off x="609600" y="609600"/>
            <a:ext cx="8489183" cy="369332"/>
          </a:xfrm>
          <a:prstGeom prst="rect">
            <a:avLst/>
          </a:prstGeom>
          <a:noFill/>
        </p:spPr>
        <p:txBody>
          <a:bodyPr wrap="none" rtlCol="0">
            <a:spAutoFit/>
          </a:bodyPr>
          <a:lstStyle/>
          <a:p>
            <a:r>
              <a:rPr lang="en-US" dirty="0" smtClean="0"/>
              <a:t>Point Lonely in 2009                                    Point Lonely in 2014 - sever coastal erosion</a:t>
            </a:r>
            <a:endParaRPr lang="en-US" dirty="0"/>
          </a:p>
        </p:txBody>
      </p:sp>
      <p:sp>
        <p:nvSpPr>
          <p:cNvPr id="5" name="TextBox 4"/>
          <p:cNvSpPr txBox="1"/>
          <p:nvPr/>
        </p:nvSpPr>
        <p:spPr>
          <a:xfrm>
            <a:off x="381000" y="6400800"/>
            <a:ext cx="7734746" cy="369332"/>
          </a:xfrm>
          <a:prstGeom prst="rect">
            <a:avLst/>
          </a:prstGeom>
          <a:noFill/>
        </p:spPr>
        <p:txBody>
          <a:bodyPr wrap="none" rtlCol="0">
            <a:spAutoFit/>
          </a:bodyPr>
          <a:lstStyle/>
          <a:p>
            <a:r>
              <a:rPr lang="en-US" dirty="0" smtClean="0"/>
              <a:t>Photo’s courtesy of Bowhead-Crowley a UIC Bowhead-Crowley Joint Venture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dmichels\Desktop\Pictures\misc photos\Port of Nome 056.JPG"/>
          <p:cNvPicPr>
            <a:picLocks noChangeAspect="1" noChangeArrowheads="1"/>
          </p:cNvPicPr>
          <p:nvPr/>
        </p:nvPicPr>
        <p:blipFill>
          <a:blip r:embed="rId2" cstate="print"/>
          <a:srcRect/>
          <a:stretch>
            <a:fillRect/>
          </a:stretch>
        </p:blipFill>
        <p:spPr bwMode="auto">
          <a:xfrm>
            <a:off x="1219200" y="1676400"/>
            <a:ext cx="6553200" cy="4914900"/>
          </a:xfrm>
          <a:prstGeom prst="rect">
            <a:avLst/>
          </a:prstGeom>
          <a:noFill/>
        </p:spPr>
      </p:pic>
      <p:sp>
        <p:nvSpPr>
          <p:cNvPr id="3" name="TextBox 2"/>
          <p:cNvSpPr txBox="1"/>
          <p:nvPr/>
        </p:nvSpPr>
        <p:spPr>
          <a:xfrm>
            <a:off x="762000" y="914400"/>
            <a:ext cx="4507260" cy="369332"/>
          </a:xfrm>
          <a:prstGeom prst="rect">
            <a:avLst/>
          </a:prstGeom>
          <a:noFill/>
        </p:spPr>
        <p:txBody>
          <a:bodyPr wrap="none" rtlCol="0">
            <a:spAutoFit/>
          </a:bodyPr>
          <a:lstStyle/>
          <a:p>
            <a:r>
              <a:rPr lang="en-US" dirty="0" smtClean="0"/>
              <a:t>Barging up river to White Mountain, Alaska</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r>
              <a:rPr lang="en-US" dirty="0" smtClean="0"/>
              <a:t>Quintillion’s subsea fiber optic cable live in 4</a:t>
            </a:r>
            <a:r>
              <a:rPr lang="en-US" baseline="30000" dirty="0" smtClean="0"/>
              <a:t>th</a:t>
            </a:r>
            <a:r>
              <a:rPr lang="en-US" dirty="0" smtClean="0"/>
              <a:t> Q 2017</a:t>
            </a:r>
          </a:p>
          <a:p>
            <a:r>
              <a:rPr lang="en-US" dirty="0" smtClean="0"/>
              <a:t>National Defense Authorization Act of 2016’s Strategic Arctic Ports for national security report</a:t>
            </a:r>
          </a:p>
          <a:p>
            <a:r>
              <a:rPr lang="en-US" dirty="0" smtClean="0"/>
              <a:t>Graphite One </a:t>
            </a:r>
          </a:p>
          <a:p>
            <a:r>
              <a:rPr lang="en-US" dirty="0" smtClean="0"/>
              <a:t>IMO to work with Russian Government on Bering Strait PARS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0" descr="the region1.jpg"/>
          <p:cNvPicPr>
            <a:picLocks noChangeAspect="1" noChangeArrowheads="1"/>
          </p:cNvPicPr>
          <p:nvPr/>
        </p:nvPicPr>
        <p:blipFill>
          <a:blip r:embed="rId2" cstate="print"/>
          <a:srcRect l="3491" t="2786" r="2927" b="4333"/>
          <a:stretch>
            <a:fillRect/>
          </a:stretch>
        </p:blipFill>
        <p:spPr bwMode="auto">
          <a:xfrm>
            <a:off x="0" y="1600200"/>
            <a:ext cx="6753773" cy="4876800"/>
          </a:xfrm>
          <a:prstGeom prst="rect">
            <a:avLst/>
          </a:prstGeom>
          <a:noFill/>
        </p:spPr>
      </p:pic>
      <p:pic>
        <p:nvPicPr>
          <p:cNvPr id="13" name="Picture 2"/>
          <p:cNvPicPr>
            <a:picLocks noChangeAspect="1" noChangeArrowheads="1"/>
          </p:cNvPicPr>
          <p:nvPr/>
        </p:nvPicPr>
        <p:blipFill>
          <a:blip r:embed="rId3" cstate="print"/>
          <a:srcRect t="2437" b="2437"/>
          <a:stretch>
            <a:fillRect/>
          </a:stretch>
        </p:blipFill>
        <p:spPr bwMode="auto">
          <a:xfrm>
            <a:off x="6400800" y="152400"/>
            <a:ext cx="2600277" cy="1692087"/>
          </a:xfrm>
          <a:prstGeom prst="rect">
            <a:avLst/>
          </a:prstGeom>
          <a:solidFill>
            <a:srgbClr val="FFC000"/>
          </a:solidFill>
          <a:ln w="38100" cap="flat" cmpd="sng" algn="ctr">
            <a:noFill/>
            <a:prstDash val="solid"/>
            <a:headEnd/>
            <a:tailEnd/>
          </a:ln>
        </p:spPr>
        <p:style>
          <a:lnRef idx="3">
            <a:schemeClr val="lt1"/>
          </a:lnRef>
          <a:fillRef idx="1">
            <a:schemeClr val="accent2"/>
          </a:fillRef>
          <a:effectRef idx="1">
            <a:schemeClr val="accent2"/>
          </a:effectRef>
          <a:fontRef idx="minor">
            <a:schemeClr val="lt1"/>
          </a:fontRef>
        </p:style>
      </p:pic>
      <p:sp>
        <p:nvSpPr>
          <p:cNvPr id="23" name="Rectangle 22"/>
          <p:cNvSpPr/>
          <p:nvPr/>
        </p:nvSpPr>
        <p:spPr>
          <a:xfrm>
            <a:off x="7315200" y="5334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705600" y="1905000"/>
            <a:ext cx="2286000" cy="4708981"/>
          </a:xfrm>
          <a:prstGeom prst="rect">
            <a:avLst/>
          </a:prstGeom>
          <a:noFill/>
        </p:spPr>
        <p:txBody>
          <a:bodyPr wrap="square" rtlCol="0">
            <a:spAutoFit/>
          </a:bodyPr>
          <a:lstStyle/>
          <a:p>
            <a:pPr>
              <a:buFont typeface="Arial" pitchFamily="34" charset="0"/>
              <a:buChar char="•"/>
            </a:pPr>
            <a:r>
              <a:rPr lang="en-US" sz="2000" dirty="0" smtClean="0"/>
              <a:t>Inupiaq </a:t>
            </a:r>
          </a:p>
          <a:p>
            <a:pPr>
              <a:buFont typeface="Arial" pitchFamily="34" charset="0"/>
              <a:buChar char="•"/>
            </a:pPr>
            <a:r>
              <a:rPr lang="en-US" sz="2000" dirty="0" smtClean="0"/>
              <a:t>Saint Lawrence Island Yupik</a:t>
            </a:r>
          </a:p>
          <a:p>
            <a:pPr>
              <a:buFont typeface="Arial" pitchFamily="34" charset="0"/>
              <a:buChar char="•"/>
            </a:pPr>
            <a:r>
              <a:rPr lang="en-US" sz="2000" dirty="0" smtClean="0"/>
              <a:t>Central Yupik</a:t>
            </a:r>
          </a:p>
          <a:p>
            <a:pPr>
              <a:buFont typeface="Arial" pitchFamily="34" charset="0"/>
              <a:buChar char="•"/>
            </a:pPr>
            <a:r>
              <a:rPr lang="en-US" sz="2000" dirty="0" smtClean="0"/>
              <a:t>Kawerak was incorporated under state law in 1973</a:t>
            </a:r>
          </a:p>
          <a:p>
            <a:pPr>
              <a:buFont typeface="Arial" pitchFamily="34" charset="0"/>
              <a:buChar char="•"/>
            </a:pPr>
            <a:r>
              <a:rPr lang="en-US" sz="2000" dirty="0" smtClean="0"/>
              <a:t>Self-Governance Compact since 1992</a:t>
            </a:r>
          </a:p>
          <a:p>
            <a:pPr>
              <a:buFont typeface="Arial" pitchFamily="34" charset="0"/>
              <a:buChar char="•"/>
            </a:pPr>
            <a:r>
              <a:rPr lang="en-US" sz="2000" dirty="0" smtClean="0"/>
              <a:t>Service area the size of Virginia (water and land base)</a:t>
            </a:r>
          </a:p>
        </p:txBody>
      </p:sp>
      <p:sp>
        <p:nvSpPr>
          <p:cNvPr id="29" name="TextBox 28"/>
          <p:cNvSpPr txBox="1"/>
          <p:nvPr/>
        </p:nvSpPr>
        <p:spPr>
          <a:xfrm>
            <a:off x="0" y="762000"/>
            <a:ext cx="6781800" cy="830997"/>
          </a:xfrm>
          <a:prstGeom prst="rect">
            <a:avLst/>
          </a:prstGeom>
          <a:noFill/>
        </p:spPr>
        <p:txBody>
          <a:bodyPr wrap="square" rtlCol="0">
            <a:spAutoFit/>
          </a:bodyPr>
          <a:lstStyle/>
          <a:p>
            <a:pPr algn="ctr"/>
            <a:r>
              <a:rPr lang="en-US" sz="2400" dirty="0" smtClean="0"/>
              <a:t>Bering Strait Region</a:t>
            </a:r>
          </a:p>
          <a:p>
            <a:pPr algn="ctr"/>
            <a:r>
              <a:rPr lang="en-US" sz="2400" dirty="0" smtClean="0"/>
              <a:t>Population: 9,492 (2010)</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err="1" smtClean="0"/>
              <a:t>Quyanna</a:t>
            </a:r>
            <a:r>
              <a:rPr lang="en-US" dirty="0" smtClean="0"/>
              <a:t>-Thank You</a:t>
            </a:r>
            <a:endParaRPr lang="en-US" dirty="0"/>
          </a:p>
        </p:txBody>
      </p:sp>
      <p:sp>
        <p:nvSpPr>
          <p:cNvPr id="3" name="Content Placeholder 2"/>
          <p:cNvSpPr>
            <a:spLocks noGrp="1"/>
          </p:cNvSpPr>
          <p:nvPr>
            <p:ph idx="1"/>
          </p:nvPr>
        </p:nvSpPr>
        <p:spPr/>
        <p:txBody>
          <a:bodyPr>
            <a:normAutofit fontScale="92500" lnSpcReduction="20000"/>
          </a:bodyPr>
          <a:lstStyle/>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dirty="0" smtClean="0"/>
              <a:t>Denise Michels, Director of Transportation</a:t>
            </a:r>
          </a:p>
          <a:p>
            <a:pPr algn="ctr">
              <a:buNone/>
            </a:pPr>
            <a:r>
              <a:rPr lang="en-US" dirty="0" smtClean="0"/>
              <a:t>Kawerak Representative on ICC-Alaska Board</a:t>
            </a:r>
          </a:p>
          <a:p>
            <a:pPr algn="ctr">
              <a:buNone/>
            </a:pPr>
            <a:r>
              <a:rPr lang="en-US" dirty="0" smtClean="0"/>
              <a:t>Port of Nome Commissioner</a:t>
            </a:r>
          </a:p>
          <a:p>
            <a:pPr algn="ctr">
              <a:buNone/>
            </a:pPr>
            <a:r>
              <a:rPr lang="en-US" i="1" dirty="0" smtClean="0">
                <a:solidFill>
                  <a:schemeClr val="accent1">
                    <a:lumMod val="75000"/>
                  </a:schemeClr>
                </a:solidFill>
              </a:rPr>
              <a:t>dmichels@kawerak.org</a:t>
            </a:r>
          </a:p>
          <a:p>
            <a:pPr algn="ctr">
              <a:buNone/>
            </a:pPr>
            <a:r>
              <a:rPr lang="en-US" dirty="0" smtClean="0"/>
              <a:t>(907) 443-4251</a:t>
            </a:r>
          </a:p>
          <a:p>
            <a:pPr algn="ctr">
              <a:buNone/>
            </a:pPr>
            <a:r>
              <a:rPr lang="en-US" sz="2800" i="1" dirty="0" smtClean="0"/>
              <a:t>www.kawerak.org</a:t>
            </a:r>
          </a:p>
          <a:p>
            <a:pPr>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505200" y="1447800"/>
            <a:ext cx="2085922" cy="2133600"/>
          </a:xfrm>
          <a:prstGeom prst="rect">
            <a:avLst/>
          </a:prstGeom>
          <a:noFill/>
          <a:ln w="9525">
            <a:noFill/>
            <a:miter lim="800000"/>
            <a:headEnd/>
            <a:tailEnd/>
          </a:ln>
          <a:effectLst/>
        </p:spPr>
      </p:pic>
      <p:pic>
        <p:nvPicPr>
          <p:cNvPr id="5" name="Picture 2" descr="C:\Users\dmichels\Pictures\2016-12-20\108.JPG"/>
          <p:cNvPicPr>
            <a:picLocks noChangeAspect="1" noChangeArrowheads="1"/>
          </p:cNvPicPr>
          <p:nvPr/>
        </p:nvPicPr>
        <p:blipFill>
          <a:blip r:embed="rId3" cstate="print"/>
          <a:srcRect/>
          <a:stretch>
            <a:fillRect/>
          </a:stretch>
        </p:blipFill>
        <p:spPr bwMode="auto">
          <a:xfrm>
            <a:off x="152400" y="4876800"/>
            <a:ext cx="2362200" cy="1830705"/>
          </a:xfrm>
          <a:prstGeom prst="rect">
            <a:avLst/>
          </a:prstGeom>
          <a:noFill/>
        </p:spPr>
      </p:pic>
      <p:pic>
        <p:nvPicPr>
          <p:cNvPr id="6" name="Picture 5" descr="wales school children1906.jpg"/>
          <p:cNvPicPr>
            <a:picLocks noChangeAspect="1"/>
          </p:cNvPicPr>
          <p:nvPr/>
        </p:nvPicPr>
        <p:blipFill>
          <a:blip r:embed="rId4" cstate="print"/>
          <a:stretch>
            <a:fillRect/>
          </a:stretch>
        </p:blipFill>
        <p:spPr>
          <a:xfrm>
            <a:off x="6553200" y="4724400"/>
            <a:ext cx="2514600" cy="2057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Autofit/>
          </a:bodyPr>
          <a:lstStyle/>
          <a:p>
            <a:r>
              <a:rPr lang="en-US" sz="4000" dirty="0" smtClean="0"/>
              <a:t>Kawerak, Inc.,</a:t>
            </a:r>
            <a:endParaRPr lang="en-US" sz="4000" dirty="0"/>
          </a:p>
        </p:txBody>
      </p:sp>
      <p:sp>
        <p:nvSpPr>
          <p:cNvPr id="3" name="Content Placeholder 2"/>
          <p:cNvSpPr>
            <a:spLocks noGrp="1"/>
          </p:cNvSpPr>
          <p:nvPr>
            <p:ph idx="1"/>
          </p:nvPr>
        </p:nvSpPr>
        <p:spPr>
          <a:xfrm>
            <a:off x="457200" y="1295400"/>
            <a:ext cx="8229600" cy="4693920"/>
          </a:xfrm>
        </p:spPr>
        <p:txBody>
          <a:bodyPr>
            <a:normAutofit fontScale="32500" lnSpcReduction="20000"/>
          </a:bodyPr>
          <a:lstStyle/>
          <a:p>
            <a:pPr>
              <a:buNone/>
            </a:pPr>
            <a:r>
              <a:rPr lang="en-US" sz="3500" b="1" dirty="0" smtClean="0"/>
              <a:t>Vision</a:t>
            </a:r>
          </a:p>
          <a:p>
            <a:r>
              <a:rPr lang="en-US" sz="3500" dirty="0" smtClean="0"/>
              <a:t>Our people and tribes are thriving.</a:t>
            </a:r>
          </a:p>
          <a:p>
            <a:pPr>
              <a:buNone/>
            </a:pPr>
            <a:r>
              <a:rPr lang="en-US" sz="3500" b="1" dirty="0" smtClean="0"/>
              <a:t>Mission</a:t>
            </a:r>
          </a:p>
          <a:p>
            <a:r>
              <a:rPr lang="en-US" sz="3500" dirty="0" smtClean="0"/>
              <a:t>To advance the capacity of our people and tribes for the benefit of the region. </a:t>
            </a:r>
          </a:p>
          <a:p>
            <a:pPr>
              <a:buNone/>
            </a:pPr>
            <a:r>
              <a:rPr lang="en-US" sz="3500" b="1" dirty="0" smtClean="0"/>
              <a:t>Core Purpose</a:t>
            </a:r>
          </a:p>
          <a:p>
            <a:r>
              <a:rPr lang="en-US" sz="3500" dirty="0" smtClean="0"/>
              <a:t>To work together to achieve the highest quality of life in partnership with our tribal members and communities while living and celebrating our Native cultures.</a:t>
            </a:r>
          </a:p>
          <a:p>
            <a:pPr>
              <a:buNone/>
            </a:pPr>
            <a:r>
              <a:rPr lang="en-US" sz="3500" b="1" dirty="0" smtClean="0"/>
              <a:t>Goals</a:t>
            </a:r>
          </a:p>
          <a:p>
            <a:r>
              <a:rPr lang="en-US" sz="3500" dirty="0" smtClean="0"/>
              <a:t>Strengthen culture, wellness and pride.</a:t>
            </a:r>
          </a:p>
          <a:p>
            <a:r>
              <a:rPr lang="en-US" sz="3500" dirty="0" smtClean="0"/>
              <a:t>Diversify and enhance regional economies.</a:t>
            </a:r>
          </a:p>
          <a:p>
            <a:r>
              <a:rPr lang="en-US" sz="3500" dirty="0" smtClean="0"/>
              <a:t>Enhance tribal and organization effectiveness.</a:t>
            </a:r>
          </a:p>
          <a:p>
            <a:r>
              <a:rPr lang="en-US" sz="3500" dirty="0" smtClean="0"/>
              <a:t>Develop community infrastructure.</a:t>
            </a:r>
          </a:p>
          <a:p>
            <a:r>
              <a:rPr lang="en-US" sz="3500" dirty="0" smtClean="0"/>
              <a:t>Protect, enhance and control our resources.</a:t>
            </a:r>
          </a:p>
          <a:p>
            <a:r>
              <a:rPr lang="en-US" sz="3500" dirty="0" smtClean="0"/>
              <a:t>Priority 1: Culture &amp; Language</a:t>
            </a:r>
          </a:p>
          <a:p>
            <a:r>
              <a:rPr lang="en-US" sz="3500" dirty="0" smtClean="0"/>
              <a:t>Priority 2: Public Safety &amp; Well Being</a:t>
            </a:r>
          </a:p>
          <a:p>
            <a:r>
              <a:rPr lang="en-US" sz="3500" dirty="0" smtClean="0"/>
              <a:t>Priority 3: Arctic Resource Enhancement &amp; Protection</a:t>
            </a:r>
          </a:p>
          <a:p>
            <a:r>
              <a:rPr lang="en-US" sz="3500" dirty="0" smtClean="0"/>
              <a:t>Priority 4: Regional Capacity Building</a:t>
            </a:r>
          </a:p>
          <a:p>
            <a:r>
              <a:rPr lang="en-US" sz="3500" dirty="0" smtClean="0"/>
              <a:t>Priority 5:  Internal capacity building</a:t>
            </a:r>
          </a:p>
          <a:p>
            <a:pPr>
              <a:buNone/>
            </a:pPr>
            <a:r>
              <a:rPr lang="en-US" sz="3500" b="1" dirty="0" smtClean="0"/>
              <a:t>Divisions</a:t>
            </a:r>
          </a:p>
          <a:p>
            <a:pPr>
              <a:buNone/>
            </a:pPr>
            <a:r>
              <a:rPr lang="en-US" sz="3500" dirty="0" smtClean="0"/>
              <a:t>Education, Employment &amp; Supportive Services</a:t>
            </a:r>
          </a:p>
          <a:p>
            <a:pPr>
              <a:buNone/>
            </a:pPr>
            <a:r>
              <a:rPr lang="en-US" sz="3500" dirty="0" smtClean="0"/>
              <a:t>Community Services</a:t>
            </a:r>
          </a:p>
          <a:p>
            <a:pPr>
              <a:buNone/>
            </a:pPr>
            <a:r>
              <a:rPr lang="en-US" sz="3500" dirty="0" smtClean="0"/>
              <a:t>Transportation</a:t>
            </a:r>
          </a:p>
          <a:p>
            <a:pPr>
              <a:buNone/>
            </a:pPr>
            <a:r>
              <a:rPr lang="en-US" sz="3500" dirty="0" smtClean="0"/>
              <a:t>Natural Resources</a:t>
            </a:r>
          </a:p>
          <a:p>
            <a:pPr>
              <a:buNone/>
            </a:pPr>
            <a:r>
              <a:rPr lang="en-US" sz="3500" dirty="0" smtClean="0"/>
              <a:t>Cultural and Regional Planning</a:t>
            </a:r>
          </a:p>
          <a:p>
            <a:endParaRPr lang="en-US" sz="3500" dirty="0" smtClean="0"/>
          </a:p>
          <a:p>
            <a:endParaRPr lang="en-US" dirty="0"/>
          </a:p>
        </p:txBody>
      </p:sp>
      <p:pic>
        <p:nvPicPr>
          <p:cNvPr id="2050" name="Picture 2" descr="C:\Users\dmichels\Pictures\2015-07-19 001\IMG_0574.JPG"/>
          <p:cNvPicPr>
            <a:picLocks noChangeAspect="1" noChangeArrowheads="1"/>
          </p:cNvPicPr>
          <p:nvPr/>
        </p:nvPicPr>
        <p:blipFill>
          <a:blip r:embed="rId3" cstate="print"/>
          <a:srcRect/>
          <a:stretch>
            <a:fillRect/>
          </a:stretch>
        </p:blipFill>
        <p:spPr bwMode="auto">
          <a:xfrm>
            <a:off x="4191000" y="3141604"/>
            <a:ext cx="4724400" cy="352871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591312"/>
          </a:xfrm>
        </p:spPr>
        <p:txBody>
          <a:bodyPr>
            <a:normAutofit fontScale="90000"/>
          </a:bodyPr>
          <a:lstStyle/>
          <a:p>
            <a:pPr algn="ctr"/>
            <a:r>
              <a:rPr lang="en-US" sz="4000" dirty="0" smtClean="0"/>
              <a:t>Kawerak’s Involvement in Arctic Issues</a:t>
            </a:r>
            <a:endParaRPr lang="en-US" sz="4000" dirty="0"/>
          </a:p>
        </p:txBody>
      </p:sp>
      <p:sp>
        <p:nvSpPr>
          <p:cNvPr id="3" name="Content Placeholder 2"/>
          <p:cNvSpPr>
            <a:spLocks noGrp="1"/>
          </p:cNvSpPr>
          <p:nvPr>
            <p:ph idx="1"/>
          </p:nvPr>
        </p:nvSpPr>
        <p:spPr>
          <a:xfrm>
            <a:off x="381000" y="914400"/>
            <a:ext cx="8229600" cy="5486400"/>
          </a:xfrm>
        </p:spPr>
        <p:txBody>
          <a:bodyPr>
            <a:normAutofit fontScale="62500" lnSpcReduction="20000"/>
          </a:bodyPr>
          <a:lstStyle/>
          <a:p>
            <a:r>
              <a:rPr lang="en-US" dirty="0" smtClean="0"/>
              <a:t>Kawerak programs are involved in many Arctic related subjects, Social Science using Traditional Knowledge to create policy recommendations. We work with other non-profits organizations, university-based researchers and State, Federal and international agencies.  </a:t>
            </a:r>
          </a:p>
          <a:p>
            <a:endParaRPr lang="en-US" dirty="0" smtClean="0"/>
          </a:p>
          <a:p>
            <a:r>
              <a:rPr lang="en-US" dirty="0" smtClean="0"/>
              <a:t>Kawerak advocates in policy development</a:t>
            </a:r>
          </a:p>
          <a:p>
            <a:pPr lvl="1"/>
            <a:r>
              <a:rPr lang="en-US" dirty="0" smtClean="0"/>
              <a:t>U.S. Coast Guard, Bering Strait Port Access Route Study</a:t>
            </a:r>
          </a:p>
          <a:p>
            <a:pPr lvl="1"/>
            <a:r>
              <a:rPr lang="en-US" dirty="0" smtClean="0"/>
              <a:t>Arctic Waterway Safety Committee</a:t>
            </a:r>
            <a:r>
              <a:rPr lang="en-US" i="1" dirty="0" smtClean="0"/>
              <a:t> </a:t>
            </a:r>
          </a:p>
          <a:p>
            <a:pPr lvl="1"/>
            <a:r>
              <a:rPr lang="en-US" dirty="0" smtClean="0"/>
              <a:t>Inuit Circumpolar Council-Alaska (PP to AC)</a:t>
            </a:r>
          </a:p>
          <a:p>
            <a:pPr lvl="1"/>
            <a:r>
              <a:rPr lang="en-US" dirty="0" smtClean="0"/>
              <a:t>Marine Mammal </a:t>
            </a:r>
            <a:r>
              <a:rPr lang="en-US" smtClean="0"/>
              <a:t>Coalition/Co-Management Groups</a:t>
            </a:r>
          </a:p>
          <a:p>
            <a:pPr lvl="1"/>
            <a:r>
              <a:rPr lang="en-US" dirty="0" smtClean="0"/>
              <a:t>State of Alaska Arctic Policy</a:t>
            </a:r>
          </a:p>
          <a:p>
            <a:pPr lvl="1"/>
            <a:r>
              <a:rPr lang="en-US" dirty="0" smtClean="0"/>
              <a:t>US Arctic Policy</a:t>
            </a:r>
          </a:p>
          <a:p>
            <a:pPr lvl="1"/>
            <a:r>
              <a:rPr lang="en-US" dirty="0" smtClean="0"/>
              <a:t>International Arctic Policy</a:t>
            </a:r>
          </a:p>
          <a:p>
            <a:pPr lvl="1"/>
            <a:endParaRPr lang="en-US" dirty="0" smtClean="0"/>
          </a:p>
          <a:p>
            <a:pPr lvl="1"/>
            <a:r>
              <a:rPr lang="en-US" dirty="0" smtClean="0"/>
              <a:t>www.kawerak.org</a:t>
            </a:r>
          </a:p>
          <a:p>
            <a:pPr lvl="1">
              <a:buNone/>
            </a:pPr>
            <a:endParaRPr lang="en-US" dirty="0" smtClean="0"/>
          </a:p>
          <a:p>
            <a:pPr lvl="1">
              <a:buNone/>
            </a:pPr>
            <a:endParaRPr lang="en-US" dirty="0" smtClean="0"/>
          </a:p>
          <a:p>
            <a:pPr lvl="1">
              <a:buNone/>
            </a:pPr>
            <a:r>
              <a:rPr lang="en-US" dirty="0" smtClean="0"/>
              <a:t>“The physical, biological and socio-economic impacts of climate change in the Arctic have to be seen in the context of often interconnected factors.  For  example, food security for many indigenous and rural residents in the Arctic is being impacted by climate change and in combination with globalization and resource development projected to increase significantly in the future.“  IPCC 2014 Polar Regions Chapter</a:t>
            </a:r>
          </a:p>
          <a:p>
            <a:pPr lvl="1"/>
            <a:endParaRPr lang="en-US" dirty="0" smtClean="0"/>
          </a:p>
          <a:p>
            <a:pPr lvl="1"/>
            <a:r>
              <a:rPr lang="en-US" dirty="0" smtClean="0">
                <a:solidFill>
                  <a:srgbClr val="FF0000"/>
                </a:solidFill>
              </a:rPr>
              <a:t>Societal benefits/gains: Human Health &amp; Wellness, Food Security, Environment, Social and Economic Development and Opportunities. </a:t>
            </a:r>
          </a:p>
        </p:txBody>
      </p:sp>
      <p:pic>
        <p:nvPicPr>
          <p:cNvPr id="3074" name="Picture 2" descr="C:\Users\dmichels\Pictures\2014-08-05 August 2014 Photos from Phone\August 2014 Photos from Phone 114.JPG"/>
          <p:cNvPicPr>
            <a:picLocks noChangeAspect="1" noChangeArrowheads="1"/>
          </p:cNvPicPr>
          <p:nvPr/>
        </p:nvPicPr>
        <p:blipFill>
          <a:blip r:embed="rId3" cstate="print"/>
          <a:srcRect/>
          <a:stretch>
            <a:fillRect/>
          </a:stretch>
        </p:blipFill>
        <p:spPr bwMode="auto">
          <a:xfrm>
            <a:off x="5715000" y="1600200"/>
            <a:ext cx="3073400" cy="25908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1371600"/>
          </a:xfrm>
        </p:spPr>
        <p:txBody>
          <a:bodyPr>
            <a:noAutofit/>
          </a:bodyPr>
          <a:lstStyle/>
          <a:p>
            <a:r>
              <a:rPr lang="en-US" sz="1800" dirty="0" smtClean="0"/>
              <a:t>Opening of the Arctic Ocean there is an increase in vessel traffic-</a:t>
            </a:r>
          </a:p>
          <a:p>
            <a:pPr marL="736092" lvl="1" indent="-342900">
              <a:buNone/>
            </a:pPr>
            <a:r>
              <a:rPr lang="en-US" sz="1600" dirty="0" smtClean="0"/>
              <a:t>					</a:t>
            </a:r>
            <a:r>
              <a:rPr lang="en-US" sz="1600" u="sng" dirty="0" smtClean="0"/>
              <a:t>2010</a:t>
            </a:r>
            <a:r>
              <a:rPr lang="en-US" sz="1600" dirty="0" smtClean="0"/>
              <a:t>  </a:t>
            </a:r>
            <a:r>
              <a:rPr lang="en-US" sz="1600" u="sng" dirty="0" smtClean="0"/>
              <a:t>2011</a:t>
            </a:r>
            <a:r>
              <a:rPr lang="en-US" sz="1600" dirty="0" smtClean="0"/>
              <a:t>  </a:t>
            </a:r>
            <a:r>
              <a:rPr lang="en-US" sz="1600" u="sng" dirty="0" smtClean="0"/>
              <a:t>2012</a:t>
            </a:r>
            <a:r>
              <a:rPr lang="en-US" sz="1600" dirty="0" smtClean="0"/>
              <a:t>  </a:t>
            </a:r>
            <a:r>
              <a:rPr lang="en-US" sz="1600" u="sng" dirty="0" smtClean="0"/>
              <a:t>2013</a:t>
            </a:r>
            <a:r>
              <a:rPr lang="en-US" sz="1600" dirty="0" smtClean="0"/>
              <a:t>  </a:t>
            </a:r>
            <a:r>
              <a:rPr lang="en-US" sz="1600" u="sng" dirty="0" smtClean="0"/>
              <a:t>2014</a:t>
            </a:r>
            <a:r>
              <a:rPr lang="en-US" sz="1600" dirty="0" smtClean="0"/>
              <a:t>  </a:t>
            </a:r>
            <a:r>
              <a:rPr lang="en-US" sz="1600" u="sng" dirty="0" smtClean="0"/>
              <a:t>2015</a:t>
            </a:r>
            <a:r>
              <a:rPr lang="en-US" sz="1600" dirty="0" smtClean="0"/>
              <a:t>  </a:t>
            </a:r>
            <a:r>
              <a:rPr lang="en-US" sz="1600" u="sng" dirty="0" smtClean="0"/>
              <a:t>2016</a:t>
            </a:r>
          </a:p>
          <a:p>
            <a:pPr marL="736092" lvl="1" indent="-342900">
              <a:buNone/>
            </a:pPr>
            <a:r>
              <a:rPr lang="en-US" sz="1600" dirty="0" smtClean="0"/>
              <a:t>Transit through the Bering Strait	242    239   316    344   255   452    369</a:t>
            </a:r>
          </a:p>
          <a:p>
            <a:pPr marL="736092" lvl="1" indent="-342900">
              <a:buNone/>
            </a:pPr>
            <a:r>
              <a:rPr lang="en-US" sz="1600" dirty="0" smtClean="0"/>
              <a:t>Port of Nome Vessel Calls                     296   272   444   496   498  635    751</a:t>
            </a:r>
          </a:p>
          <a:p>
            <a:endParaRPr lang="en-US" sz="1800" dirty="0" smtClean="0"/>
          </a:p>
        </p:txBody>
      </p:sp>
      <p:sp>
        <p:nvSpPr>
          <p:cNvPr id="8" name="TextBox 7"/>
          <p:cNvSpPr txBox="1"/>
          <p:nvPr/>
        </p:nvSpPr>
        <p:spPr>
          <a:xfrm>
            <a:off x="152400" y="3810001"/>
            <a:ext cx="8763000" cy="646331"/>
          </a:xfrm>
          <a:prstGeom prst="rect">
            <a:avLst/>
          </a:prstGeom>
          <a:noFill/>
        </p:spPr>
        <p:txBody>
          <a:bodyPr wrap="square" rtlCol="0">
            <a:spAutoFit/>
          </a:bodyPr>
          <a:lstStyle/>
          <a:p>
            <a:endParaRPr lang="en-US" dirty="0" smtClean="0"/>
          </a:p>
          <a:p>
            <a:endParaRPr lang="en-US" dirty="0"/>
          </a:p>
        </p:txBody>
      </p:sp>
      <p:pic>
        <p:nvPicPr>
          <p:cNvPr id="11265" name="Picture 1" descr="C:\Users\dmichels\Desktop\Pictures\photo (2).PNG"/>
          <p:cNvPicPr>
            <a:picLocks noChangeAspect="1" noChangeArrowheads="1"/>
          </p:cNvPicPr>
          <p:nvPr/>
        </p:nvPicPr>
        <p:blipFill>
          <a:blip r:embed="rId3" cstate="print"/>
          <a:srcRect/>
          <a:stretch>
            <a:fillRect/>
          </a:stretch>
        </p:blipFill>
        <p:spPr bwMode="auto">
          <a:xfrm>
            <a:off x="5029200" y="1676400"/>
            <a:ext cx="3694922" cy="2667000"/>
          </a:xfrm>
          <a:prstGeom prst="rect">
            <a:avLst/>
          </a:prstGeom>
          <a:noFill/>
        </p:spPr>
      </p:pic>
      <p:sp>
        <p:nvSpPr>
          <p:cNvPr id="7" name="TextBox 6"/>
          <p:cNvSpPr txBox="1"/>
          <p:nvPr/>
        </p:nvSpPr>
        <p:spPr>
          <a:xfrm>
            <a:off x="152400" y="6477000"/>
            <a:ext cx="6338145" cy="369332"/>
          </a:xfrm>
          <a:prstGeom prst="rect">
            <a:avLst/>
          </a:prstGeom>
          <a:noFill/>
        </p:spPr>
        <p:txBody>
          <a:bodyPr wrap="none" rtlCol="0">
            <a:spAutoFit/>
          </a:bodyPr>
          <a:lstStyle/>
          <a:p>
            <a:r>
              <a:rPr lang="en-US" dirty="0" smtClean="0"/>
              <a:t>Bering Straits numbers courtesy of Marine Exchange of Alaska</a:t>
            </a:r>
            <a:endParaRPr lang="en-US" dirty="0"/>
          </a:p>
        </p:txBody>
      </p:sp>
      <p:pic>
        <p:nvPicPr>
          <p:cNvPr id="7170" name="Picture 2" descr="C:\Users\dmichels\Desktop\Pictures\photo (2).JPG"/>
          <p:cNvPicPr>
            <a:picLocks noChangeAspect="1" noChangeArrowheads="1"/>
          </p:cNvPicPr>
          <p:nvPr/>
        </p:nvPicPr>
        <p:blipFill>
          <a:blip r:embed="rId4" cstate="print"/>
          <a:srcRect/>
          <a:stretch>
            <a:fillRect/>
          </a:stretch>
        </p:blipFill>
        <p:spPr bwMode="auto">
          <a:xfrm>
            <a:off x="6934200" y="4423856"/>
            <a:ext cx="1816100" cy="2434144"/>
          </a:xfrm>
          <a:prstGeom prst="rect">
            <a:avLst/>
          </a:prstGeom>
          <a:noFill/>
        </p:spPr>
      </p:pic>
      <p:pic>
        <p:nvPicPr>
          <p:cNvPr id="10" name="Picture 2" descr="C:\Users\lbullard\AppData\Local\Microsoft\Windows\Temporary Internet Files\Content.Outlook\CY91A3OH\scan001001_1 (2).jpg"/>
          <p:cNvPicPr>
            <a:picLocks noChangeAspect="1" noChangeArrowheads="1"/>
          </p:cNvPicPr>
          <p:nvPr/>
        </p:nvPicPr>
        <p:blipFill>
          <a:blip r:embed="rId5" cstate="print"/>
          <a:srcRect l="11037" r="11037"/>
          <a:stretch>
            <a:fillRect/>
          </a:stretch>
        </p:blipFill>
        <p:spPr>
          <a:xfrm>
            <a:off x="3429000" y="4572000"/>
            <a:ext cx="3295683" cy="1904999"/>
          </a:xfrm>
          <a:prstGeom prst="rect">
            <a:avLst/>
          </a:prstGeom>
          <a:noFill/>
        </p:spPr>
      </p:pic>
      <p:pic>
        <p:nvPicPr>
          <p:cNvPr id="7172" name="Picture 4" descr="C:\Users\dmichels\AppData\Local\Microsoft\Windows\Temporary Internet Files\Content.Outlook\G1EHITX9\IMG_0020.JPG"/>
          <p:cNvPicPr>
            <a:picLocks noChangeAspect="1" noChangeArrowheads="1"/>
          </p:cNvPicPr>
          <p:nvPr/>
        </p:nvPicPr>
        <p:blipFill>
          <a:blip r:embed="rId6" cstate="print"/>
          <a:srcRect/>
          <a:stretch>
            <a:fillRect/>
          </a:stretch>
        </p:blipFill>
        <p:spPr bwMode="auto">
          <a:xfrm>
            <a:off x="76200" y="1600200"/>
            <a:ext cx="3581400" cy="2686050"/>
          </a:xfrm>
          <a:prstGeom prst="rect">
            <a:avLst/>
          </a:prstGeom>
          <a:noFill/>
        </p:spPr>
      </p:pic>
      <p:pic>
        <p:nvPicPr>
          <p:cNvPr id="7173" name="Picture 5" descr="C:\Users\dmichels\Desktop\Pictures\Aerial with cruise ship and barges.jpg"/>
          <p:cNvPicPr>
            <a:picLocks noChangeAspect="1" noChangeArrowheads="1"/>
          </p:cNvPicPr>
          <p:nvPr/>
        </p:nvPicPr>
        <p:blipFill>
          <a:blip r:embed="rId7" cstate="print"/>
          <a:srcRect/>
          <a:stretch>
            <a:fillRect/>
          </a:stretch>
        </p:blipFill>
        <p:spPr bwMode="auto">
          <a:xfrm>
            <a:off x="152400" y="4343400"/>
            <a:ext cx="2971800" cy="22288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81000" y="152400"/>
            <a:ext cx="2666566" cy="3771900"/>
          </a:xfrm>
          <a:prstGeom prst="rect">
            <a:avLst/>
          </a:prstGeom>
          <a:noFill/>
          <a:ln w="9525">
            <a:noFill/>
            <a:miter lim="800000"/>
            <a:headEnd/>
            <a:tailEnd/>
          </a:ln>
        </p:spPr>
      </p:pic>
      <p:sp>
        <p:nvSpPr>
          <p:cNvPr id="6" name="Rectangle 5"/>
          <p:cNvSpPr/>
          <p:nvPr/>
        </p:nvSpPr>
        <p:spPr>
          <a:xfrm>
            <a:off x="457200" y="4343400"/>
            <a:ext cx="3124200" cy="1661993"/>
          </a:xfrm>
          <a:prstGeom prst="rect">
            <a:avLst/>
          </a:prstGeom>
        </p:spPr>
        <p:txBody>
          <a:bodyPr wrap="square">
            <a:spAutoFit/>
          </a:bodyPr>
          <a:lstStyle/>
          <a:p>
            <a:r>
              <a:rPr lang="en-US" b="1" dirty="0" smtClean="0"/>
              <a:t>“</a:t>
            </a:r>
            <a:r>
              <a:rPr lang="en-US" sz="1400" b="1" dirty="0" smtClean="0"/>
              <a:t>Develop a standardized framework for, and encourage the</a:t>
            </a:r>
          </a:p>
          <a:p>
            <a:r>
              <a:rPr lang="en-US" sz="1400" b="1" dirty="0" smtClean="0"/>
              <a:t>preparation of, site-specific guidelines for near-shore and</a:t>
            </a:r>
          </a:p>
          <a:p>
            <a:r>
              <a:rPr lang="en-US" sz="1400" b="1" dirty="0" smtClean="0"/>
              <a:t>coastal areas of the Arctic visited by passengers of marine</a:t>
            </a:r>
          </a:p>
          <a:p>
            <a:r>
              <a:rPr lang="en-US" sz="1400" b="1" dirty="0" smtClean="0"/>
              <a:t>tourism vessels and pleasure craft”</a:t>
            </a:r>
            <a:endParaRPr lang="en-US" sz="1400" dirty="0"/>
          </a:p>
        </p:txBody>
      </p:sp>
      <p:pic>
        <p:nvPicPr>
          <p:cNvPr id="8196" name="Picture 4" descr="http://nebula.wsimg.com/1d6b953244b5ca9d5ffd2ea684dd50fa?AccessKeyId=4913A243119CE1325FB9&amp;disposition=0&amp;alloworigin=1"/>
          <p:cNvPicPr>
            <a:picLocks noChangeAspect="1" noChangeArrowheads="1"/>
          </p:cNvPicPr>
          <p:nvPr/>
        </p:nvPicPr>
        <p:blipFill>
          <a:blip r:embed="rId3" cstate="print"/>
          <a:srcRect/>
          <a:stretch>
            <a:fillRect/>
          </a:stretch>
        </p:blipFill>
        <p:spPr bwMode="auto">
          <a:xfrm>
            <a:off x="4419600" y="152400"/>
            <a:ext cx="3838575" cy="1809750"/>
          </a:xfrm>
          <a:prstGeom prst="rect">
            <a:avLst/>
          </a:prstGeom>
          <a:noFill/>
        </p:spPr>
      </p:pic>
      <p:pic>
        <p:nvPicPr>
          <p:cNvPr id="8198" name="Picture 6" descr="http://nebula.wsimg.com/6914a26601de864728ed178d0cc68d3c?AccessKeyId=4913A243119CE1325FB9&amp;disposition=0&amp;alloworigin=1"/>
          <p:cNvPicPr>
            <a:picLocks noChangeAspect="1" noChangeArrowheads="1"/>
          </p:cNvPicPr>
          <p:nvPr/>
        </p:nvPicPr>
        <p:blipFill>
          <a:blip r:embed="rId4" cstate="print"/>
          <a:srcRect/>
          <a:stretch>
            <a:fillRect/>
          </a:stretch>
        </p:blipFill>
        <p:spPr bwMode="auto">
          <a:xfrm>
            <a:off x="5867400" y="1295400"/>
            <a:ext cx="2572488" cy="1981200"/>
          </a:xfrm>
          <a:prstGeom prst="rect">
            <a:avLst/>
          </a:prstGeom>
          <a:noFill/>
        </p:spPr>
      </p:pic>
      <p:sp>
        <p:nvSpPr>
          <p:cNvPr id="9" name="TextBox 8"/>
          <p:cNvSpPr txBox="1"/>
          <p:nvPr/>
        </p:nvSpPr>
        <p:spPr>
          <a:xfrm>
            <a:off x="4419600" y="3657600"/>
            <a:ext cx="4704301" cy="3416320"/>
          </a:xfrm>
          <a:prstGeom prst="rect">
            <a:avLst/>
          </a:prstGeom>
          <a:noFill/>
        </p:spPr>
        <p:txBody>
          <a:bodyPr wrap="none" rtlCol="0">
            <a:spAutoFit/>
          </a:bodyPr>
          <a:lstStyle/>
          <a:p>
            <a:r>
              <a:rPr lang="en-US" dirty="0" smtClean="0"/>
              <a:t>April 2016 </a:t>
            </a:r>
            <a:r>
              <a:rPr lang="en-US" i="1" dirty="0" smtClean="0"/>
              <a:t>Arctic Waterways Safety Plan </a:t>
            </a:r>
            <a:r>
              <a:rPr lang="en-US" dirty="0" smtClean="0"/>
              <a:t>out </a:t>
            </a:r>
          </a:p>
          <a:p>
            <a:r>
              <a:rPr lang="en-US" dirty="0" smtClean="0"/>
              <a:t>for public comment </a:t>
            </a:r>
            <a:r>
              <a:rPr lang="en-US" dirty="0" smtClean="0">
                <a:hlinkClick r:id="rId5"/>
              </a:rPr>
              <a:t>www.arcticwaterways.org</a:t>
            </a:r>
            <a:endParaRPr lang="en-US" dirty="0" smtClean="0"/>
          </a:p>
          <a:p>
            <a:endParaRPr lang="en-US" dirty="0" smtClean="0"/>
          </a:p>
          <a:p>
            <a:r>
              <a:rPr lang="en-US" i="1" dirty="0" smtClean="0"/>
              <a:t>Arctic Coast Marine Infrastructure Inventory</a:t>
            </a:r>
          </a:p>
          <a:p>
            <a:r>
              <a:rPr lang="en-US" dirty="0" smtClean="0"/>
              <a:t>By Paul Fuhs and Denise Michels Co-Chairs</a:t>
            </a:r>
          </a:p>
          <a:p>
            <a:r>
              <a:rPr lang="en-US" dirty="0" smtClean="0"/>
              <a:t>submitted to SDWG’s “Arctic Maritime &amp; </a:t>
            </a:r>
          </a:p>
          <a:p>
            <a:r>
              <a:rPr lang="en-US" dirty="0" smtClean="0"/>
              <a:t>Aviation Transportation Infrastructure</a:t>
            </a:r>
          </a:p>
          <a:p>
            <a:r>
              <a:rPr lang="en-US" dirty="0" smtClean="0"/>
              <a:t>Initiative” or AMATII</a:t>
            </a:r>
          </a:p>
          <a:p>
            <a:r>
              <a:rPr lang="en-US" b="1" dirty="0" smtClean="0">
                <a:hlinkClick r:id="rId6"/>
              </a:rPr>
              <a:t>www.arcticinfrastructure.org</a:t>
            </a:r>
            <a:r>
              <a:rPr lang="en-US" dirty="0" smtClean="0"/>
              <a:t> </a:t>
            </a:r>
          </a:p>
          <a:p>
            <a:endParaRPr lang="en-US" dirty="0" smtClean="0"/>
          </a:p>
          <a:p>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5105400" y="1371600"/>
            <a:ext cx="3686175" cy="4762500"/>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304800" y="2743200"/>
            <a:ext cx="4495800" cy="3276600"/>
          </a:xfrm>
          <a:prstGeom prst="rect">
            <a:avLst/>
          </a:prstGeom>
          <a:noFill/>
          <a:ln w="9525">
            <a:noFill/>
            <a:miter lim="800000"/>
            <a:headEnd/>
            <a:tailEnd/>
          </a:ln>
        </p:spPr>
      </p:pic>
      <p:sp>
        <p:nvSpPr>
          <p:cNvPr id="4" name="TextBox 3"/>
          <p:cNvSpPr txBox="1"/>
          <p:nvPr/>
        </p:nvSpPr>
        <p:spPr>
          <a:xfrm>
            <a:off x="381000" y="533400"/>
            <a:ext cx="4281300" cy="2739211"/>
          </a:xfrm>
          <a:prstGeom prst="rect">
            <a:avLst/>
          </a:prstGeom>
          <a:noFill/>
        </p:spPr>
        <p:txBody>
          <a:bodyPr wrap="none" rtlCol="0">
            <a:spAutoFit/>
          </a:bodyPr>
          <a:lstStyle/>
          <a:p>
            <a:r>
              <a:rPr lang="en-US" sz="2800" dirty="0" smtClean="0"/>
              <a:t>USCG</a:t>
            </a:r>
          </a:p>
          <a:p>
            <a:endParaRPr lang="en-US" dirty="0" smtClean="0"/>
          </a:p>
          <a:p>
            <a:r>
              <a:rPr lang="en-US" dirty="0" smtClean="0"/>
              <a:t>“Marine Safety Information Bulletin 01-16</a:t>
            </a:r>
          </a:p>
          <a:p>
            <a:r>
              <a:rPr lang="en-US" dirty="0" smtClean="0"/>
              <a:t>Voyage Planning Notice for Vessels</a:t>
            </a:r>
          </a:p>
          <a:p>
            <a:r>
              <a:rPr lang="en-US" dirty="0" smtClean="0"/>
              <a:t>Transiting the Bering Strait”</a:t>
            </a:r>
          </a:p>
          <a:p>
            <a:endParaRPr lang="en-US" dirty="0" smtClean="0"/>
          </a:p>
          <a:p>
            <a:r>
              <a:rPr lang="en-US" dirty="0" err="1" smtClean="0"/>
              <a:t>Geofencing</a:t>
            </a:r>
            <a:r>
              <a:rPr lang="en-US" dirty="0" smtClean="0"/>
              <a:t> on AIS and not MPA’s-</a:t>
            </a:r>
          </a:p>
          <a:p>
            <a:r>
              <a:rPr lang="en-US" dirty="0" smtClean="0"/>
              <a:t>Marine Mammals have no boundaries</a:t>
            </a:r>
          </a:p>
          <a:p>
            <a:endParaRPr lang="en-US" dirty="0"/>
          </a:p>
        </p:txBody>
      </p:sp>
      <p:sp>
        <p:nvSpPr>
          <p:cNvPr id="5" name="TextBox 4"/>
          <p:cNvSpPr txBox="1"/>
          <p:nvPr/>
        </p:nvSpPr>
        <p:spPr>
          <a:xfrm>
            <a:off x="5486400" y="609600"/>
            <a:ext cx="3348737" cy="646331"/>
          </a:xfrm>
          <a:prstGeom prst="rect">
            <a:avLst/>
          </a:prstGeom>
          <a:noFill/>
        </p:spPr>
        <p:txBody>
          <a:bodyPr wrap="none" rtlCol="0">
            <a:spAutoFit/>
          </a:bodyPr>
          <a:lstStyle/>
          <a:p>
            <a:r>
              <a:rPr lang="en-US" dirty="0" smtClean="0"/>
              <a:t>Bering Straits Port Access Route</a:t>
            </a:r>
          </a:p>
          <a:p>
            <a:r>
              <a:rPr lang="en-US" dirty="0" smtClean="0"/>
              <a:t>Study Docket USCG 2014-0941</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096000"/>
            <a:ext cx="8229600" cy="369332"/>
          </a:xfrm>
          <a:prstGeom prst="rect">
            <a:avLst/>
          </a:prstGeom>
        </p:spPr>
        <p:txBody>
          <a:bodyPr wrap="square">
            <a:spAutoFit/>
          </a:bodyPr>
          <a:lstStyle/>
          <a:p>
            <a:r>
              <a:rPr lang="en-US" dirty="0" smtClean="0"/>
              <a:t>http://dec.alaska.gov/spar/ppr/nwappor/110627nwapart1riskmaps.pdf</a:t>
            </a:r>
            <a:endParaRPr lang="en-US" dirty="0"/>
          </a:p>
        </p:txBody>
      </p:sp>
      <p:pic>
        <p:nvPicPr>
          <p:cNvPr id="36868" name="Picture 4"/>
          <p:cNvPicPr>
            <a:picLocks noChangeAspect="1" noChangeArrowheads="1"/>
          </p:cNvPicPr>
          <p:nvPr/>
        </p:nvPicPr>
        <p:blipFill>
          <a:blip r:embed="rId2" cstate="print"/>
          <a:srcRect/>
          <a:stretch>
            <a:fillRect/>
          </a:stretch>
        </p:blipFill>
        <p:spPr bwMode="auto">
          <a:xfrm>
            <a:off x="0" y="1447800"/>
            <a:ext cx="5180949" cy="3951286"/>
          </a:xfrm>
          <a:prstGeom prst="rect">
            <a:avLst/>
          </a:prstGeom>
          <a:noFill/>
          <a:ln w="9525">
            <a:noFill/>
            <a:miter lim="800000"/>
            <a:headEnd/>
            <a:tailEnd/>
          </a:ln>
        </p:spPr>
      </p:pic>
      <p:pic>
        <p:nvPicPr>
          <p:cNvPr id="36869" name="Picture 5"/>
          <p:cNvPicPr>
            <a:picLocks noChangeAspect="1" noChangeArrowheads="1"/>
          </p:cNvPicPr>
          <p:nvPr/>
        </p:nvPicPr>
        <p:blipFill>
          <a:blip r:embed="rId3" cstate="print"/>
          <a:srcRect/>
          <a:stretch>
            <a:fillRect/>
          </a:stretch>
        </p:blipFill>
        <p:spPr bwMode="auto">
          <a:xfrm>
            <a:off x="5018580" y="1981200"/>
            <a:ext cx="4125420" cy="3048000"/>
          </a:xfrm>
          <a:prstGeom prst="rect">
            <a:avLst/>
          </a:prstGeom>
          <a:noFill/>
          <a:ln w="9525">
            <a:noFill/>
            <a:miter lim="800000"/>
            <a:headEnd/>
            <a:tailEnd/>
          </a:ln>
        </p:spPr>
      </p:pic>
      <p:sp>
        <p:nvSpPr>
          <p:cNvPr id="7" name="TextBox 6"/>
          <p:cNvSpPr txBox="1"/>
          <p:nvPr/>
        </p:nvSpPr>
        <p:spPr>
          <a:xfrm>
            <a:off x="762000" y="381000"/>
            <a:ext cx="6167779" cy="646331"/>
          </a:xfrm>
          <a:prstGeom prst="rect">
            <a:avLst/>
          </a:prstGeom>
          <a:noFill/>
        </p:spPr>
        <p:txBody>
          <a:bodyPr wrap="none" rtlCol="0">
            <a:spAutoFit/>
          </a:bodyPr>
          <a:lstStyle/>
          <a:p>
            <a:r>
              <a:rPr lang="en-US" dirty="0" smtClean="0"/>
              <a:t>State of Alaska, Department of Environmental Conservation</a:t>
            </a:r>
          </a:p>
          <a:p>
            <a:r>
              <a:rPr lang="en-US" dirty="0" smtClean="0"/>
              <a:t>Spill Prevention and Response (SPAR)</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michels\Pictures\Potential Mines near Port Clarence.jpg"/>
          <p:cNvPicPr>
            <a:picLocks noChangeAspect="1" noChangeArrowheads="1"/>
          </p:cNvPicPr>
          <p:nvPr/>
        </p:nvPicPr>
        <p:blipFill>
          <a:blip r:embed="rId3" cstate="print"/>
          <a:srcRect/>
          <a:stretch>
            <a:fillRect/>
          </a:stretch>
        </p:blipFill>
        <p:spPr bwMode="auto">
          <a:xfrm>
            <a:off x="228600" y="759012"/>
            <a:ext cx="8610600" cy="6098988"/>
          </a:xfrm>
          <a:prstGeom prst="rect">
            <a:avLst/>
          </a:prstGeom>
          <a:noFill/>
        </p:spPr>
      </p:pic>
      <p:sp>
        <p:nvSpPr>
          <p:cNvPr id="3" name="TextBox 2"/>
          <p:cNvSpPr txBox="1"/>
          <p:nvPr/>
        </p:nvSpPr>
        <p:spPr>
          <a:xfrm>
            <a:off x="228600" y="228600"/>
            <a:ext cx="8919750" cy="369332"/>
          </a:xfrm>
          <a:prstGeom prst="rect">
            <a:avLst/>
          </a:prstGeom>
          <a:noFill/>
        </p:spPr>
        <p:txBody>
          <a:bodyPr wrap="none" rtlCol="0">
            <a:spAutoFit/>
          </a:bodyPr>
          <a:lstStyle/>
          <a:p>
            <a:r>
              <a:rPr lang="en-US" dirty="0" smtClean="0"/>
              <a:t>Port Clarence – Port of Refuge.             Map courtesy of Bering Straits Native Corporation</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5389</TotalTime>
  <Words>671</Words>
  <Application>Microsoft Office PowerPoint</Application>
  <PresentationFormat>On-screen Show (4:3)</PresentationFormat>
  <Paragraphs>117</Paragraphs>
  <Slides>20</Slides>
  <Notes>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Flow</vt:lpstr>
      <vt:lpstr>7th Symposium on the Impacts of an Ice-Diminishing Arctic on Naval and Maritime Operations Arctic Marine Infrastructure</vt:lpstr>
      <vt:lpstr>Slide 2</vt:lpstr>
      <vt:lpstr>Kawerak, Inc.,</vt:lpstr>
      <vt:lpstr>Kawerak’s Involvement in Arctic Issues</vt:lpstr>
      <vt:lpstr>Slide 5</vt:lpstr>
      <vt:lpstr>Slide 6</vt:lpstr>
      <vt:lpstr>Slide 7</vt:lpstr>
      <vt:lpstr>Slide 8</vt:lpstr>
      <vt:lpstr>Slide 9</vt:lpstr>
      <vt:lpstr>Slide 10</vt:lpstr>
      <vt:lpstr>Brevig Mission, Alaska</vt:lpstr>
      <vt:lpstr>Little Diomede, Island</vt:lpstr>
      <vt:lpstr>Gambell, Alaska</vt:lpstr>
      <vt:lpstr>Slide 14</vt:lpstr>
      <vt:lpstr>St. Michael, Alaska</vt:lpstr>
      <vt:lpstr>Unalakleet, Alaska</vt:lpstr>
      <vt:lpstr>Slide 17</vt:lpstr>
      <vt:lpstr>Slide 18</vt:lpstr>
      <vt:lpstr>Upcoming</vt:lpstr>
      <vt:lpstr>Quyanna-Thank You</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Arctic Officials Arctic Council Nome Tour October 2015</dc:title>
  <dc:creator>marine.advocate</dc:creator>
  <cp:lastModifiedBy>dmichels</cp:lastModifiedBy>
  <cp:revision>359</cp:revision>
  <dcterms:created xsi:type="dcterms:W3CDTF">2015-10-22T18:52:08Z</dcterms:created>
  <dcterms:modified xsi:type="dcterms:W3CDTF">2017-07-16T18:08:59Z</dcterms:modified>
</cp:coreProperties>
</file>