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73" r:id="rId3"/>
    <p:sldId id="270" r:id="rId4"/>
    <p:sldId id="274" r:id="rId5"/>
    <p:sldId id="283" r:id="rId6"/>
    <p:sldId id="262" r:id="rId7"/>
    <p:sldId id="263" r:id="rId8"/>
    <p:sldId id="292" r:id="rId9"/>
    <p:sldId id="278" r:id="rId10"/>
    <p:sldId id="257" r:id="rId11"/>
    <p:sldId id="289" r:id="rId12"/>
    <p:sldId id="284" r:id="rId13"/>
    <p:sldId id="286" r:id="rId14"/>
    <p:sldId id="279" r:id="rId15"/>
    <p:sldId id="277" r:id="rId16"/>
    <p:sldId id="285" r:id="rId17"/>
    <p:sldId id="288" r:id="rId18"/>
    <p:sldId id="280" r:id="rId19"/>
    <p:sldId id="293" r:id="rId20"/>
    <p:sldId id="287" r:id="rId21"/>
    <p:sldId id="268" r:id="rId22"/>
    <p:sldId id="281" r:id="rId23"/>
    <p:sldId id="25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Arial Black" panose="020B0A0402010202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65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638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3303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E4D6">
            <a:alpha val="66666"/>
          </a:srgbClr>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blog.oldweather.org/2013/08/08/ice-station-jeannette/"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Tyler Painting of Sinking Jeannette v1.jpg"/>
          <p:cNvPicPr preferRelativeResize="0"/>
          <p:nvPr/>
        </p:nvPicPr>
        <p:blipFill rotWithShape="1">
          <a:blip r:embed="rId3">
            <a:alphaModFix/>
          </a:blip>
          <a:srcRect t="38245" b="11958"/>
          <a:stretch/>
        </p:blipFill>
        <p:spPr>
          <a:xfrm>
            <a:off x="0" y="-9525"/>
            <a:ext cx="12192000" cy="4170553"/>
          </a:xfrm>
          <a:prstGeom prst="rect">
            <a:avLst/>
          </a:prstGeom>
          <a:noFill/>
          <a:ln>
            <a:noFill/>
          </a:ln>
          <a:effectLst>
            <a:outerShdw blurRad="50799" dist="38100" dir="2700000" algn="tl" rotWithShape="0">
              <a:srgbClr val="000000">
                <a:alpha val="40000"/>
              </a:srgbClr>
            </a:outerShdw>
          </a:effectLst>
        </p:spPr>
      </p:pic>
      <p:sp>
        <p:nvSpPr>
          <p:cNvPr id="85" name="Shape 85"/>
          <p:cNvSpPr/>
          <p:nvPr/>
        </p:nvSpPr>
        <p:spPr>
          <a:xfrm>
            <a:off x="0" y="4079630"/>
            <a:ext cx="12192000" cy="2778371"/>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86" name="Shape 86"/>
          <p:cNvSpPr txBox="1"/>
          <p:nvPr/>
        </p:nvSpPr>
        <p:spPr>
          <a:xfrm>
            <a:off x="3681598" y="4545278"/>
            <a:ext cx="5230919"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a:solidFill>
                  <a:srgbClr val="D0CECE"/>
                </a:solidFill>
                <a:latin typeface="Arial"/>
                <a:ea typeface="Arial"/>
                <a:cs typeface="Arial"/>
                <a:sym typeface="Arial"/>
              </a:rPr>
              <a:t>Key questions: </a:t>
            </a:r>
          </a:p>
          <a:p>
            <a:pPr marL="285750" marR="0" lvl="0" indent="-285750" algn="l" rtl="0">
              <a:spcBef>
                <a:spcPts val="0"/>
              </a:spcBef>
              <a:buClr>
                <a:srgbClr val="D0CECE"/>
              </a:buClr>
              <a:buSzPct val="100000"/>
              <a:buFont typeface="Arial"/>
              <a:buChar char="•"/>
            </a:pPr>
            <a:r>
              <a:rPr lang="en-US" sz="1800">
                <a:solidFill>
                  <a:srgbClr val="D0CECE"/>
                </a:solidFill>
                <a:latin typeface="Arial"/>
                <a:ea typeface="Arial"/>
                <a:cs typeface="Arial"/>
                <a:sym typeface="Arial"/>
              </a:rPr>
              <a:t>Navigation – location of the wreck, accessiblity</a:t>
            </a:r>
          </a:p>
          <a:p>
            <a:pPr marL="285750" marR="0" lvl="0" indent="-285750" algn="l" rtl="0">
              <a:spcBef>
                <a:spcPts val="0"/>
              </a:spcBef>
              <a:buClr>
                <a:srgbClr val="D0CECE"/>
              </a:buClr>
              <a:buSzPct val="100000"/>
              <a:buFont typeface="Arial"/>
              <a:buChar char="•"/>
            </a:pPr>
            <a:r>
              <a:rPr lang="en-US" sz="1800">
                <a:solidFill>
                  <a:srgbClr val="D0CECE"/>
                </a:solidFill>
                <a:latin typeface="Arial"/>
                <a:ea typeface="Arial"/>
                <a:cs typeface="Arial"/>
                <a:sym typeface="Arial"/>
              </a:rPr>
              <a:t>Likelihood it has been crushed by sea-ice</a:t>
            </a:r>
          </a:p>
          <a:p>
            <a:pPr marL="285750" marR="0" lvl="0" indent="-285750" algn="l" rtl="0">
              <a:spcBef>
                <a:spcPts val="0"/>
              </a:spcBef>
              <a:buClr>
                <a:srgbClr val="D0CECE"/>
              </a:buClr>
              <a:buSzPct val="100000"/>
              <a:buFont typeface="Arial"/>
              <a:buChar char="•"/>
            </a:pPr>
            <a:r>
              <a:rPr lang="en-US" sz="1800">
                <a:solidFill>
                  <a:srgbClr val="D0CECE"/>
                </a:solidFill>
                <a:latin typeface="Arial"/>
                <a:ea typeface="Arial"/>
                <a:cs typeface="Arial"/>
                <a:sym typeface="Arial"/>
              </a:rPr>
              <a:t>Identification of the wreck </a:t>
            </a:r>
          </a:p>
          <a:p>
            <a:pPr marL="285750" marR="0" lvl="0" indent="-285750" algn="l" rtl="0">
              <a:spcBef>
                <a:spcPts val="0"/>
              </a:spcBef>
              <a:buClr>
                <a:srgbClr val="D0CECE"/>
              </a:buClr>
              <a:buSzPct val="100000"/>
              <a:buFont typeface="Arial"/>
              <a:buChar char="•"/>
            </a:pPr>
            <a:r>
              <a:rPr lang="en-US" sz="1800">
                <a:solidFill>
                  <a:srgbClr val="D0CECE"/>
                </a:solidFill>
                <a:latin typeface="Arial"/>
                <a:ea typeface="Arial"/>
                <a:cs typeface="Arial"/>
                <a:sym typeface="Arial"/>
              </a:rPr>
              <a:t>Scientific and cultural justifications</a:t>
            </a:r>
          </a:p>
        </p:txBody>
      </p:sp>
      <p:pic>
        <p:nvPicPr>
          <p:cNvPr id="87" name="Shape 87" descr="oW3.obs.png"/>
          <p:cNvPicPr preferRelativeResize="0"/>
          <p:nvPr/>
        </p:nvPicPr>
        <p:blipFill rotWithShape="1">
          <a:blip r:embed="rId4">
            <a:alphaModFix/>
          </a:blip>
          <a:srcRect/>
          <a:stretch/>
        </p:blipFill>
        <p:spPr>
          <a:xfrm>
            <a:off x="243706" y="4317578"/>
            <a:ext cx="2881150" cy="2160861"/>
          </a:xfrm>
          <a:prstGeom prst="rect">
            <a:avLst/>
          </a:prstGeom>
          <a:noFill/>
          <a:ln>
            <a:noFill/>
          </a:ln>
          <a:effectLst>
            <a:outerShdw blurRad="50799" dist="38100" dir="2700000" algn="tl" rotWithShape="0">
              <a:srgbClr val="000000">
                <a:alpha val="40000"/>
              </a:srgbClr>
            </a:outerShdw>
          </a:effectLst>
        </p:spPr>
      </p:pic>
      <p:cxnSp>
        <p:nvCxnSpPr>
          <p:cNvPr id="88" name="Shape 88"/>
          <p:cNvCxnSpPr/>
          <p:nvPr/>
        </p:nvCxnSpPr>
        <p:spPr>
          <a:xfrm rot="10800000">
            <a:off x="1609437" y="5249279"/>
            <a:ext cx="853309" cy="0"/>
          </a:xfrm>
          <a:prstGeom prst="straightConnector1">
            <a:avLst/>
          </a:prstGeom>
          <a:noFill/>
          <a:ln w="28575" cap="flat" cmpd="sng">
            <a:solidFill>
              <a:srgbClr val="D5441D"/>
            </a:solidFill>
            <a:prstDash val="solid"/>
            <a:miter/>
            <a:headEnd type="none" w="med" len="med"/>
            <a:tailEnd type="stealth" w="lg" len="lg"/>
          </a:ln>
        </p:spPr>
      </p:cxnSp>
      <p:cxnSp>
        <p:nvCxnSpPr>
          <p:cNvPr id="89" name="Shape 89"/>
          <p:cNvCxnSpPr/>
          <p:nvPr/>
        </p:nvCxnSpPr>
        <p:spPr>
          <a:xfrm>
            <a:off x="2462746" y="3886200"/>
            <a:ext cx="0" cy="1363080"/>
          </a:xfrm>
          <a:prstGeom prst="straightConnector1">
            <a:avLst/>
          </a:prstGeom>
          <a:noFill/>
          <a:ln w="28575" cap="flat" cmpd="sng">
            <a:solidFill>
              <a:srgbClr val="D5441D"/>
            </a:solidFill>
            <a:prstDash val="solid"/>
            <a:miter/>
            <a:headEnd type="none" w="med" len="med"/>
            <a:tailEnd type="none" w="med" len="med"/>
          </a:ln>
        </p:spPr>
      </p:cxnSp>
      <p:sp>
        <p:nvSpPr>
          <p:cNvPr id="90" name="Shape 90"/>
          <p:cNvSpPr txBox="1"/>
          <p:nvPr/>
        </p:nvSpPr>
        <p:spPr>
          <a:xfrm>
            <a:off x="10787447" y="3813646"/>
            <a:ext cx="1404551"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rgbClr val="F2F2F2"/>
                </a:solidFill>
                <a:latin typeface="Arial"/>
                <a:ea typeface="Arial"/>
                <a:cs typeface="Arial"/>
                <a:sym typeface="Arial"/>
              </a:rPr>
              <a:t>Courtesy of Vallejo Gallery</a:t>
            </a:r>
          </a:p>
        </p:txBody>
      </p:sp>
      <p:sp>
        <p:nvSpPr>
          <p:cNvPr id="91" name="Shape 91"/>
          <p:cNvSpPr txBox="1"/>
          <p:nvPr/>
        </p:nvSpPr>
        <p:spPr>
          <a:xfrm>
            <a:off x="338956" y="58586"/>
            <a:ext cx="11498147" cy="1354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400" b="1" i="1" dirty="0">
                <a:solidFill>
                  <a:schemeClr val="lt1"/>
                </a:solidFill>
                <a:latin typeface="Arial Black"/>
                <a:ea typeface="Arial Black"/>
                <a:cs typeface="Arial Black"/>
                <a:sym typeface="Arial Black"/>
              </a:rPr>
              <a:t>Jeannette </a:t>
            </a:r>
            <a:r>
              <a:rPr lang="en-US" sz="5400" b="1" dirty="0">
                <a:solidFill>
                  <a:schemeClr val="lt1"/>
                </a:solidFill>
                <a:latin typeface="Arial Black"/>
                <a:ea typeface="Arial Black"/>
                <a:cs typeface="Arial Black"/>
                <a:sym typeface="Arial Black"/>
              </a:rPr>
              <a:t>search expedition 2016: </a:t>
            </a:r>
          </a:p>
          <a:p>
            <a:pPr marL="0" marR="0" lvl="0" indent="0" algn="ctr" rtl="0">
              <a:spcBef>
                <a:spcPts val="0"/>
              </a:spcBef>
              <a:buSzPct val="25000"/>
              <a:buNone/>
            </a:pPr>
            <a:r>
              <a:rPr lang="en-US" sz="2800" i="1" dirty="0">
                <a:solidFill>
                  <a:schemeClr val="lt1"/>
                </a:solidFill>
                <a:latin typeface="Arial Black"/>
                <a:ea typeface="Arial Black"/>
                <a:cs typeface="Arial Black"/>
                <a:sym typeface="Arial Black"/>
              </a:rPr>
              <a:t> technical and scientific background</a:t>
            </a:r>
          </a:p>
        </p:txBody>
      </p:sp>
      <p:sp>
        <p:nvSpPr>
          <p:cNvPr id="92" name="Shape 92"/>
          <p:cNvSpPr txBox="1"/>
          <p:nvPr/>
        </p:nvSpPr>
        <p:spPr>
          <a:xfrm>
            <a:off x="177031" y="6528980"/>
            <a:ext cx="2719462"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D0CECE"/>
                </a:solidFill>
                <a:latin typeface="Arial"/>
                <a:ea typeface="Arial"/>
                <a:cs typeface="Arial"/>
                <a:sym typeface="Arial"/>
              </a:rPr>
              <a:t>U.S. fleet positions from Old Weather</a:t>
            </a:r>
          </a:p>
        </p:txBody>
      </p:sp>
      <p:sp>
        <p:nvSpPr>
          <p:cNvPr id="3" name="TextBox 2">
            <a:extLst>
              <a:ext uri="{FF2B5EF4-FFF2-40B4-BE49-F238E27FC236}">
                <a16:creationId xmlns:a16="http://schemas.microsoft.com/office/drawing/2014/main" id="{80F3F95B-9E98-4547-A44E-34DC12F1E87E}"/>
              </a:ext>
            </a:extLst>
          </p:cNvPr>
          <p:cNvSpPr txBox="1"/>
          <p:nvPr/>
        </p:nvSpPr>
        <p:spPr>
          <a:xfrm>
            <a:off x="9140880" y="4185639"/>
            <a:ext cx="2696223" cy="2246769"/>
          </a:xfrm>
          <a:prstGeom prst="rect">
            <a:avLst/>
          </a:prstGeom>
          <a:noFill/>
        </p:spPr>
        <p:txBody>
          <a:bodyPr wrap="square" rtlCol="0">
            <a:spAutoFit/>
          </a:bodyPr>
          <a:lstStyle/>
          <a:p>
            <a:r>
              <a:rPr lang="en-US" sz="2000" dirty="0">
                <a:solidFill>
                  <a:schemeClr val="accent4"/>
                </a:solidFill>
              </a:rPr>
              <a:t>Kevin Wood</a:t>
            </a:r>
          </a:p>
          <a:p>
            <a:endParaRPr lang="en-US" sz="2000" dirty="0">
              <a:solidFill>
                <a:schemeClr val="accent4"/>
              </a:solidFill>
            </a:endParaRPr>
          </a:p>
          <a:p>
            <a:r>
              <a:rPr lang="en-US" sz="2000" dirty="0">
                <a:solidFill>
                  <a:schemeClr val="accent4"/>
                </a:solidFill>
              </a:rPr>
              <a:t>Vladimir </a:t>
            </a:r>
            <a:r>
              <a:rPr lang="en-US" sz="2000" dirty="0" err="1">
                <a:solidFill>
                  <a:schemeClr val="accent4"/>
                </a:solidFill>
              </a:rPr>
              <a:t>Smolin</a:t>
            </a:r>
            <a:endParaRPr lang="en-US" sz="2000" dirty="0">
              <a:solidFill>
                <a:schemeClr val="accent4"/>
              </a:solidFill>
            </a:endParaRPr>
          </a:p>
          <a:p>
            <a:endParaRPr lang="en-US" sz="2000" dirty="0">
              <a:solidFill>
                <a:schemeClr val="accent4"/>
              </a:solidFill>
            </a:endParaRPr>
          </a:p>
          <a:p>
            <a:r>
              <a:rPr lang="en-US" sz="2000" dirty="0">
                <a:solidFill>
                  <a:schemeClr val="accent4"/>
                </a:solidFill>
              </a:rPr>
              <a:t>Aleksey </a:t>
            </a:r>
            <a:r>
              <a:rPr lang="en-US" sz="2000" dirty="0" err="1">
                <a:solidFill>
                  <a:schemeClr val="accent4"/>
                </a:solidFill>
              </a:rPr>
              <a:t>Ostrovskiy</a:t>
            </a:r>
            <a:endParaRPr lang="en-US" sz="2000" dirty="0">
              <a:solidFill>
                <a:schemeClr val="accent4"/>
              </a:solidFill>
            </a:endParaRPr>
          </a:p>
          <a:p>
            <a:endParaRPr lang="en-US" sz="2000" dirty="0">
              <a:solidFill>
                <a:schemeClr val="accent4"/>
              </a:solidFill>
            </a:endParaRPr>
          </a:p>
          <a:p>
            <a:r>
              <a:rPr lang="en-US" sz="2000" dirty="0">
                <a:solidFill>
                  <a:schemeClr val="accent4"/>
                </a:solidFill>
              </a:rPr>
              <a:t>Kathleen Crane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p:nvPr/>
        </p:nvSpPr>
        <p:spPr>
          <a:xfrm>
            <a:off x="2883241" y="856733"/>
            <a:ext cx="6186616" cy="4982090"/>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8" name="Shape 98"/>
          <p:cNvSpPr/>
          <p:nvPr/>
        </p:nvSpPr>
        <p:spPr>
          <a:xfrm>
            <a:off x="0" y="4079630"/>
            <a:ext cx="12192000" cy="2778371"/>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99" name="Shape 99"/>
          <p:cNvGrpSpPr/>
          <p:nvPr/>
        </p:nvGrpSpPr>
        <p:grpSpPr>
          <a:xfrm>
            <a:off x="2966341" y="956016"/>
            <a:ext cx="6012179" cy="5226049"/>
            <a:chOff x="3089909" y="1831975"/>
            <a:chExt cx="6012179" cy="5226049"/>
          </a:xfrm>
        </p:grpSpPr>
        <p:grpSp>
          <p:nvGrpSpPr>
            <p:cNvPr id="100" name="Shape 100"/>
            <p:cNvGrpSpPr/>
            <p:nvPr/>
          </p:nvGrpSpPr>
          <p:grpSpPr>
            <a:xfrm>
              <a:off x="3089909" y="1831975"/>
              <a:ext cx="6012179" cy="5226049"/>
              <a:chOff x="0" y="0"/>
              <a:chExt cx="6012620" cy="5226519"/>
            </a:xfrm>
          </p:grpSpPr>
          <p:pic>
            <p:nvPicPr>
              <p:cNvPr id="101" name="Shape 101"/>
              <p:cNvPicPr preferRelativeResize="0"/>
              <p:nvPr/>
            </p:nvPicPr>
            <p:blipFill rotWithShape="1">
              <a:blip r:embed="rId3">
                <a:alphaModFix/>
              </a:blip>
              <a:srcRect b="5745"/>
              <a:stretch/>
            </p:blipFill>
            <p:spPr>
              <a:xfrm>
                <a:off x="0" y="0"/>
                <a:ext cx="6012620" cy="4926241"/>
              </a:xfrm>
              <a:prstGeom prst="rect">
                <a:avLst/>
              </a:prstGeom>
              <a:noFill/>
              <a:ln>
                <a:noFill/>
              </a:ln>
            </p:spPr>
          </p:pic>
          <p:sp>
            <p:nvSpPr>
              <p:cNvPr id="102" name="Shape 102"/>
              <p:cNvSpPr/>
              <p:nvPr/>
            </p:nvSpPr>
            <p:spPr>
              <a:xfrm>
                <a:off x="0" y="0"/>
                <a:ext cx="6012617" cy="5226519"/>
              </a:xfrm>
              <a:custGeom>
                <a:avLst/>
                <a:gdLst/>
                <a:ahLst/>
                <a:cxnLst/>
                <a:rect l="0" t="0" r="0" b="0"/>
                <a:pathLst>
                  <a:path w="120000" h="120000" extrusionOk="0">
                    <a:moveTo>
                      <a:pt x="0" y="0"/>
                    </a:moveTo>
                    <a:lnTo>
                      <a:pt x="120000" y="0"/>
                    </a:lnTo>
                    <a:lnTo>
                      <a:pt x="120000" y="119999"/>
                    </a:lnTo>
                    <a:lnTo>
                      <a:pt x="0" y="119999"/>
                    </a:lnTo>
                    <a:close/>
                  </a:path>
                </a:pathLst>
              </a:custGeom>
              <a:noFill/>
              <a:ln w="18000" cap="flat" cmpd="sng">
                <a:solidFill>
                  <a:srgbClr val="141515"/>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3" name="Shape 103"/>
              <p:cNvSpPr/>
              <p:nvPr/>
            </p:nvSpPr>
            <p:spPr>
              <a:xfrm>
                <a:off x="1829703" y="1190012"/>
                <a:ext cx="2088244" cy="2035775"/>
              </a:xfrm>
              <a:custGeom>
                <a:avLst/>
                <a:gdLst/>
                <a:ahLst/>
                <a:cxnLst/>
                <a:rect l="0" t="0" r="0" b="0"/>
                <a:pathLst>
                  <a:path w="120000" h="120000" extrusionOk="0">
                    <a:moveTo>
                      <a:pt x="120000" y="0"/>
                    </a:moveTo>
                    <a:lnTo>
                      <a:pt x="0" y="0"/>
                    </a:lnTo>
                    <a:lnTo>
                      <a:pt x="0" y="120000"/>
                    </a:lnTo>
                    <a:lnTo>
                      <a:pt x="120000" y="120000"/>
                    </a:lnTo>
                    <a:close/>
                  </a:path>
                </a:pathLst>
              </a:custGeom>
              <a:noFill/>
              <a:ln w="9525" cap="flat" cmpd="sng">
                <a:solidFill>
                  <a:srgbClr val="DD2A1B"/>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 name="Shape 104"/>
              <p:cNvSpPr/>
              <p:nvPr/>
            </p:nvSpPr>
            <p:spPr>
              <a:xfrm>
                <a:off x="2845253" y="2179328"/>
                <a:ext cx="57145" cy="57145"/>
              </a:xfrm>
              <a:custGeom>
                <a:avLst/>
                <a:gdLst/>
                <a:ahLst/>
                <a:cxnLst/>
                <a:rect l="0" t="0" r="0" b="0"/>
                <a:pathLst>
                  <a:path w="120000" h="120000" extrusionOk="0">
                    <a:moveTo>
                      <a:pt x="60000" y="0"/>
                    </a:moveTo>
                    <a:cubicBezTo>
                      <a:pt x="26865" y="0"/>
                      <a:pt x="0" y="26865"/>
                      <a:pt x="0" y="60002"/>
                    </a:cubicBezTo>
                    <a:cubicBezTo>
                      <a:pt x="0" y="93134"/>
                      <a:pt x="26865" y="120000"/>
                      <a:pt x="60000" y="120000"/>
                    </a:cubicBezTo>
                    <a:cubicBezTo>
                      <a:pt x="93134" y="120000"/>
                      <a:pt x="120000" y="93134"/>
                      <a:pt x="120000" y="60002"/>
                    </a:cubicBezTo>
                    <a:cubicBezTo>
                      <a:pt x="120000" y="26865"/>
                      <a:pt x="93134" y="0"/>
                      <a:pt x="60000" y="0"/>
                    </a:cubicBezTo>
                    <a:close/>
                  </a:path>
                </a:pathLst>
              </a:custGeom>
              <a:noFill/>
              <a:ln w="9525" cap="flat" cmpd="sng">
                <a:solidFill>
                  <a:srgbClr val="DD2A1B"/>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5" name="Shape 105"/>
              <p:cNvSpPr/>
              <p:nvPr/>
            </p:nvSpPr>
            <p:spPr>
              <a:xfrm>
                <a:off x="2289622" y="2147588"/>
                <a:ext cx="57146" cy="57145"/>
              </a:xfrm>
              <a:custGeom>
                <a:avLst/>
                <a:gdLst/>
                <a:ahLst/>
                <a:cxnLst/>
                <a:rect l="0" t="0" r="0" b="0"/>
                <a:pathLst>
                  <a:path w="120000" h="120000" extrusionOk="0">
                    <a:moveTo>
                      <a:pt x="60001" y="0"/>
                    </a:moveTo>
                    <a:cubicBezTo>
                      <a:pt x="26867" y="0"/>
                      <a:pt x="0" y="26865"/>
                      <a:pt x="0" y="60000"/>
                    </a:cubicBezTo>
                    <a:cubicBezTo>
                      <a:pt x="0" y="93134"/>
                      <a:pt x="26867" y="120000"/>
                      <a:pt x="60001" y="120000"/>
                    </a:cubicBezTo>
                    <a:cubicBezTo>
                      <a:pt x="93132" y="120000"/>
                      <a:pt x="120000" y="93134"/>
                      <a:pt x="120000" y="60000"/>
                    </a:cubicBezTo>
                    <a:cubicBezTo>
                      <a:pt x="120000" y="26865"/>
                      <a:pt x="93132" y="0"/>
                      <a:pt x="60001" y="0"/>
                    </a:cubicBezTo>
                    <a:close/>
                  </a:path>
                </a:pathLst>
              </a:custGeom>
              <a:noFill/>
              <a:ln w="9525" cap="flat" cmpd="sng">
                <a:solidFill>
                  <a:srgbClr val="DD2A1B"/>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6" name="Shape 106"/>
              <p:cNvSpPr/>
              <p:nvPr/>
            </p:nvSpPr>
            <p:spPr>
              <a:xfrm>
                <a:off x="3477075" y="2198388"/>
                <a:ext cx="57146" cy="57145"/>
              </a:xfrm>
              <a:custGeom>
                <a:avLst/>
                <a:gdLst/>
                <a:ahLst/>
                <a:cxnLst/>
                <a:rect l="0" t="0" r="0" b="0"/>
                <a:pathLst>
                  <a:path w="120000" h="120000" extrusionOk="0">
                    <a:moveTo>
                      <a:pt x="60001" y="0"/>
                    </a:moveTo>
                    <a:cubicBezTo>
                      <a:pt x="26867" y="0"/>
                      <a:pt x="0" y="26865"/>
                      <a:pt x="0" y="59997"/>
                    </a:cubicBezTo>
                    <a:cubicBezTo>
                      <a:pt x="0" y="93131"/>
                      <a:pt x="26867" y="120000"/>
                      <a:pt x="60001" y="120000"/>
                    </a:cubicBezTo>
                    <a:cubicBezTo>
                      <a:pt x="93132" y="120000"/>
                      <a:pt x="120000" y="93131"/>
                      <a:pt x="120000" y="59997"/>
                    </a:cubicBezTo>
                    <a:cubicBezTo>
                      <a:pt x="120000" y="26865"/>
                      <a:pt x="93132" y="0"/>
                      <a:pt x="60001" y="0"/>
                    </a:cubicBezTo>
                    <a:close/>
                  </a:path>
                </a:pathLst>
              </a:custGeom>
              <a:noFill/>
              <a:ln w="9525" cap="flat" cmpd="sng">
                <a:solidFill>
                  <a:srgbClr val="DD2A1B"/>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7" name="Shape 107"/>
              <p:cNvSpPr/>
              <p:nvPr/>
            </p:nvSpPr>
            <p:spPr>
              <a:xfrm>
                <a:off x="2685311" y="1990884"/>
                <a:ext cx="507135" cy="190125"/>
              </a:xfrm>
              <a:prstGeom prst="rect">
                <a:avLst/>
              </a:prstGeom>
              <a:noFill/>
              <a:ln>
                <a:noFill/>
              </a:ln>
            </p:spPr>
            <p:txBody>
              <a:bodyPr lIns="0" tIns="0" rIns="0" bIns="0" anchor="t" anchorCtr="0">
                <a:noAutofit/>
              </a:bodyPr>
              <a:lstStyle/>
              <a:p>
                <a:pPr marL="0" marR="0" lvl="0" indent="0" algn="l" rtl="0">
                  <a:lnSpc>
                    <a:spcPct val="107000"/>
                  </a:lnSpc>
                  <a:spcBef>
                    <a:spcPts val="0"/>
                  </a:spcBef>
                  <a:spcAft>
                    <a:spcPts val="0"/>
                  </a:spcAft>
                  <a:buSzPct val="25000"/>
                  <a:buNone/>
                </a:pPr>
                <a:r>
                  <a:rPr lang="en-US" sz="1200">
                    <a:solidFill>
                      <a:srgbClr val="DD2A1B"/>
                    </a:solidFill>
                    <a:latin typeface="Arial"/>
                    <a:ea typeface="Arial"/>
                    <a:cs typeface="Arial"/>
                    <a:sym typeface="Arial"/>
                  </a:rPr>
                  <a:t>12.07</a:t>
                </a:r>
              </a:p>
            </p:txBody>
          </p:sp>
          <p:sp>
            <p:nvSpPr>
              <p:cNvPr id="108" name="Shape 108"/>
              <p:cNvSpPr/>
              <p:nvPr/>
            </p:nvSpPr>
            <p:spPr>
              <a:xfrm>
                <a:off x="2136672" y="1981361"/>
                <a:ext cx="507135" cy="190125"/>
              </a:xfrm>
              <a:prstGeom prst="rect">
                <a:avLst/>
              </a:prstGeom>
              <a:noFill/>
              <a:ln>
                <a:noFill/>
              </a:ln>
            </p:spPr>
            <p:txBody>
              <a:bodyPr lIns="0" tIns="0" rIns="0" bIns="0" anchor="t" anchorCtr="0">
                <a:noAutofit/>
              </a:bodyPr>
              <a:lstStyle/>
              <a:p>
                <a:pPr marL="0" marR="0" lvl="0" indent="0" algn="l" rtl="0">
                  <a:lnSpc>
                    <a:spcPct val="107000"/>
                  </a:lnSpc>
                  <a:spcBef>
                    <a:spcPts val="0"/>
                  </a:spcBef>
                  <a:spcAft>
                    <a:spcPts val="0"/>
                  </a:spcAft>
                  <a:buSzPct val="25000"/>
                  <a:buNone/>
                </a:pPr>
                <a:r>
                  <a:rPr lang="en-US" sz="1200">
                    <a:solidFill>
                      <a:srgbClr val="DD2A1B"/>
                    </a:solidFill>
                    <a:latin typeface="Arial"/>
                    <a:ea typeface="Arial"/>
                    <a:cs typeface="Arial"/>
                    <a:sym typeface="Arial"/>
                  </a:rPr>
                  <a:t>14.07</a:t>
                </a:r>
              </a:p>
            </p:txBody>
          </p:sp>
          <p:sp>
            <p:nvSpPr>
              <p:cNvPr id="109" name="Shape 109"/>
              <p:cNvSpPr/>
              <p:nvPr/>
            </p:nvSpPr>
            <p:spPr>
              <a:xfrm>
                <a:off x="3300628" y="1994698"/>
                <a:ext cx="507135" cy="190125"/>
              </a:xfrm>
              <a:prstGeom prst="rect">
                <a:avLst/>
              </a:prstGeom>
              <a:noFill/>
              <a:ln>
                <a:noFill/>
              </a:ln>
            </p:spPr>
            <p:txBody>
              <a:bodyPr lIns="0" tIns="0" rIns="0" bIns="0" anchor="t" anchorCtr="0">
                <a:noAutofit/>
              </a:bodyPr>
              <a:lstStyle/>
              <a:p>
                <a:pPr marL="0" marR="0" lvl="0" indent="0" algn="l" rtl="0">
                  <a:lnSpc>
                    <a:spcPct val="107000"/>
                  </a:lnSpc>
                  <a:spcBef>
                    <a:spcPts val="0"/>
                  </a:spcBef>
                  <a:spcAft>
                    <a:spcPts val="0"/>
                  </a:spcAft>
                  <a:buSzPct val="25000"/>
                  <a:buNone/>
                </a:pPr>
                <a:r>
                  <a:rPr lang="en-US" sz="1200">
                    <a:solidFill>
                      <a:srgbClr val="DD2A1B"/>
                    </a:solidFill>
                    <a:latin typeface="Arial"/>
                    <a:ea typeface="Arial"/>
                    <a:cs typeface="Arial"/>
                    <a:sym typeface="Arial"/>
                  </a:rPr>
                  <a:t>09.07</a:t>
                </a:r>
              </a:p>
            </p:txBody>
          </p:sp>
          <p:sp>
            <p:nvSpPr>
              <p:cNvPr id="110" name="Shape 110"/>
              <p:cNvSpPr/>
              <p:nvPr/>
            </p:nvSpPr>
            <p:spPr>
              <a:xfrm>
                <a:off x="3745714" y="1990881"/>
                <a:ext cx="507135" cy="190125"/>
              </a:xfrm>
              <a:prstGeom prst="rect">
                <a:avLst/>
              </a:prstGeom>
              <a:noFill/>
              <a:ln>
                <a:noFill/>
              </a:ln>
            </p:spPr>
            <p:txBody>
              <a:bodyPr lIns="0" tIns="0" rIns="0" bIns="0" anchor="t" anchorCtr="0">
                <a:noAutofit/>
              </a:bodyPr>
              <a:lstStyle/>
              <a:p>
                <a:pPr marL="0" marR="0" lvl="0" indent="0" algn="l" rtl="0">
                  <a:lnSpc>
                    <a:spcPct val="107000"/>
                  </a:lnSpc>
                  <a:spcBef>
                    <a:spcPts val="0"/>
                  </a:spcBef>
                  <a:spcAft>
                    <a:spcPts val="0"/>
                  </a:spcAft>
                  <a:buSzPct val="25000"/>
                  <a:buNone/>
                </a:pPr>
                <a:r>
                  <a:rPr lang="en-US" sz="1200">
                    <a:solidFill>
                      <a:srgbClr val="DD2A1B"/>
                    </a:solidFill>
                    <a:latin typeface="Arial"/>
                    <a:ea typeface="Arial"/>
                    <a:cs typeface="Arial"/>
                    <a:sym typeface="Arial"/>
                  </a:rPr>
                  <a:t>08.07</a:t>
                </a:r>
              </a:p>
            </p:txBody>
          </p:sp>
          <p:sp>
            <p:nvSpPr>
              <p:cNvPr id="111" name="Shape 111"/>
              <p:cNvSpPr/>
              <p:nvPr/>
            </p:nvSpPr>
            <p:spPr>
              <a:xfrm>
                <a:off x="3785592" y="2192742"/>
                <a:ext cx="57145" cy="57146"/>
              </a:xfrm>
              <a:custGeom>
                <a:avLst/>
                <a:gdLst/>
                <a:ahLst/>
                <a:cxnLst/>
                <a:rect l="0" t="0" r="0" b="0"/>
                <a:pathLst>
                  <a:path w="120000" h="120000" extrusionOk="0">
                    <a:moveTo>
                      <a:pt x="60000" y="0"/>
                    </a:moveTo>
                    <a:cubicBezTo>
                      <a:pt x="26865" y="0"/>
                      <a:pt x="0" y="26865"/>
                      <a:pt x="0" y="60001"/>
                    </a:cubicBezTo>
                    <a:cubicBezTo>
                      <a:pt x="0" y="93132"/>
                      <a:pt x="26865" y="120000"/>
                      <a:pt x="60000" y="120000"/>
                    </a:cubicBezTo>
                    <a:cubicBezTo>
                      <a:pt x="93134" y="120000"/>
                      <a:pt x="120000" y="93132"/>
                      <a:pt x="120000" y="60001"/>
                    </a:cubicBezTo>
                    <a:cubicBezTo>
                      <a:pt x="120000" y="26865"/>
                      <a:pt x="93134" y="0"/>
                      <a:pt x="60000" y="0"/>
                    </a:cubicBezTo>
                    <a:close/>
                  </a:path>
                </a:pathLst>
              </a:custGeom>
              <a:noFill/>
              <a:ln w="9525" cap="flat" cmpd="sng">
                <a:solidFill>
                  <a:srgbClr val="DD2A1B"/>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2" name="Shape 112"/>
            <p:cNvSpPr/>
            <p:nvPr/>
          </p:nvSpPr>
          <p:spPr>
            <a:xfrm>
              <a:off x="5207125" y="3793783"/>
              <a:ext cx="414337" cy="17755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3" name="Shape 113"/>
            <p:cNvSpPr/>
            <p:nvPr/>
          </p:nvSpPr>
          <p:spPr>
            <a:xfrm>
              <a:off x="5788633" y="3827591"/>
              <a:ext cx="362281" cy="14763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4" name="Shape 114"/>
            <p:cNvSpPr txBox="1"/>
            <p:nvPr/>
          </p:nvSpPr>
          <p:spPr>
            <a:xfrm>
              <a:off x="5156903" y="3759451"/>
              <a:ext cx="50206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rgbClr val="FF0000"/>
                  </a:solidFill>
                  <a:latin typeface="Arial"/>
                  <a:ea typeface="Arial"/>
                  <a:cs typeface="Arial"/>
                  <a:sym typeface="Arial"/>
                </a:rPr>
                <a:t>14.06</a:t>
              </a:r>
            </a:p>
          </p:txBody>
        </p:sp>
        <p:sp>
          <p:nvSpPr>
            <p:cNvPr id="115" name="Shape 115"/>
            <p:cNvSpPr txBox="1"/>
            <p:nvPr/>
          </p:nvSpPr>
          <p:spPr>
            <a:xfrm>
              <a:off x="5706125" y="3785101"/>
              <a:ext cx="50206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rgbClr val="FF0000"/>
                  </a:solidFill>
                  <a:latin typeface="Arial"/>
                  <a:ea typeface="Arial"/>
                  <a:cs typeface="Arial"/>
                  <a:sym typeface="Arial"/>
                </a:rPr>
                <a:t>12.06</a:t>
              </a:r>
            </a:p>
          </p:txBody>
        </p:sp>
        <p:sp>
          <p:nvSpPr>
            <p:cNvPr id="116" name="Shape 116"/>
            <p:cNvSpPr/>
            <p:nvPr/>
          </p:nvSpPr>
          <p:spPr>
            <a:xfrm>
              <a:off x="6366442" y="3843075"/>
              <a:ext cx="414337" cy="14763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7" name="Shape 117"/>
            <p:cNvSpPr txBox="1"/>
            <p:nvPr/>
          </p:nvSpPr>
          <p:spPr>
            <a:xfrm>
              <a:off x="6327701" y="3793783"/>
              <a:ext cx="50206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rgbClr val="FF0000"/>
                  </a:solidFill>
                  <a:latin typeface="Arial"/>
                  <a:ea typeface="Arial"/>
                  <a:cs typeface="Arial"/>
                  <a:sym typeface="Arial"/>
                </a:rPr>
                <a:t>09.06</a:t>
              </a:r>
            </a:p>
          </p:txBody>
        </p:sp>
        <p:sp>
          <p:nvSpPr>
            <p:cNvPr id="118" name="Shape 118"/>
            <p:cNvSpPr/>
            <p:nvPr/>
          </p:nvSpPr>
          <p:spPr>
            <a:xfrm>
              <a:off x="6830035" y="3822507"/>
              <a:ext cx="414337" cy="18075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9" name="Shape 119"/>
            <p:cNvSpPr/>
            <p:nvPr/>
          </p:nvSpPr>
          <p:spPr>
            <a:xfrm>
              <a:off x="8115300" y="5156201"/>
              <a:ext cx="95250" cy="91439"/>
            </a:xfrm>
            <a:prstGeom prst="flowChartOr">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0" name="Shape 120"/>
            <p:cNvSpPr/>
            <p:nvPr/>
          </p:nvSpPr>
          <p:spPr>
            <a:xfrm>
              <a:off x="7386638" y="4294189"/>
              <a:ext cx="95250" cy="91439"/>
            </a:xfrm>
            <a:prstGeom prst="flowChartOr">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cxnSp>
          <p:nvCxnSpPr>
            <p:cNvPr id="121" name="Shape 121"/>
            <p:cNvCxnSpPr/>
            <p:nvPr/>
          </p:nvCxnSpPr>
          <p:spPr>
            <a:xfrm>
              <a:off x="6167771" y="5051941"/>
              <a:ext cx="839800" cy="2616"/>
            </a:xfrm>
            <a:prstGeom prst="straightConnector1">
              <a:avLst/>
            </a:prstGeom>
            <a:noFill/>
            <a:ln w="15875" cap="flat" cmpd="sng">
              <a:solidFill>
                <a:schemeClr val="lt1"/>
              </a:solidFill>
              <a:prstDash val="solid"/>
              <a:miter/>
              <a:headEnd type="none" w="med" len="med"/>
              <a:tailEnd type="none" w="med" len="med"/>
            </a:ln>
          </p:spPr>
        </p:cxnSp>
        <p:cxnSp>
          <p:nvCxnSpPr>
            <p:cNvPr id="122" name="Shape 122"/>
            <p:cNvCxnSpPr/>
            <p:nvPr/>
          </p:nvCxnSpPr>
          <p:spPr>
            <a:xfrm>
              <a:off x="4919478" y="3019263"/>
              <a:ext cx="0" cy="2032677"/>
            </a:xfrm>
            <a:prstGeom prst="straightConnector1">
              <a:avLst/>
            </a:prstGeom>
            <a:noFill/>
            <a:ln w="15875" cap="flat" cmpd="sng">
              <a:solidFill>
                <a:schemeClr val="lt1"/>
              </a:solidFill>
              <a:prstDash val="solid"/>
              <a:miter/>
              <a:headEnd type="none" w="med" len="med"/>
              <a:tailEnd type="none" w="med" len="med"/>
            </a:ln>
          </p:spPr>
        </p:cxnSp>
        <p:cxnSp>
          <p:nvCxnSpPr>
            <p:cNvPr id="123" name="Shape 123"/>
            <p:cNvCxnSpPr/>
            <p:nvPr/>
          </p:nvCxnSpPr>
          <p:spPr>
            <a:xfrm>
              <a:off x="7007571" y="3014983"/>
              <a:ext cx="0" cy="2032677"/>
            </a:xfrm>
            <a:prstGeom prst="straightConnector1">
              <a:avLst/>
            </a:prstGeom>
            <a:noFill/>
            <a:ln w="15875" cap="flat" cmpd="sng">
              <a:solidFill>
                <a:schemeClr val="lt1"/>
              </a:solidFill>
              <a:prstDash val="solid"/>
              <a:miter/>
              <a:headEnd type="none" w="med" len="med"/>
              <a:tailEnd type="none" w="med" len="med"/>
            </a:ln>
          </p:spPr>
        </p:cxnSp>
        <p:sp>
          <p:nvSpPr>
            <p:cNvPr id="124" name="Shape 124"/>
            <p:cNvSpPr txBox="1"/>
            <p:nvPr/>
          </p:nvSpPr>
          <p:spPr>
            <a:xfrm>
              <a:off x="6731961" y="3803632"/>
              <a:ext cx="50206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rgbClr val="FF0000"/>
                  </a:solidFill>
                  <a:latin typeface="Arial"/>
                  <a:ea typeface="Arial"/>
                  <a:cs typeface="Arial"/>
                  <a:sym typeface="Arial"/>
                </a:rPr>
                <a:t>08.06</a:t>
              </a:r>
            </a:p>
          </p:txBody>
        </p:sp>
        <p:sp>
          <p:nvSpPr>
            <p:cNvPr id="125" name="Shape 125"/>
            <p:cNvSpPr/>
            <p:nvPr/>
          </p:nvSpPr>
          <p:spPr>
            <a:xfrm>
              <a:off x="5066296" y="3979057"/>
              <a:ext cx="95250" cy="91439"/>
            </a:xfrm>
            <a:prstGeom prst="flowChartOr">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 name="Shape 126"/>
            <p:cNvSpPr txBox="1"/>
            <p:nvPr/>
          </p:nvSpPr>
          <p:spPr>
            <a:xfrm>
              <a:off x="7434263" y="4294189"/>
              <a:ext cx="74090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Arial"/>
                  <a:ea typeface="Arial"/>
                  <a:cs typeface="Arial"/>
                  <a:sym typeface="Arial"/>
                </a:rPr>
                <a:t>De Long’s</a:t>
              </a:r>
            </a:p>
            <a:p>
              <a:pPr marL="0" marR="0" lvl="0" indent="0" algn="l" rtl="0">
                <a:spcBef>
                  <a:spcPts val="0"/>
                </a:spcBef>
                <a:buSzPct val="25000"/>
                <a:buNone/>
              </a:pPr>
              <a:r>
                <a:rPr lang="en-US" sz="800">
                  <a:solidFill>
                    <a:schemeClr val="dk1"/>
                  </a:solidFill>
                  <a:latin typeface="Arial"/>
                  <a:ea typeface="Arial"/>
                  <a:cs typeface="Arial"/>
                  <a:sym typeface="Arial"/>
                </a:rPr>
                <a:t>position for</a:t>
              </a:r>
            </a:p>
            <a:p>
              <a:pPr marL="0" marR="0" lvl="0" indent="0" algn="l" rtl="0">
                <a:spcBef>
                  <a:spcPts val="0"/>
                </a:spcBef>
                <a:buSzPct val="25000"/>
                <a:buNone/>
              </a:pPr>
              <a:r>
                <a:rPr lang="en-US" sz="800">
                  <a:solidFill>
                    <a:schemeClr val="dk1"/>
                  </a:solidFill>
                  <a:latin typeface="Arial"/>
                  <a:ea typeface="Arial"/>
                  <a:cs typeface="Arial"/>
                  <a:sym typeface="Arial"/>
                </a:rPr>
                <a:t>Henrietta Is.</a:t>
              </a:r>
            </a:p>
          </p:txBody>
        </p:sp>
        <p:sp>
          <p:nvSpPr>
            <p:cNvPr id="127" name="Shape 127"/>
            <p:cNvSpPr txBox="1"/>
            <p:nvPr/>
          </p:nvSpPr>
          <p:spPr>
            <a:xfrm>
              <a:off x="8011604" y="5247641"/>
              <a:ext cx="77777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Arial"/>
                  <a:ea typeface="Arial"/>
                  <a:cs typeface="Arial"/>
                  <a:sym typeface="Arial"/>
                </a:rPr>
                <a:t>De Long’s</a:t>
              </a:r>
            </a:p>
            <a:p>
              <a:pPr marL="0" marR="0" lvl="0" indent="0" algn="l" rtl="0">
                <a:spcBef>
                  <a:spcPts val="0"/>
                </a:spcBef>
                <a:buSzPct val="25000"/>
                <a:buNone/>
              </a:pPr>
              <a:r>
                <a:rPr lang="en-US" sz="800">
                  <a:solidFill>
                    <a:schemeClr val="dk1"/>
                  </a:solidFill>
                  <a:latin typeface="Arial"/>
                  <a:ea typeface="Arial"/>
                  <a:cs typeface="Arial"/>
                  <a:sym typeface="Arial"/>
                </a:rPr>
                <a:t>position for</a:t>
              </a:r>
            </a:p>
            <a:p>
              <a:pPr marL="0" marR="0" lvl="0" indent="0" algn="l" rtl="0">
                <a:spcBef>
                  <a:spcPts val="0"/>
                </a:spcBef>
                <a:buSzPct val="25000"/>
                <a:buNone/>
              </a:pPr>
              <a:r>
                <a:rPr lang="en-US" sz="800">
                  <a:solidFill>
                    <a:schemeClr val="dk1"/>
                  </a:solidFill>
                  <a:latin typeface="Arial"/>
                  <a:ea typeface="Arial"/>
                  <a:cs typeface="Arial"/>
                  <a:sym typeface="Arial"/>
                </a:rPr>
                <a:t>Jeannette Is.</a:t>
              </a:r>
            </a:p>
          </p:txBody>
        </p:sp>
        <p:sp>
          <p:nvSpPr>
            <p:cNvPr id="128" name="Shape 128"/>
            <p:cNvSpPr txBox="1"/>
            <p:nvPr/>
          </p:nvSpPr>
          <p:spPr>
            <a:xfrm rot="3089038">
              <a:off x="4389908" y="3455074"/>
              <a:ext cx="909222" cy="46166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Arial"/>
                  <a:ea typeface="Arial"/>
                  <a:cs typeface="Arial"/>
                  <a:sym typeface="Arial"/>
                </a:rPr>
                <a:t>Best estimate </a:t>
              </a:r>
            </a:p>
            <a:p>
              <a:pPr marL="0" marR="0" lvl="0" indent="0" algn="l" rtl="0">
                <a:spcBef>
                  <a:spcPts val="0"/>
                </a:spcBef>
                <a:buSzPct val="25000"/>
                <a:buNone/>
              </a:pPr>
              <a:r>
                <a:rPr lang="en-US" sz="800">
                  <a:solidFill>
                    <a:schemeClr val="dk1"/>
                  </a:solidFill>
                  <a:latin typeface="Arial"/>
                  <a:ea typeface="Arial"/>
                  <a:cs typeface="Arial"/>
                  <a:sym typeface="Arial"/>
                </a:rPr>
                <a:t>given longitude </a:t>
              </a:r>
            </a:p>
            <a:p>
              <a:pPr marL="0" marR="0" lvl="0" indent="0" algn="l" rtl="0">
                <a:spcBef>
                  <a:spcPts val="0"/>
                </a:spcBef>
                <a:buSzPct val="25000"/>
                <a:buNone/>
              </a:pPr>
              <a:r>
                <a:rPr lang="en-US" sz="800">
                  <a:solidFill>
                    <a:schemeClr val="dk1"/>
                  </a:solidFill>
                  <a:latin typeface="Arial"/>
                  <a:ea typeface="Arial"/>
                  <a:cs typeface="Arial"/>
                  <a:sym typeface="Arial"/>
                </a:rPr>
                <a:t>error ~12 nm</a:t>
              </a:r>
            </a:p>
          </p:txBody>
        </p:sp>
        <p:cxnSp>
          <p:nvCxnSpPr>
            <p:cNvPr id="129" name="Shape 129"/>
            <p:cNvCxnSpPr/>
            <p:nvPr/>
          </p:nvCxnSpPr>
          <p:spPr>
            <a:xfrm>
              <a:off x="6150916" y="3024185"/>
              <a:ext cx="839800" cy="2616"/>
            </a:xfrm>
            <a:prstGeom prst="straightConnector1">
              <a:avLst/>
            </a:prstGeom>
            <a:noFill/>
            <a:ln w="15875" cap="flat" cmpd="sng">
              <a:solidFill>
                <a:schemeClr val="lt1"/>
              </a:solidFill>
              <a:prstDash val="solid"/>
              <a:miter/>
              <a:headEnd type="none" w="med" len="med"/>
              <a:tailEnd type="none" w="med" len="med"/>
            </a:ln>
          </p:spPr>
        </p:cxnSp>
        <p:sp>
          <p:nvSpPr>
            <p:cNvPr id="130" name="Shape 130"/>
            <p:cNvSpPr/>
            <p:nvPr/>
          </p:nvSpPr>
          <p:spPr>
            <a:xfrm>
              <a:off x="3181350" y="3024188"/>
              <a:ext cx="2986421" cy="2033285"/>
            </a:xfrm>
            <a:prstGeom prst="rect">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1" name="Shape 131"/>
          <p:cNvSpPr txBox="1"/>
          <p:nvPr/>
        </p:nvSpPr>
        <p:spPr>
          <a:xfrm>
            <a:off x="1698706" y="264060"/>
            <a:ext cx="8809656"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a:solidFill>
                  <a:schemeClr val="dk1"/>
                </a:solidFill>
                <a:latin typeface="Arial"/>
                <a:ea typeface="Arial"/>
                <a:cs typeface="Arial"/>
                <a:sym typeface="Arial"/>
              </a:rPr>
              <a:t>Likely position of the </a:t>
            </a:r>
            <a:r>
              <a:rPr lang="en-US" sz="2400" i="1">
                <a:solidFill>
                  <a:schemeClr val="dk1"/>
                </a:solidFill>
                <a:latin typeface="Arial"/>
                <a:ea typeface="Arial"/>
                <a:cs typeface="Arial"/>
                <a:sym typeface="Arial"/>
              </a:rPr>
              <a:t>Jeannette </a:t>
            </a:r>
            <a:r>
              <a:rPr lang="en-US" sz="2400">
                <a:solidFill>
                  <a:schemeClr val="dk1"/>
                </a:solidFill>
                <a:latin typeface="Arial"/>
                <a:ea typeface="Arial"/>
                <a:cs typeface="Arial"/>
                <a:sym typeface="Arial"/>
              </a:rPr>
              <a:t>based on De Long’s navigation </a:t>
            </a:r>
          </a:p>
        </p:txBody>
      </p:sp>
      <p:sp>
        <p:nvSpPr>
          <p:cNvPr id="132" name="Shape 132"/>
          <p:cNvSpPr txBox="1"/>
          <p:nvPr/>
        </p:nvSpPr>
        <p:spPr>
          <a:xfrm>
            <a:off x="2026852" y="6074310"/>
            <a:ext cx="8141972"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D0CECE"/>
                </a:solidFill>
                <a:latin typeface="Arial"/>
                <a:ea typeface="Arial"/>
                <a:cs typeface="Arial"/>
                <a:sym typeface="Arial"/>
              </a:rPr>
              <a:t>Comparison with modern island positions suggests a ~12 nm bias in longitude</a:t>
            </a:r>
          </a:p>
          <a:p>
            <a:pPr marL="0" marR="0" lvl="0" indent="0" algn="ctr" rtl="0">
              <a:spcBef>
                <a:spcPts val="0"/>
              </a:spcBef>
              <a:buSzPct val="25000"/>
              <a:buNone/>
            </a:pPr>
            <a:r>
              <a:rPr lang="en-US" sz="1800">
                <a:solidFill>
                  <a:srgbClr val="D0CECE"/>
                </a:solidFill>
                <a:latin typeface="Arial"/>
                <a:ea typeface="Arial"/>
                <a:cs typeface="Arial"/>
                <a:sym typeface="Arial"/>
              </a:rPr>
              <a:t>Not an automatic search solution – additional analysis useful</a:t>
            </a:r>
          </a:p>
        </p:txBody>
      </p:sp>
      <p:sp>
        <p:nvSpPr>
          <p:cNvPr id="133" name="Shape 133"/>
          <p:cNvSpPr txBox="1"/>
          <p:nvPr/>
        </p:nvSpPr>
        <p:spPr>
          <a:xfrm>
            <a:off x="131805" y="4164217"/>
            <a:ext cx="2991878"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D0CECE"/>
                </a:solidFill>
                <a:latin typeface="Arial"/>
                <a:ea typeface="Arial"/>
                <a:cs typeface="Arial"/>
                <a:sym typeface="Arial"/>
              </a:rPr>
              <a:t>De Long’s positions:</a:t>
            </a:r>
          </a:p>
          <a:p>
            <a:pPr marL="0" marR="0" lvl="0" indent="0" algn="l" rtl="0">
              <a:spcBef>
                <a:spcPts val="0"/>
              </a:spcBef>
              <a:buNone/>
            </a:pPr>
            <a:endParaRPr sz="800">
              <a:solidFill>
                <a:srgbClr val="D0CECE"/>
              </a:solidFill>
              <a:latin typeface="Arial"/>
              <a:ea typeface="Arial"/>
              <a:cs typeface="Arial"/>
              <a:sym typeface="Arial"/>
            </a:endParaRPr>
          </a:p>
          <a:p>
            <a:pPr marL="0" marR="0" lvl="0" indent="0" algn="l" rtl="0">
              <a:spcBef>
                <a:spcPts val="0"/>
              </a:spcBef>
              <a:buSzPct val="25000"/>
              <a:buNone/>
            </a:pPr>
            <a:r>
              <a:rPr lang="en-US" sz="1000">
                <a:solidFill>
                  <a:srgbClr val="D0CECE"/>
                </a:solidFill>
                <a:latin typeface="Arial"/>
                <a:ea typeface="Arial"/>
                <a:cs typeface="Arial"/>
                <a:sym typeface="Arial"/>
              </a:rPr>
              <a:t>June 9</a:t>
            </a:r>
            <a:r>
              <a:rPr lang="en-US" sz="1000" baseline="30000">
                <a:solidFill>
                  <a:srgbClr val="D0CECE"/>
                </a:solidFill>
                <a:latin typeface="Arial"/>
                <a:ea typeface="Arial"/>
                <a:cs typeface="Arial"/>
                <a:sym typeface="Arial"/>
              </a:rPr>
              <a:t>th</a:t>
            </a:r>
            <a:r>
              <a:rPr lang="en-US" sz="1000">
                <a:solidFill>
                  <a:srgbClr val="D0CECE"/>
                </a:solidFill>
                <a:latin typeface="Arial"/>
                <a:ea typeface="Arial"/>
                <a:cs typeface="Arial"/>
                <a:sym typeface="Arial"/>
              </a:rPr>
              <a:t>, Thursday. </a:t>
            </a:r>
          </a:p>
          <a:p>
            <a:pPr marL="0" marR="0" lvl="0" indent="0" algn="l" rtl="0">
              <a:spcBef>
                <a:spcPts val="0"/>
              </a:spcBef>
              <a:buSzPct val="25000"/>
              <a:buNone/>
            </a:pPr>
            <a:r>
              <a:rPr lang="en-US" sz="1000">
                <a:solidFill>
                  <a:srgbClr val="D0CECE"/>
                </a:solidFill>
                <a:latin typeface="Arial"/>
                <a:ea typeface="Arial"/>
                <a:cs typeface="Arial"/>
                <a:sym typeface="Arial"/>
              </a:rPr>
              <a:t>N. 77° 14' 20", E. 156° 7' 30“</a:t>
            </a:r>
          </a:p>
          <a:p>
            <a:pPr marL="0" marR="0" lvl="0" indent="0" algn="l" rtl="0">
              <a:spcBef>
                <a:spcPts val="0"/>
              </a:spcBef>
              <a:buNone/>
            </a:pPr>
            <a:endParaRPr sz="800">
              <a:solidFill>
                <a:srgbClr val="D0CECE"/>
              </a:solidFill>
              <a:latin typeface="Arial"/>
              <a:ea typeface="Arial"/>
              <a:cs typeface="Arial"/>
              <a:sym typeface="Arial"/>
            </a:endParaRPr>
          </a:p>
          <a:p>
            <a:pPr marL="0" marR="0" lvl="0" indent="0" algn="l" rtl="0">
              <a:spcBef>
                <a:spcPts val="0"/>
              </a:spcBef>
              <a:buSzPct val="25000"/>
              <a:buNone/>
            </a:pPr>
            <a:r>
              <a:rPr lang="en-US" sz="1000">
                <a:solidFill>
                  <a:srgbClr val="D0CECE"/>
                </a:solidFill>
                <a:latin typeface="Arial"/>
                <a:ea typeface="Arial"/>
                <a:cs typeface="Arial"/>
                <a:sym typeface="Arial"/>
              </a:rPr>
              <a:t>June 12</a:t>
            </a:r>
            <a:r>
              <a:rPr lang="en-US" sz="1000" baseline="30000">
                <a:solidFill>
                  <a:srgbClr val="D0CECE"/>
                </a:solidFill>
                <a:latin typeface="Arial"/>
                <a:ea typeface="Arial"/>
                <a:cs typeface="Arial"/>
                <a:sym typeface="Arial"/>
              </a:rPr>
              <a:t>th</a:t>
            </a:r>
            <a:r>
              <a:rPr lang="en-US" sz="1000">
                <a:solidFill>
                  <a:srgbClr val="D0CECE"/>
                </a:solidFill>
                <a:latin typeface="Arial"/>
                <a:ea typeface="Arial"/>
                <a:cs typeface="Arial"/>
                <a:sym typeface="Arial"/>
              </a:rPr>
              <a:t>, Sunday (June 13</a:t>
            </a:r>
            <a:r>
              <a:rPr lang="en-US" sz="1000" baseline="30000">
                <a:solidFill>
                  <a:srgbClr val="D0CECE"/>
                </a:solidFill>
                <a:latin typeface="Arial"/>
                <a:ea typeface="Arial"/>
                <a:cs typeface="Arial"/>
                <a:sym typeface="Arial"/>
              </a:rPr>
              <a:t>th</a:t>
            </a:r>
            <a:r>
              <a:rPr lang="en-US" sz="1000">
                <a:solidFill>
                  <a:srgbClr val="D0CECE"/>
                </a:solidFill>
                <a:latin typeface="Arial"/>
                <a:ea typeface="Arial"/>
                <a:cs typeface="Arial"/>
                <a:sym typeface="Arial"/>
              </a:rPr>
              <a:t> true date)</a:t>
            </a:r>
          </a:p>
          <a:p>
            <a:pPr marL="0" marR="0" lvl="0" indent="0" algn="l" rtl="0">
              <a:spcBef>
                <a:spcPts val="0"/>
              </a:spcBef>
              <a:buSzPct val="25000"/>
              <a:buNone/>
            </a:pPr>
            <a:r>
              <a:rPr lang="en-US" sz="1000">
                <a:solidFill>
                  <a:srgbClr val="D0CECE"/>
                </a:solidFill>
                <a:latin typeface="Arial"/>
                <a:ea typeface="Arial"/>
                <a:cs typeface="Arial"/>
                <a:sym typeface="Arial"/>
              </a:rPr>
              <a:t>N. 77° 14' 57"., E. 154° 58' 45" </a:t>
            </a:r>
          </a:p>
          <a:p>
            <a:pPr marL="0" marR="0" lvl="0" indent="0" algn="l" rtl="0">
              <a:spcBef>
                <a:spcPts val="0"/>
              </a:spcBef>
              <a:buSzPct val="25000"/>
              <a:buNone/>
            </a:pPr>
            <a:r>
              <a:rPr lang="en-US" sz="1000" i="1">
                <a:solidFill>
                  <a:srgbClr val="D0CECE"/>
                </a:solidFill>
                <a:latin typeface="Arial"/>
                <a:ea typeface="Arial"/>
                <a:cs typeface="Arial"/>
                <a:sym typeface="Arial"/>
              </a:rPr>
              <a:t>Jeannette sinks</a:t>
            </a:r>
          </a:p>
          <a:p>
            <a:pPr marL="0" marR="0" lvl="0" indent="0" algn="l" rtl="0">
              <a:spcBef>
                <a:spcPts val="0"/>
              </a:spcBef>
              <a:buNone/>
            </a:pPr>
            <a:endParaRPr sz="800">
              <a:solidFill>
                <a:srgbClr val="D0CECE"/>
              </a:solidFill>
              <a:latin typeface="Arial"/>
              <a:ea typeface="Arial"/>
              <a:cs typeface="Arial"/>
              <a:sym typeface="Arial"/>
            </a:endParaRPr>
          </a:p>
          <a:p>
            <a:pPr marL="0" marR="0" lvl="0" indent="0" algn="l" rtl="0">
              <a:spcBef>
                <a:spcPts val="0"/>
              </a:spcBef>
              <a:buSzPct val="25000"/>
              <a:buNone/>
            </a:pPr>
            <a:r>
              <a:rPr lang="en-US" sz="1000">
                <a:solidFill>
                  <a:srgbClr val="D0CECE"/>
                </a:solidFill>
                <a:latin typeface="Arial"/>
                <a:ea typeface="Arial"/>
                <a:cs typeface="Arial"/>
                <a:sym typeface="Arial"/>
              </a:rPr>
              <a:t>June 14</a:t>
            </a:r>
            <a:r>
              <a:rPr lang="en-US" sz="1000" baseline="30000">
                <a:solidFill>
                  <a:srgbClr val="D0CECE"/>
                </a:solidFill>
                <a:latin typeface="Arial"/>
                <a:ea typeface="Arial"/>
                <a:cs typeface="Arial"/>
                <a:sym typeface="Arial"/>
              </a:rPr>
              <a:t>th</a:t>
            </a:r>
            <a:r>
              <a:rPr lang="en-US" sz="1000">
                <a:solidFill>
                  <a:srgbClr val="D0CECE"/>
                </a:solidFill>
                <a:latin typeface="Arial"/>
                <a:ea typeface="Arial"/>
                <a:cs typeface="Arial"/>
                <a:sym typeface="Arial"/>
              </a:rPr>
              <a:t> </a:t>
            </a:r>
          </a:p>
          <a:p>
            <a:pPr marL="0" marR="0" lvl="0" indent="0" algn="l" rtl="0">
              <a:spcBef>
                <a:spcPts val="0"/>
              </a:spcBef>
              <a:buSzPct val="25000"/>
              <a:buNone/>
            </a:pPr>
            <a:r>
              <a:rPr lang="en-US" sz="1000">
                <a:solidFill>
                  <a:srgbClr val="D0CECE"/>
                </a:solidFill>
                <a:latin typeface="Arial"/>
                <a:ea typeface="Arial"/>
                <a:cs typeface="Arial"/>
                <a:sym typeface="Arial"/>
              </a:rPr>
              <a:t>N. 77° 14’, E. 153° 58’ 45” </a:t>
            </a:r>
          </a:p>
        </p:txBody>
      </p:sp>
      <p:sp>
        <p:nvSpPr>
          <p:cNvPr id="134" name="Shape 134"/>
          <p:cNvSpPr txBox="1"/>
          <p:nvPr/>
        </p:nvSpPr>
        <p:spPr>
          <a:xfrm>
            <a:off x="5982971" y="2771455"/>
            <a:ext cx="1011814"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rgbClr val="FF0000"/>
                </a:solidFill>
                <a:latin typeface="Arial"/>
                <a:ea typeface="Arial"/>
                <a:cs typeface="Arial"/>
                <a:sym typeface="Arial"/>
              </a:rPr>
              <a:t>Sounded 70 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FE7D6-9F32-4EEB-A8B1-2A8F439E9C29}"/>
              </a:ext>
            </a:extLst>
          </p:cNvPr>
          <p:cNvPicPr>
            <a:picLocks noChangeAspect="1"/>
          </p:cNvPicPr>
          <p:nvPr/>
        </p:nvPicPr>
        <p:blipFill>
          <a:blip r:embed="rId2"/>
          <a:stretch>
            <a:fillRect/>
          </a:stretch>
        </p:blipFill>
        <p:spPr>
          <a:xfrm>
            <a:off x="1547445" y="-27109"/>
            <a:ext cx="8721969" cy="7222880"/>
          </a:xfrm>
          <a:prstGeom prst="rect">
            <a:avLst/>
          </a:prstGeom>
        </p:spPr>
      </p:pic>
      <p:sp>
        <p:nvSpPr>
          <p:cNvPr id="6" name="Isosceles Triangle 5">
            <a:extLst>
              <a:ext uri="{FF2B5EF4-FFF2-40B4-BE49-F238E27FC236}">
                <a16:creationId xmlns:a16="http://schemas.microsoft.com/office/drawing/2014/main" id="{7951B21E-BAB0-4886-A1F9-6157C12A7CDD}"/>
              </a:ext>
            </a:extLst>
          </p:cNvPr>
          <p:cNvSpPr/>
          <p:nvPr/>
        </p:nvSpPr>
        <p:spPr>
          <a:xfrm>
            <a:off x="6705600" y="3262286"/>
            <a:ext cx="703386" cy="67700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1F6743-6E0C-4B04-9520-80CB66F86476}"/>
              </a:ext>
            </a:extLst>
          </p:cNvPr>
          <p:cNvSpPr txBox="1"/>
          <p:nvPr/>
        </p:nvSpPr>
        <p:spPr>
          <a:xfrm>
            <a:off x="10480430" y="2244174"/>
            <a:ext cx="1711570" cy="830997"/>
          </a:xfrm>
          <a:prstGeom prst="rect">
            <a:avLst/>
          </a:prstGeom>
          <a:solidFill>
            <a:schemeClr val="bg1"/>
          </a:solidFill>
        </p:spPr>
        <p:txBody>
          <a:bodyPr wrap="square" rtlCol="0">
            <a:spAutoFit/>
          </a:bodyPr>
          <a:lstStyle/>
          <a:p>
            <a:r>
              <a:rPr lang="en-US" sz="2400" dirty="0">
                <a:solidFill>
                  <a:schemeClr val="tx1"/>
                </a:solidFill>
              </a:rPr>
              <a:t>Jeannette </a:t>
            </a:r>
          </a:p>
          <a:p>
            <a:r>
              <a:rPr lang="en-US" sz="2400" dirty="0">
                <a:solidFill>
                  <a:schemeClr val="tx1"/>
                </a:solidFill>
              </a:rPr>
              <a:t>location</a:t>
            </a:r>
          </a:p>
        </p:txBody>
      </p:sp>
      <p:cxnSp>
        <p:nvCxnSpPr>
          <p:cNvPr id="9" name="Straight Arrow Connector 8">
            <a:extLst>
              <a:ext uri="{FF2B5EF4-FFF2-40B4-BE49-F238E27FC236}">
                <a16:creationId xmlns:a16="http://schemas.microsoft.com/office/drawing/2014/main" id="{1B3B1EE8-152D-462F-B238-2120E10FB85E}"/>
              </a:ext>
            </a:extLst>
          </p:cNvPr>
          <p:cNvCxnSpPr/>
          <p:nvPr/>
        </p:nvCxnSpPr>
        <p:spPr>
          <a:xfrm flipH="1">
            <a:off x="7408986" y="2696308"/>
            <a:ext cx="2860428" cy="13466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E278EC3-8EA7-4A8D-B8B9-C123D1DC36D5}"/>
              </a:ext>
            </a:extLst>
          </p:cNvPr>
          <p:cNvSpPr/>
          <p:nvPr/>
        </p:nvSpPr>
        <p:spPr>
          <a:xfrm>
            <a:off x="2977662" y="5509846"/>
            <a:ext cx="468923"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20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DB19A-7906-48CB-8AC3-548FD8223895}"/>
              </a:ext>
            </a:extLst>
          </p:cNvPr>
          <p:cNvPicPr>
            <a:picLocks noChangeAspect="1"/>
          </p:cNvPicPr>
          <p:nvPr/>
        </p:nvPicPr>
        <p:blipFill>
          <a:blip r:embed="rId3"/>
          <a:stretch>
            <a:fillRect/>
          </a:stretch>
        </p:blipFill>
        <p:spPr>
          <a:xfrm>
            <a:off x="2830374" y="285770"/>
            <a:ext cx="9361626" cy="7083630"/>
          </a:xfrm>
          <a:prstGeom prst="rect">
            <a:avLst/>
          </a:prstGeom>
        </p:spPr>
      </p:pic>
      <p:pic>
        <p:nvPicPr>
          <p:cNvPr id="7" name="Picture 6">
            <a:extLst>
              <a:ext uri="{FF2B5EF4-FFF2-40B4-BE49-F238E27FC236}">
                <a16:creationId xmlns:a16="http://schemas.microsoft.com/office/drawing/2014/main" id="{F433B8F3-C9AA-4986-8B42-F84B4B3ACBCE}"/>
              </a:ext>
            </a:extLst>
          </p:cNvPr>
          <p:cNvPicPr>
            <a:picLocks noChangeAspect="1"/>
          </p:cNvPicPr>
          <p:nvPr/>
        </p:nvPicPr>
        <p:blipFill>
          <a:blip r:embed="rId4"/>
          <a:stretch>
            <a:fillRect/>
          </a:stretch>
        </p:blipFill>
        <p:spPr>
          <a:xfrm>
            <a:off x="8528358" y="0"/>
            <a:ext cx="3663642" cy="2590800"/>
          </a:xfrm>
          <a:prstGeom prst="rect">
            <a:avLst/>
          </a:prstGeom>
        </p:spPr>
      </p:pic>
      <p:pic>
        <p:nvPicPr>
          <p:cNvPr id="10" name="Picture 9" descr="Фото: © wikipedia.org">
            <a:extLst>
              <a:ext uri="{FF2B5EF4-FFF2-40B4-BE49-F238E27FC236}">
                <a16:creationId xmlns:a16="http://schemas.microsoft.com/office/drawing/2014/main" id="{E8F4E4C5-281B-4A05-A77C-F885FA1A0CB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52333" y="0"/>
            <a:ext cx="4676025" cy="2426677"/>
          </a:xfrm>
          <a:prstGeom prst="rect">
            <a:avLst/>
          </a:prstGeom>
          <a:noFill/>
          <a:ln>
            <a:noFill/>
          </a:ln>
        </p:spPr>
      </p:pic>
      <p:sp>
        <p:nvSpPr>
          <p:cNvPr id="11" name="TextBox 10">
            <a:extLst>
              <a:ext uri="{FF2B5EF4-FFF2-40B4-BE49-F238E27FC236}">
                <a16:creationId xmlns:a16="http://schemas.microsoft.com/office/drawing/2014/main" id="{2338B806-10C9-4F1F-975E-28F720FDEC52}"/>
              </a:ext>
            </a:extLst>
          </p:cNvPr>
          <p:cNvSpPr txBox="1"/>
          <p:nvPr/>
        </p:nvSpPr>
        <p:spPr>
          <a:xfrm>
            <a:off x="4201004" y="5473005"/>
            <a:ext cx="7831015" cy="1384995"/>
          </a:xfrm>
          <a:prstGeom prst="rect">
            <a:avLst/>
          </a:prstGeom>
          <a:solidFill>
            <a:schemeClr val="bg1"/>
          </a:solidFill>
        </p:spPr>
        <p:txBody>
          <a:bodyPr wrap="square" rtlCol="0">
            <a:spAutoFit/>
          </a:bodyPr>
          <a:lstStyle/>
          <a:p>
            <a:r>
              <a:rPr lang="en-US" sz="2800" dirty="0"/>
              <a:t>Our best estimate of the site of the Jeannette based on De Longs bearings to the neighboring islands</a:t>
            </a:r>
          </a:p>
        </p:txBody>
      </p:sp>
      <p:pic>
        <p:nvPicPr>
          <p:cNvPr id="14" name="Picture 13">
            <a:extLst>
              <a:ext uri="{FF2B5EF4-FFF2-40B4-BE49-F238E27FC236}">
                <a16:creationId xmlns:a16="http://schemas.microsoft.com/office/drawing/2014/main" id="{AD2A7F53-5D0B-4DCE-9E44-45DAA5040223}"/>
              </a:ext>
            </a:extLst>
          </p:cNvPr>
          <p:cNvPicPr>
            <a:picLocks noChangeAspect="1"/>
          </p:cNvPicPr>
          <p:nvPr/>
        </p:nvPicPr>
        <p:blipFill>
          <a:blip r:embed="rId6"/>
          <a:stretch>
            <a:fillRect/>
          </a:stretch>
        </p:blipFill>
        <p:spPr>
          <a:xfrm>
            <a:off x="188691" y="0"/>
            <a:ext cx="3852333" cy="6858000"/>
          </a:xfrm>
          <a:prstGeom prst="rect">
            <a:avLst/>
          </a:prstGeom>
        </p:spPr>
      </p:pic>
    </p:spTree>
    <p:extLst>
      <p:ext uri="{BB962C8B-B14F-4D97-AF65-F5344CB8AC3E}">
        <p14:creationId xmlns:p14="http://schemas.microsoft.com/office/powerpoint/2010/main" val="1228597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8B294-8245-4FBC-8438-AF732D7DC549}"/>
              </a:ext>
            </a:extLst>
          </p:cNvPr>
          <p:cNvPicPr>
            <a:picLocks noChangeAspect="1"/>
          </p:cNvPicPr>
          <p:nvPr/>
        </p:nvPicPr>
        <p:blipFill>
          <a:blip r:embed="rId2"/>
          <a:stretch>
            <a:fillRect/>
          </a:stretch>
        </p:blipFill>
        <p:spPr>
          <a:xfrm>
            <a:off x="472291" y="1885773"/>
            <a:ext cx="11247417" cy="4972227"/>
          </a:xfrm>
          <a:prstGeom prst="rect">
            <a:avLst/>
          </a:prstGeom>
        </p:spPr>
      </p:pic>
      <p:sp>
        <p:nvSpPr>
          <p:cNvPr id="6" name="TextBox 5">
            <a:extLst>
              <a:ext uri="{FF2B5EF4-FFF2-40B4-BE49-F238E27FC236}">
                <a16:creationId xmlns:a16="http://schemas.microsoft.com/office/drawing/2014/main" id="{B7F50C43-2CAC-4F4A-AF56-F72984D53878}"/>
              </a:ext>
            </a:extLst>
          </p:cNvPr>
          <p:cNvSpPr txBox="1"/>
          <p:nvPr/>
        </p:nvSpPr>
        <p:spPr>
          <a:xfrm flipH="1">
            <a:off x="472290" y="164125"/>
            <a:ext cx="11719709" cy="1569660"/>
          </a:xfrm>
          <a:prstGeom prst="rect">
            <a:avLst/>
          </a:prstGeom>
          <a:noFill/>
        </p:spPr>
        <p:txBody>
          <a:bodyPr wrap="square" rtlCol="0">
            <a:spAutoFit/>
          </a:bodyPr>
          <a:lstStyle/>
          <a:p>
            <a:r>
              <a:rPr lang="en-US" sz="3200" dirty="0"/>
              <a:t>Storm at Kara Gate, Less ice means more waves.  The White, Kara and Laptev Seas were ice free and upon departure from Arkhangelsk the East Siberian Sea was nearly ice free.</a:t>
            </a:r>
          </a:p>
        </p:txBody>
      </p:sp>
    </p:spTree>
    <p:extLst>
      <p:ext uri="{BB962C8B-B14F-4D97-AF65-F5344CB8AC3E}">
        <p14:creationId xmlns:p14="http://schemas.microsoft.com/office/powerpoint/2010/main" val="329407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03CB2-C9CC-4947-8DFA-FB6982C4BF85}"/>
              </a:ext>
            </a:extLst>
          </p:cNvPr>
          <p:cNvPicPr>
            <a:picLocks noChangeAspect="1"/>
          </p:cNvPicPr>
          <p:nvPr/>
        </p:nvPicPr>
        <p:blipFill>
          <a:blip r:embed="rId2"/>
          <a:stretch>
            <a:fillRect/>
          </a:stretch>
        </p:blipFill>
        <p:spPr>
          <a:xfrm>
            <a:off x="546009" y="947883"/>
            <a:ext cx="11223960" cy="5910117"/>
          </a:xfrm>
          <a:prstGeom prst="rect">
            <a:avLst/>
          </a:prstGeom>
        </p:spPr>
      </p:pic>
      <p:sp>
        <p:nvSpPr>
          <p:cNvPr id="6" name="TextBox 5">
            <a:extLst>
              <a:ext uri="{FF2B5EF4-FFF2-40B4-BE49-F238E27FC236}">
                <a16:creationId xmlns:a16="http://schemas.microsoft.com/office/drawing/2014/main" id="{01DC5E44-6337-4A22-B8F5-BB0C9C482756}"/>
              </a:ext>
            </a:extLst>
          </p:cNvPr>
          <p:cNvSpPr txBox="1"/>
          <p:nvPr/>
        </p:nvSpPr>
        <p:spPr>
          <a:xfrm>
            <a:off x="616347" y="0"/>
            <a:ext cx="11575653" cy="523220"/>
          </a:xfrm>
          <a:prstGeom prst="rect">
            <a:avLst/>
          </a:prstGeom>
          <a:noFill/>
        </p:spPr>
        <p:txBody>
          <a:bodyPr wrap="square" rtlCol="0">
            <a:spAutoFit/>
          </a:bodyPr>
          <a:lstStyle/>
          <a:p>
            <a:r>
              <a:rPr lang="en-US" sz="2800" dirty="0"/>
              <a:t>Ice Corridor from the North over the De Long Islands, October, 2016</a:t>
            </a:r>
          </a:p>
        </p:txBody>
      </p:sp>
    </p:spTree>
    <p:extLst>
      <p:ext uri="{BB962C8B-B14F-4D97-AF65-F5344CB8AC3E}">
        <p14:creationId xmlns:p14="http://schemas.microsoft.com/office/powerpoint/2010/main" val="1598893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3204AA-BBF0-4ABA-B121-7DCC59F8FDA3}"/>
              </a:ext>
            </a:extLst>
          </p:cNvPr>
          <p:cNvPicPr>
            <a:picLocks noChangeAspect="1"/>
          </p:cNvPicPr>
          <p:nvPr/>
        </p:nvPicPr>
        <p:blipFill>
          <a:blip r:embed="rId2"/>
          <a:stretch>
            <a:fillRect/>
          </a:stretch>
        </p:blipFill>
        <p:spPr>
          <a:xfrm>
            <a:off x="1385177" y="161925"/>
            <a:ext cx="5450992" cy="3845770"/>
          </a:xfrm>
          <a:prstGeom prst="rect">
            <a:avLst/>
          </a:prstGeom>
        </p:spPr>
      </p:pic>
      <p:sp>
        <p:nvSpPr>
          <p:cNvPr id="11" name="TextBox 10">
            <a:extLst>
              <a:ext uri="{FF2B5EF4-FFF2-40B4-BE49-F238E27FC236}">
                <a16:creationId xmlns:a16="http://schemas.microsoft.com/office/drawing/2014/main" id="{753CF2EB-CA7A-427D-9922-E78B58CA3C4D}"/>
              </a:ext>
            </a:extLst>
          </p:cNvPr>
          <p:cNvSpPr txBox="1"/>
          <p:nvPr/>
        </p:nvSpPr>
        <p:spPr>
          <a:xfrm>
            <a:off x="7058025" y="2084810"/>
            <a:ext cx="4972050" cy="1754326"/>
          </a:xfrm>
          <a:prstGeom prst="rect">
            <a:avLst/>
          </a:prstGeom>
          <a:noFill/>
        </p:spPr>
        <p:txBody>
          <a:bodyPr wrap="square" rtlCol="0">
            <a:spAutoFit/>
          </a:bodyPr>
          <a:lstStyle/>
          <a:p>
            <a:r>
              <a:rPr lang="en-US" sz="1800" dirty="0"/>
              <a:t>All water column, sediment and biological samples will be offered to the RUSALCA team for analysis. Identification of benthic species was carried by </a:t>
            </a:r>
            <a:r>
              <a:rPr lang="en-US" sz="1800" dirty="0" err="1"/>
              <a:t>Dr.Bodil</a:t>
            </a:r>
            <a:r>
              <a:rPr lang="en-US" sz="1800" dirty="0"/>
              <a:t> </a:t>
            </a:r>
            <a:r>
              <a:rPr lang="en-US" sz="1800" dirty="0" err="1"/>
              <a:t>Bluhm</a:t>
            </a:r>
            <a:r>
              <a:rPr lang="en-US" sz="1800" dirty="0"/>
              <a:t>, Former RUSALCA scientist, University of </a:t>
            </a:r>
            <a:r>
              <a:rPr lang="en-US" sz="1800" dirty="0" err="1"/>
              <a:t>Tromso</a:t>
            </a:r>
            <a:r>
              <a:rPr lang="en-US" sz="1800" dirty="0"/>
              <a:t>, and University of Alaska.</a:t>
            </a:r>
          </a:p>
        </p:txBody>
      </p:sp>
      <p:pic>
        <p:nvPicPr>
          <p:cNvPr id="13" name="Picture 12">
            <a:extLst>
              <a:ext uri="{FF2B5EF4-FFF2-40B4-BE49-F238E27FC236}">
                <a16:creationId xmlns:a16="http://schemas.microsoft.com/office/drawing/2014/main" id="{CB0D5336-1D2B-4E58-A345-E4604D41E05E}"/>
              </a:ext>
            </a:extLst>
          </p:cNvPr>
          <p:cNvPicPr>
            <a:picLocks noChangeAspect="1"/>
          </p:cNvPicPr>
          <p:nvPr/>
        </p:nvPicPr>
        <p:blipFill>
          <a:blip r:embed="rId3"/>
          <a:stretch>
            <a:fillRect/>
          </a:stretch>
        </p:blipFill>
        <p:spPr>
          <a:xfrm>
            <a:off x="7643446" y="87990"/>
            <a:ext cx="3024670" cy="1996820"/>
          </a:xfrm>
          <a:prstGeom prst="rect">
            <a:avLst/>
          </a:prstGeom>
        </p:spPr>
      </p:pic>
      <p:pic>
        <p:nvPicPr>
          <p:cNvPr id="15" name="Picture 14">
            <a:extLst>
              <a:ext uri="{FF2B5EF4-FFF2-40B4-BE49-F238E27FC236}">
                <a16:creationId xmlns:a16="http://schemas.microsoft.com/office/drawing/2014/main" id="{199E4F2D-3EFD-4A5A-925E-DA8A1FF91CAC}"/>
              </a:ext>
            </a:extLst>
          </p:cNvPr>
          <p:cNvPicPr>
            <a:picLocks noChangeAspect="1"/>
          </p:cNvPicPr>
          <p:nvPr/>
        </p:nvPicPr>
        <p:blipFill>
          <a:blip r:embed="rId4"/>
          <a:stretch>
            <a:fillRect/>
          </a:stretch>
        </p:blipFill>
        <p:spPr>
          <a:xfrm>
            <a:off x="1333500" y="61912"/>
            <a:ext cx="5581023" cy="3945783"/>
          </a:xfrm>
          <a:prstGeom prst="rect">
            <a:avLst/>
          </a:prstGeom>
        </p:spPr>
      </p:pic>
      <p:sp>
        <p:nvSpPr>
          <p:cNvPr id="16" name="TextBox 15">
            <a:extLst>
              <a:ext uri="{FF2B5EF4-FFF2-40B4-BE49-F238E27FC236}">
                <a16:creationId xmlns:a16="http://schemas.microsoft.com/office/drawing/2014/main" id="{A6ACABA5-9447-4A6C-B90E-B3136FC5D135}"/>
              </a:ext>
            </a:extLst>
          </p:cNvPr>
          <p:cNvSpPr txBox="1"/>
          <p:nvPr/>
        </p:nvSpPr>
        <p:spPr>
          <a:xfrm>
            <a:off x="750277" y="4107708"/>
            <a:ext cx="8174798" cy="2677656"/>
          </a:xfrm>
          <a:prstGeom prst="rect">
            <a:avLst/>
          </a:prstGeom>
          <a:noFill/>
        </p:spPr>
        <p:txBody>
          <a:bodyPr wrap="square" rtlCol="0">
            <a:spAutoFit/>
          </a:bodyPr>
          <a:lstStyle/>
          <a:p>
            <a:r>
              <a:rPr lang="en-US" sz="2800" dirty="0"/>
              <a:t>Benthic imaging in </a:t>
            </a:r>
            <a:r>
              <a:rPr lang="en-US" sz="2800" dirty="0" err="1"/>
              <a:t>Polynias</a:t>
            </a:r>
            <a:r>
              <a:rPr lang="en-US" sz="2800" dirty="0"/>
              <a:t> northwest of Henrietta Island.  Once sea ice covered the area, Polar Bears arrived. In contrast to the Jeannette expedition we had no hunters on board, nor did we have enough food to survive a long period of drifting in the ice.</a:t>
            </a:r>
          </a:p>
        </p:txBody>
      </p:sp>
      <p:pic>
        <p:nvPicPr>
          <p:cNvPr id="18" name="Picture 17">
            <a:extLst>
              <a:ext uri="{FF2B5EF4-FFF2-40B4-BE49-F238E27FC236}">
                <a16:creationId xmlns:a16="http://schemas.microsoft.com/office/drawing/2014/main" id="{91FE18F1-AE8B-45E3-BF32-A38D48DBA71D}"/>
              </a:ext>
            </a:extLst>
          </p:cNvPr>
          <p:cNvPicPr>
            <a:picLocks noChangeAspect="1"/>
          </p:cNvPicPr>
          <p:nvPr/>
        </p:nvPicPr>
        <p:blipFill>
          <a:blip r:embed="rId5"/>
          <a:stretch>
            <a:fillRect/>
          </a:stretch>
        </p:blipFill>
        <p:spPr>
          <a:xfrm>
            <a:off x="8925075" y="3961911"/>
            <a:ext cx="3105000" cy="2896089"/>
          </a:xfrm>
          <a:prstGeom prst="rect">
            <a:avLst/>
          </a:prstGeom>
        </p:spPr>
      </p:pic>
    </p:spTree>
    <p:extLst>
      <p:ext uri="{BB962C8B-B14F-4D97-AF65-F5344CB8AC3E}">
        <p14:creationId xmlns:p14="http://schemas.microsoft.com/office/powerpoint/2010/main" val="242948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2F7A-64CD-4C30-90FC-C3743F67F1D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81E4F8-5536-4BF0-BF7B-EAB73F97255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2B52348-35D8-49B6-9970-A98C5DCB4B56}"/>
              </a:ext>
            </a:extLst>
          </p:cNvPr>
          <p:cNvPicPr>
            <a:picLocks noChangeAspect="1"/>
          </p:cNvPicPr>
          <p:nvPr/>
        </p:nvPicPr>
        <p:blipFill>
          <a:blip r:embed="rId2"/>
          <a:stretch>
            <a:fillRect/>
          </a:stretch>
        </p:blipFill>
        <p:spPr>
          <a:xfrm>
            <a:off x="1333500" y="61912"/>
            <a:ext cx="9525000" cy="6734175"/>
          </a:xfrm>
          <a:prstGeom prst="rect">
            <a:avLst/>
          </a:prstGeom>
        </p:spPr>
      </p:pic>
    </p:spTree>
    <p:extLst>
      <p:ext uri="{BB962C8B-B14F-4D97-AF65-F5344CB8AC3E}">
        <p14:creationId xmlns:p14="http://schemas.microsoft.com/office/powerpoint/2010/main" val="2851061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A33016-178D-4F06-B0DF-08BF0F6403F5}"/>
              </a:ext>
            </a:extLst>
          </p:cNvPr>
          <p:cNvSpPr>
            <a:spLocks noGrp="1"/>
          </p:cNvSpPr>
          <p:nvPr>
            <p:ph type="subTitle" idx="1"/>
          </p:nvPr>
        </p:nvSpPr>
        <p:spPr>
          <a:xfrm>
            <a:off x="1572137" y="0"/>
            <a:ext cx="9144000" cy="676030"/>
          </a:xfrm>
          <a:solidFill>
            <a:schemeClr val="accent5">
              <a:lumMod val="40000"/>
              <a:lumOff val="60000"/>
            </a:schemeClr>
          </a:solidFill>
        </p:spPr>
        <p:txBody>
          <a:bodyPr/>
          <a:lstStyle/>
          <a:p>
            <a:r>
              <a:rPr lang="en-US" sz="4400" dirty="0"/>
              <a:t>  LESSONS LEARNED</a:t>
            </a:r>
          </a:p>
        </p:txBody>
      </p:sp>
      <p:sp>
        <p:nvSpPr>
          <p:cNvPr id="4" name="TextBox 3">
            <a:extLst>
              <a:ext uri="{FF2B5EF4-FFF2-40B4-BE49-F238E27FC236}">
                <a16:creationId xmlns:a16="http://schemas.microsoft.com/office/drawing/2014/main" id="{D0191996-8CE2-4BE3-9C41-190AA908BEAD}"/>
              </a:ext>
            </a:extLst>
          </p:cNvPr>
          <p:cNvSpPr txBox="1"/>
          <p:nvPr/>
        </p:nvSpPr>
        <p:spPr>
          <a:xfrm>
            <a:off x="992918" y="676030"/>
            <a:ext cx="10785231" cy="5632311"/>
          </a:xfrm>
          <a:prstGeom prst="rect">
            <a:avLst/>
          </a:prstGeom>
          <a:solidFill>
            <a:schemeClr val="accent4">
              <a:lumMod val="20000"/>
              <a:lumOff val="80000"/>
            </a:schemeClr>
          </a:solidFill>
        </p:spPr>
        <p:txBody>
          <a:bodyPr wrap="square" rtlCol="0">
            <a:spAutoFit/>
          </a:bodyPr>
          <a:lstStyle/>
          <a:p>
            <a:r>
              <a:rPr lang="en-US" sz="2400" dirty="0"/>
              <a:t>*  Do not carry out  the expedition in October, go for </a:t>
            </a:r>
            <a:r>
              <a:rPr lang="en-US" sz="2400" b="1" dirty="0"/>
              <a:t>September</a:t>
            </a:r>
            <a:r>
              <a:rPr lang="en-US" sz="2400" dirty="0"/>
              <a:t>.</a:t>
            </a:r>
          </a:p>
          <a:p>
            <a:endParaRPr lang="en-US" sz="2400" dirty="0"/>
          </a:p>
          <a:p>
            <a:r>
              <a:rPr lang="en-US" sz="2400" dirty="0"/>
              <a:t>* Do not depend upon an ice strengthened vessel, because the ice cover is unpredictable.  Better to </a:t>
            </a:r>
            <a:r>
              <a:rPr lang="en-US" sz="2400" b="1" dirty="0"/>
              <a:t>use an icebreaker</a:t>
            </a:r>
          </a:p>
          <a:p>
            <a:endParaRPr lang="en-US" sz="2400" dirty="0"/>
          </a:p>
          <a:p>
            <a:r>
              <a:rPr lang="en-US" sz="2400" dirty="0"/>
              <a:t>* Stage the expedition from a </a:t>
            </a:r>
            <a:r>
              <a:rPr lang="en-US" sz="2400" b="1" dirty="0"/>
              <a:t>Russian Far Eastern or Alaskan port</a:t>
            </a:r>
          </a:p>
          <a:p>
            <a:endParaRPr lang="en-US" sz="2400" dirty="0"/>
          </a:p>
          <a:p>
            <a:r>
              <a:rPr lang="en-US" sz="2400" dirty="0"/>
              <a:t>* Equip the expedition with </a:t>
            </a:r>
            <a:r>
              <a:rPr lang="en-US" sz="2400" b="1" dirty="0"/>
              <a:t>autonomous underwater vehicles </a:t>
            </a:r>
            <a:r>
              <a:rPr lang="en-US" sz="2400" dirty="0"/>
              <a:t>that can safely work underneath the sea ice cover</a:t>
            </a:r>
          </a:p>
          <a:p>
            <a:endParaRPr lang="en-US" sz="2400" dirty="0"/>
          </a:p>
          <a:p>
            <a:r>
              <a:rPr lang="en-US" sz="2400" dirty="0"/>
              <a:t>* Do not depend on any operations that require tethered cables</a:t>
            </a:r>
          </a:p>
          <a:p>
            <a:endParaRPr lang="en-US" sz="2400" dirty="0"/>
          </a:p>
          <a:p>
            <a:r>
              <a:rPr lang="en-US" sz="2400" dirty="0"/>
              <a:t>*Make sure the expedition and participants </a:t>
            </a:r>
            <a:r>
              <a:rPr lang="en-US" sz="2400" b="1" dirty="0"/>
              <a:t>have a way to be rescued</a:t>
            </a:r>
            <a:r>
              <a:rPr lang="en-US" sz="2400" dirty="0"/>
              <a:t>;  A rescue operation in US waters would have been more complicated.</a:t>
            </a:r>
          </a:p>
          <a:p>
            <a:endParaRPr lang="en-US" sz="2400" dirty="0"/>
          </a:p>
        </p:txBody>
      </p:sp>
      <p:sp>
        <p:nvSpPr>
          <p:cNvPr id="5" name="Shape 225">
            <a:extLst>
              <a:ext uri="{FF2B5EF4-FFF2-40B4-BE49-F238E27FC236}">
                <a16:creationId xmlns:a16="http://schemas.microsoft.com/office/drawing/2014/main" id="{F25387FE-0DF8-463C-9E98-0B96D26A12BF}"/>
              </a:ext>
            </a:extLst>
          </p:cNvPr>
          <p:cNvSpPr/>
          <p:nvPr/>
        </p:nvSpPr>
        <p:spPr>
          <a:xfrm>
            <a:off x="0" y="6038222"/>
            <a:ext cx="12192000" cy="794612"/>
          </a:xfrm>
          <a:prstGeom prst="rect">
            <a:avLst/>
          </a:prstGeom>
          <a:solidFill>
            <a:srgbClr val="171616"/>
          </a:solidFill>
          <a:ln>
            <a:noFill/>
          </a:ln>
        </p:spPr>
        <p:txBody>
          <a:bodyPr lIns="91425" tIns="45700" rIns="91425" bIns="45700" anchor="ctr" anchorCtr="0">
            <a:noAutofit/>
          </a:bodyPr>
          <a:lstStyle/>
          <a:p>
            <a:pPr lvl="0" algn="ct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315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9E58A2-D946-423A-A6F3-54FA2E912F8B}"/>
              </a:ext>
            </a:extLst>
          </p:cNvPr>
          <p:cNvPicPr>
            <a:picLocks noChangeAspect="1"/>
          </p:cNvPicPr>
          <p:nvPr/>
        </p:nvPicPr>
        <p:blipFill>
          <a:blip r:embed="rId2"/>
          <a:stretch>
            <a:fillRect/>
          </a:stretch>
        </p:blipFill>
        <p:spPr>
          <a:xfrm>
            <a:off x="1333500" y="61912"/>
            <a:ext cx="5682771" cy="4017719"/>
          </a:xfrm>
          <a:prstGeom prst="rect">
            <a:avLst/>
          </a:prstGeom>
        </p:spPr>
      </p:pic>
      <p:pic>
        <p:nvPicPr>
          <p:cNvPr id="10" name="Picture 9">
            <a:extLst>
              <a:ext uri="{FF2B5EF4-FFF2-40B4-BE49-F238E27FC236}">
                <a16:creationId xmlns:a16="http://schemas.microsoft.com/office/drawing/2014/main" id="{BBCE1FF0-9A2E-4B16-AF58-141F2B6F57AC}"/>
              </a:ext>
            </a:extLst>
          </p:cNvPr>
          <p:cNvPicPr>
            <a:picLocks noChangeAspect="1"/>
          </p:cNvPicPr>
          <p:nvPr/>
        </p:nvPicPr>
        <p:blipFill>
          <a:blip r:embed="rId3"/>
          <a:stretch>
            <a:fillRect/>
          </a:stretch>
        </p:blipFill>
        <p:spPr>
          <a:xfrm>
            <a:off x="617661" y="3325631"/>
            <a:ext cx="6398610" cy="3594281"/>
          </a:xfrm>
          <a:prstGeom prst="rect">
            <a:avLst/>
          </a:prstGeom>
        </p:spPr>
      </p:pic>
      <p:sp>
        <p:nvSpPr>
          <p:cNvPr id="2" name="TextBox 1">
            <a:extLst>
              <a:ext uri="{FF2B5EF4-FFF2-40B4-BE49-F238E27FC236}">
                <a16:creationId xmlns:a16="http://schemas.microsoft.com/office/drawing/2014/main" id="{0505FE92-0EE6-4A14-A41C-D0D6312F8C48}"/>
              </a:ext>
            </a:extLst>
          </p:cNvPr>
          <p:cNvSpPr txBox="1"/>
          <p:nvPr/>
        </p:nvSpPr>
        <p:spPr>
          <a:xfrm>
            <a:off x="3551274" y="61912"/>
            <a:ext cx="2877711" cy="646331"/>
          </a:xfrm>
          <a:prstGeom prst="rect">
            <a:avLst/>
          </a:prstGeom>
          <a:noFill/>
        </p:spPr>
        <p:txBody>
          <a:bodyPr wrap="none" rtlCol="0">
            <a:spAutoFit/>
          </a:bodyPr>
          <a:lstStyle/>
          <a:p>
            <a:r>
              <a:rPr lang="en-US" sz="3600" dirty="0"/>
              <a:t>THANK YOU</a:t>
            </a:r>
          </a:p>
        </p:txBody>
      </p:sp>
      <p:pic>
        <p:nvPicPr>
          <p:cNvPr id="4" name="Picture 3">
            <a:extLst>
              <a:ext uri="{FF2B5EF4-FFF2-40B4-BE49-F238E27FC236}">
                <a16:creationId xmlns:a16="http://schemas.microsoft.com/office/drawing/2014/main" id="{11AC32BB-BA57-4431-97AE-06E5FCB751BC}"/>
              </a:ext>
            </a:extLst>
          </p:cNvPr>
          <p:cNvPicPr>
            <a:picLocks noChangeAspect="1"/>
          </p:cNvPicPr>
          <p:nvPr/>
        </p:nvPicPr>
        <p:blipFill>
          <a:blip r:embed="rId4"/>
          <a:stretch>
            <a:fillRect/>
          </a:stretch>
        </p:blipFill>
        <p:spPr>
          <a:xfrm>
            <a:off x="7922610" y="385077"/>
            <a:ext cx="3852333" cy="6858000"/>
          </a:xfrm>
          <a:prstGeom prst="rect">
            <a:avLst/>
          </a:prstGeom>
        </p:spPr>
      </p:pic>
    </p:spTree>
    <p:extLst>
      <p:ext uri="{BB962C8B-B14F-4D97-AF65-F5344CB8AC3E}">
        <p14:creationId xmlns:p14="http://schemas.microsoft.com/office/powerpoint/2010/main" val="2717166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0CCC-633D-4A65-8600-A03363A3A0E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AC43F4-BA71-4381-9151-A9723482BE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597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0" y="2141391"/>
            <a:ext cx="9144000" cy="255563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ear1900_adj_man.jpg"/>
          <p:cNvPicPr>
            <a:picLocks noChangeAspect="1"/>
          </p:cNvPicPr>
          <p:nvPr/>
        </p:nvPicPr>
        <p:blipFill>
          <a:blip r:embed="rId2" cstate="print"/>
          <a:stretch>
            <a:fillRect/>
          </a:stretch>
        </p:blipFill>
        <p:spPr>
          <a:xfrm>
            <a:off x="1586521" y="70336"/>
            <a:ext cx="703385" cy="303095"/>
          </a:xfrm>
          <a:prstGeom prst="rect">
            <a:avLst/>
          </a:prstGeom>
        </p:spPr>
      </p:pic>
      <p:sp>
        <p:nvSpPr>
          <p:cNvPr id="17" name="TextBox 16"/>
          <p:cNvSpPr txBox="1"/>
          <p:nvPr/>
        </p:nvSpPr>
        <p:spPr>
          <a:xfrm>
            <a:off x="6079763" y="6259284"/>
            <a:ext cx="4192173" cy="276999"/>
          </a:xfrm>
          <a:prstGeom prst="rect">
            <a:avLst/>
          </a:prstGeom>
          <a:noFill/>
        </p:spPr>
        <p:txBody>
          <a:bodyPr wrap="none" rtlCol="0">
            <a:spAutoFit/>
          </a:bodyPr>
          <a:lstStyle/>
          <a:p>
            <a:pPr algn="ctr"/>
            <a:r>
              <a:rPr lang="en-US" sz="1200" dirty="0">
                <a:hlinkClick r:id="rId3"/>
              </a:rPr>
              <a:t>http://blog.oldweather.org/2013/08/08/ice-station-jeannette/</a:t>
            </a:r>
            <a:endParaRPr lang="en-US" sz="1200" dirty="0"/>
          </a:p>
        </p:txBody>
      </p:sp>
      <p:pic>
        <p:nvPicPr>
          <p:cNvPr id="18" name="Picture 2">
            <a:hlinkClick r:id="rId3"/>
          </p:cNvPr>
          <p:cNvPicPr>
            <a:picLocks noChangeAspect="1" noChangeArrowheads="1"/>
          </p:cNvPicPr>
          <p:nvPr/>
        </p:nvPicPr>
        <p:blipFill>
          <a:blip r:embed="rId4" cstate="print"/>
          <a:srcRect l="22500" t="8000" r="37500" b="16000"/>
          <a:stretch>
            <a:fillRect/>
          </a:stretch>
        </p:blipFill>
        <p:spPr bwMode="auto">
          <a:xfrm>
            <a:off x="1720564" y="1811849"/>
            <a:ext cx="4037757" cy="479481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Rectangle 41"/>
          <p:cNvSpPr/>
          <p:nvPr/>
        </p:nvSpPr>
        <p:spPr>
          <a:xfrm>
            <a:off x="5861539" y="1805349"/>
            <a:ext cx="4587631" cy="34934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35" name="Group 34"/>
          <p:cNvGrpSpPr>
            <a:grpSpLocks noChangeAspect="1"/>
          </p:cNvGrpSpPr>
          <p:nvPr/>
        </p:nvGrpSpPr>
        <p:grpSpPr>
          <a:xfrm>
            <a:off x="5925656" y="1899136"/>
            <a:ext cx="4447813" cy="3298090"/>
            <a:chOff x="4283695" y="13108720"/>
            <a:chExt cx="16112505" cy="11947555"/>
          </a:xfrm>
        </p:grpSpPr>
        <p:pic>
          <p:nvPicPr>
            <p:cNvPr id="36" name="Picture 35" descr="Jeannette_colorbyyear_crop.jpg"/>
            <p:cNvPicPr>
              <a:picLocks noChangeAspect="1"/>
            </p:cNvPicPr>
            <p:nvPr/>
          </p:nvPicPr>
          <p:blipFill>
            <a:blip r:embed="rId5" cstate="print"/>
            <a:stretch>
              <a:fillRect/>
            </a:stretch>
          </p:blipFill>
          <p:spPr>
            <a:xfrm>
              <a:off x="4292600" y="13108720"/>
              <a:ext cx="16103600" cy="11938000"/>
            </a:xfrm>
            <a:prstGeom prst="rect">
              <a:avLst/>
            </a:prstGeom>
          </p:spPr>
        </p:pic>
        <p:sp>
          <p:nvSpPr>
            <p:cNvPr id="37" name="Rectangle 36"/>
            <p:cNvSpPr/>
            <p:nvPr/>
          </p:nvSpPr>
          <p:spPr>
            <a:xfrm>
              <a:off x="4283695" y="24596423"/>
              <a:ext cx="16102584" cy="459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colorbar.jpg"/>
            <p:cNvPicPr>
              <a:picLocks noChangeAspect="1"/>
            </p:cNvPicPr>
            <p:nvPr/>
          </p:nvPicPr>
          <p:blipFill>
            <a:blip r:embed="rId6" cstate="print"/>
            <a:stretch>
              <a:fillRect/>
            </a:stretch>
          </p:blipFill>
          <p:spPr>
            <a:xfrm>
              <a:off x="8209416" y="24621428"/>
              <a:ext cx="11874500" cy="406400"/>
            </a:xfrm>
            <a:prstGeom prst="rect">
              <a:avLst/>
            </a:prstGeom>
          </p:spPr>
        </p:pic>
        <p:cxnSp>
          <p:nvCxnSpPr>
            <p:cNvPr id="39" name="Straight Connector 38"/>
            <p:cNvCxnSpPr/>
            <p:nvPr/>
          </p:nvCxnSpPr>
          <p:spPr>
            <a:xfrm>
              <a:off x="4952094" y="24186906"/>
              <a:ext cx="595085" cy="0"/>
            </a:xfrm>
            <a:prstGeom prst="line">
              <a:avLst/>
            </a:prstGeom>
            <a:ln w="28575">
              <a:solidFill>
                <a:srgbClr val="204C82"/>
              </a:solidFill>
            </a:ln>
          </p:spPr>
          <p:style>
            <a:lnRef idx="1">
              <a:schemeClr val="accent1"/>
            </a:lnRef>
            <a:fillRef idx="0">
              <a:schemeClr val="accent1"/>
            </a:fillRef>
            <a:effectRef idx="0">
              <a:schemeClr val="accent1"/>
            </a:effectRef>
            <a:fontRef idx="minor">
              <a:schemeClr val="tx1"/>
            </a:fontRef>
          </p:style>
        </p:cxnSp>
        <p:sp>
          <p:nvSpPr>
            <p:cNvPr id="40" name="Oval 39"/>
            <p:cNvSpPr>
              <a:spLocks noChangeAspect="1"/>
            </p:cNvSpPr>
            <p:nvPr/>
          </p:nvSpPr>
          <p:spPr>
            <a:xfrm>
              <a:off x="13335011" y="21126462"/>
              <a:ext cx="192020" cy="19335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10172711" y="18059412"/>
              <a:ext cx="192020" cy="193358"/>
            </a:xfrm>
            <a:prstGeom prst="ellipse">
              <a:avLst/>
            </a:prstGeom>
            <a:noFill/>
            <a:ln w="349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Box 14"/>
          <p:cNvSpPr txBox="1">
            <a:spLocks noChangeArrowheads="1"/>
          </p:cNvSpPr>
          <p:nvPr/>
        </p:nvSpPr>
        <p:spPr bwMode="auto">
          <a:xfrm>
            <a:off x="5978768" y="5362502"/>
            <a:ext cx="4439139" cy="615553"/>
          </a:xfrm>
          <a:prstGeom prst="rect">
            <a:avLst/>
          </a:prstGeom>
          <a:noFill/>
          <a:ln w="9525">
            <a:noFill/>
            <a:miter lim="800000"/>
            <a:headEnd/>
            <a:tailEnd/>
          </a:ln>
          <a:effectLst/>
        </p:spPr>
        <p:txBody>
          <a:bodyPr wrap="square">
            <a:spAutoFit/>
          </a:bodyPr>
          <a:lstStyle/>
          <a:p>
            <a:pPr algn="ctr"/>
            <a:r>
              <a:rPr lang="en-US" sz="1200" i="1" dirty="0">
                <a:latin typeface="Arial" pitchFamily="34" charset="0"/>
                <a:cs typeface="Arial" pitchFamily="34" charset="0"/>
              </a:rPr>
              <a:t>Jeannette’s </a:t>
            </a:r>
            <a:r>
              <a:rPr lang="en-US" sz="1200" dirty="0">
                <a:latin typeface="Arial" pitchFamily="34" charset="0"/>
                <a:cs typeface="Arial" pitchFamily="34" charset="0"/>
              </a:rPr>
              <a:t>actual track and alternate realizations based on modern drift-buoy vector field</a:t>
            </a:r>
          </a:p>
          <a:p>
            <a:pPr algn="ctr"/>
            <a:r>
              <a:rPr lang="en-US" sz="1000" dirty="0">
                <a:latin typeface="Arial" pitchFamily="34" charset="0"/>
                <a:cs typeface="Arial" pitchFamily="34" charset="0"/>
              </a:rPr>
              <a:t>(more than half of modern cases drift out of the sea ice – not shown)</a:t>
            </a:r>
          </a:p>
        </p:txBody>
      </p:sp>
      <p:sp>
        <p:nvSpPr>
          <p:cNvPr id="43" name="TextBox 42"/>
          <p:cNvSpPr txBox="1"/>
          <p:nvPr/>
        </p:nvSpPr>
        <p:spPr>
          <a:xfrm>
            <a:off x="6221041" y="4845539"/>
            <a:ext cx="441146" cy="215444"/>
          </a:xfrm>
          <a:prstGeom prst="rect">
            <a:avLst/>
          </a:prstGeom>
          <a:noFill/>
        </p:spPr>
        <p:txBody>
          <a:bodyPr wrap="none" rtlCol="0">
            <a:spAutoFit/>
          </a:bodyPr>
          <a:lstStyle/>
          <a:p>
            <a:r>
              <a:rPr lang="en-US" sz="800" dirty="0">
                <a:latin typeface="Arial" pitchFamily="34" charset="0"/>
                <a:cs typeface="Arial" pitchFamily="34" charset="0"/>
              </a:rPr>
              <a:t>Track</a:t>
            </a:r>
          </a:p>
        </p:txBody>
      </p:sp>
      <p:sp>
        <p:nvSpPr>
          <p:cNvPr id="44" name="TextBox 43"/>
          <p:cNvSpPr txBox="1"/>
          <p:nvPr/>
        </p:nvSpPr>
        <p:spPr>
          <a:xfrm>
            <a:off x="6224953" y="5021386"/>
            <a:ext cx="843501" cy="215444"/>
          </a:xfrm>
          <a:prstGeom prst="rect">
            <a:avLst/>
          </a:prstGeom>
          <a:noFill/>
        </p:spPr>
        <p:txBody>
          <a:bodyPr wrap="none" rtlCol="0">
            <a:spAutoFit/>
          </a:bodyPr>
          <a:lstStyle/>
          <a:p>
            <a:r>
              <a:rPr lang="en-US" sz="800" dirty="0">
                <a:latin typeface="Arial" pitchFamily="34" charset="0"/>
                <a:cs typeface="Arial" pitchFamily="34" charset="0"/>
              </a:rPr>
              <a:t>IABP vectors -</a:t>
            </a:r>
          </a:p>
        </p:txBody>
      </p:sp>
      <p:sp>
        <p:nvSpPr>
          <p:cNvPr id="19" name="TextBox 18"/>
          <p:cNvSpPr txBox="1"/>
          <p:nvPr/>
        </p:nvSpPr>
        <p:spPr>
          <a:xfrm>
            <a:off x="1641226" y="742445"/>
            <a:ext cx="3437159" cy="707886"/>
          </a:xfrm>
          <a:prstGeom prst="rect">
            <a:avLst/>
          </a:prstGeom>
          <a:noFill/>
        </p:spPr>
        <p:txBody>
          <a:bodyPr wrap="none" rtlCol="0">
            <a:spAutoFit/>
          </a:bodyPr>
          <a:lstStyle/>
          <a:p>
            <a:r>
              <a:rPr lang="en-US" sz="4000" dirty="0">
                <a:solidFill>
                  <a:schemeClr val="bg1">
                    <a:alpha val="44000"/>
                  </a:schemeClr>
                </a:solidFill>
                <a:latin typeface="Arial Black" pitchFamily="34" charset="0"/>
              </a:rPr>
              <a:t>HIGHLIGHT</a:t>
            </a:r>
          </a:p>
        </p:txBody>
      </p:sp>
      <p:sp>
        <p:nvSpPr>
          <p:cNvPr id="46" name="TextBox 45"/>
          <p:cNvSpPr txBox="1"/>
          <p:nvPr/>
        </p:nvSpPr>
        <p:spPr>
          <a:xfrm>
            <a:off x="1930391" y="1028054"/>
            <a:ext cx="8323378" cy="723275"/>
          </a:xfrm>
          <a:prstGeom prst="rect">
            <a:avLst/>
          </a:prstGeom>
          <a:noFill/>
        </p:spPr>
        <p:txBody>
          <a:bodyPr wrap="square" rtlCol="0">
            <a:spAutoFit/>
          </a:bodyPr>
          <a:lstStyle/>
          <a:p>
            <a:pPr algn="ctr"/>
            <a:r>
              <a:rPr lang="en-US" sz="3600" b="1" i="1" dirty="0">
                <a:solidFill>
                  <a:prstClr val="black"/>
                </a:solidFill>
                <a:latin typeface="Arial" pitchFamily="34" charset="0"/>
                <a:cs typeface="Arial" pitchFamily="34" charset="0"/>
              </a:rPr>
              <a:t>Jeannette</a:t>
            </a:r>
            <a:r>
              <a:rPr lang="en-US" sz="3600" b="1" dirty="0">
                <a:solidFill>
                  <a:prstClr val="black"/>
                </a:solidFill>
                <a:latin typeface="Arial" pitchFamily="34" charset="0"/>
                <a:cs typeface="Arial" pitchFamily="34" charset="0"/>
              </a:rPr>
              <a:t>: an accidental ice station</a:t>
            </a:r>
            <a:endParaRPr lang="en-US" sz="3200" b="1" dirty="0">
              <a:solidFill>
                <a:prstClr val="black"/>
              </a:solidFill>
              <a:latin typeface="Arial" pitchFamily="34" charset="0"/>
              <a:cs typeface="Arial" pitchFamily="34" charset="0"/>
            </a:endParaRPr>
          </a:p>
          <a:p>
            <a:pPr lvl="1"/>
            <a:endParaRPr lang="en-US" sz="500" dirty="0">
              <a:solidFill>
                <a:prstClr val="black"/>
              </a:solidFill>
              <a:latin typeface="Arial" pitchFamily="34" charset="0"/>
              <a:cs typeface="Arial" pitchFamily="34" charset="0"/>
            </a:endParaRPr>
          </a:p>
        </p:txBody>
      </p:sp>
      <p:sp>
        <p:nvSpPr>
          <p:cNvPr id="21" name="TextBox 20"/>
          <p:cNvSpPr txBox="1"/>
          <p:nvPr/>
        </p:nvSpPr>
        <p:spPr>
          <a:xfrm>
            <a:off x="2282166" y="-7815"/>
            <a:ext cx="4527201" cy="461665"/>
          </a:xfrm>
          <a:prstGeom prst="rect">
            <a:avLst/>
          </a:prstGeom>
          <a:noFill/>
        </p:spPr>
        <p:txBody>
          <a:bodyPr wrap="none" rtlCol="0">
            <a:spAutoFit/>
          </a:bodyPr>
          <a:lstStyle/>
          <a:p>
            <a:r>
              <a:rPr lang="en-US" sz="2400" dirty="0">
                <a:latin typeface="Arial Black" pitchFamily="34" charset="0"/>
              </a:rPr>
              <a:t>NEW USE FOR </a:t>
            </a:r>
            <a:r>
              <a:rPr lang="en-US" sz="2400" dirty="0">
                <a:solidFill>
                  <a:srgbClr val="D5441D"/>
                </a:solidFill>
                <a:latin typeface="Arial Black" pitchFamily="34" charset="0"/>
              </a:rPr>
              <a:t>OLD</a:t>
            </a:r>
            <a:r>
              <a:rPr lang="en-US" sz="2400" dirty="0">
                <a:latin typeface="Arial Black" pitchFamily="34" charset="0"/>
              </a:rPr>
              <a:t> DATA </a:t>
            </a:r>
          </a:p>
        </p:txBody>
      </p:sp>
    </p:spTree>
    <p:extLst>
      <p:ext uri="{BB962C8B-B14F-4D97-AF65-F5344CB8AC3E}">
        <p14:creationId xmlns:p14="http://schemas.microsoft.com/office/powerpoint/2010/main" val="95526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C2F21-5C86-4927-80D2-037F81F5BCB1}"/>
              </a:ext>
            </a:extLst>
          </p:cNvPr>
          <p:cNvPicPr>
            <a:picLocks noChangeAspect="1"/>
          </p:cNvPicPr>
          <p:nvPr/>
        </p:nvPicPr>
        <p:blipFill>
          <a:blip r:embed="rId2"/>
          <a:stretch>
            <a:fillRect/>
          </a:stretch>
        </p:blipFill>
        <p:spPr>
          <a:xfrm>
            <a:off x="1312985" y="0"/>
            <a:ext cx="8886092" cy="6697335"/>
          </a:xfrm>
          <a:prstGeom prst="rect">
            <a:avLst/>
          </a:prstGeom>
        </p:spPr>
      </p:pic>
      <p:sp>
        <p:nvSpPr>
          <p:cNvPr id="6" name="TextBox 5">
            <a:extLst>
              <a:ext uri="{FF2B5EF4-FFF2-40B4-BE49-F238E27FC236}">
                <a16:creationId xmlns:a16="http://schemas.microsoft.com/office/drawing/2014/main" id="{EBC8D301-7C8F-4F2D-8B78-CD99834961B3}"/>
              </a:ext>
            </a:extLst>
          </p:cNvPr>
          <p:cNvSpPr txBox="1"/>
          <p:nvPr/>
        </p:nvSpPr>
        <p:spPr>
          <a:xfrm>
            <a:off x="1594475" y="5556738"/>
            <a:ext cx="8323112" cy="954107"/>
          </a:xfrm>
          <a:prstGeom prst="rect">
            <a:avLst/>
          </a:prstGeom>
          <a:solidFill>
            <a:schemeClr val="bg1"/>
          </a:solidFill>
        </p:spPr>
        <p:txBody>
          <a:bodyPr wrap="none" rtlCol="0">
            <a:spAutoFit/>
          </a:bodyPr>
          <a:lstStyle/>
          <a:p>
            <a:r>
              <a:rPr lang="en-US" sz="2800" dirty="0"/>
              <a:t>Future sites identified for Marine Rescue along the </a:t>
            </a:r>
          </a:p>
          <a:p>
            <a:r>
              <a:rPr lang="en-US" sz="2800" dirty="0"/>
              <a:t>Northern Sea Route</a:t>
            </a:r>
          </a:p>
        </p:txBody>
      </p:sp>
    </p:spTree>
    <p:extLst>
      <p:ext uri="{BB962C8B-B14F-4D97-AF65-F5344CB8AC3E}">
        <p14:creationId xmlns:p14="http://schemas.microsoft.com/office/powerpoint/2010/main" val="3087541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p:nvPr/>
        </p:nvSpPr>
        <p:spPr>
          <a:xfrm>
            <a:off x="0" y="4079630"/>
            <a:ext cx="12192000" cy="2778371"/>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56" name="Shape 256"/>
          <p:cNvSpPr txBox="1"/>
          <p:nvPr/>
        </p:nvSpPr>
        <p:spPr>
          <a:xfrm>
            <a:off x="2983125" y="264060"/>
            <a:ext cx="6240810"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a:solidFill>
                  <a:schemeClr val="dk1"/>
                </a:solidFill>
                <a:latin typeface="Arial"/>
                <a:ea typeface="Arial"/>
                <a:cs typeface="Arial"/>
                <a:sym typeface="Arial"/>
              </a:rPr>
              <a:t>Scientific inquiry related to the wreck itself  </a:t>
            </a:r>
          </a:p>
        </p:txBody>
      </p:sp>
      <p:sp>
        <p:nvSpPr>
          <p:cNvPr id="257" name="Shape 257"/>
          <p:cNvSpPr txBox="1"/>
          <p:nvPr/>
        </p:nvSpPr>
        <p:spPr>
          <a:xfrm>
            <a:off x="1825201" y="949041"/>
            <a:ext cx="9219190" cy="273921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a:solidFill>
                  <a:schemeClr val="dk1"/>
                </a:solidFill>
                <a:latin typeface="Arial"/>
                <a:ea typeface="Arial"/>
                <a:cs typeface="Arial"/>
                <a:sym typeface="Arial"/>
              </a:rPr>
              <a:t>What is the relation between the wreck of known date and sea-floor gouges? </a:t>
            </a:r>
          </a:p>
          <a:p>
            <a:pPr marL="0" marR="0" lvl="0" indent="0" algn="l" rtl="0">
              <a:spcBef>
                <a:spcPts val="0"/>
              </a:spcBef>
              <a:buSzPct val="25000"/>
              <a:buNone/>
            </a:pPr>
            <a:r>
              <a:rPr lang="en-US" sz="1200">
                <a:solidFill>
                  <a:schemeClr val="dk1"/>
                </a:solidFill>
                <a:latin typeface="Arial"/>
                <a:ea typeface="Arial"/>
                <a:cs typeface="Arial"/>
                <a:sym typeface="Arial"/>
              </a:rPr>
              <a:t>       Does this reveal new details about the long-term change in sea-ice thickness or dynamics or provide relative dating of gouges?</a:t>
            </a:r>
          </a:p>
          <a:p>
            <a:pPr marL="0" marR="0" lvl="0" indent="0" algn="l" rtl="0">
              <a:spcBef>
                <a:spcPts val="0"/>
              </a:spcBef>
              <a:buNone/>
            </a:pPr>
            <a:endParaRPr sz="8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1800">
                <a:solidFill>
                  <a:schemeClr val="dk1"/>
                </a:solidFill>
                <a:latin typeface="Arial"/>
                <a:ea typeface="Arial"/>
                <a:cs typeface="Arial"/>
                <a:sym typeface="Arial"/>
              </a:rPr>
              <a:t>Could we measure sea-ice growth over several years with a ULS mooring?</a:t>
            </a:r>
          </a:p>
          <a:p>
            <a:pPr marL="0" marR="0" lvl="0" indent="0" algn="l" rtl="0">
              <a:spcBef>
                <a:spcPts val="0"/>
              </a:spcBef>
              <a:buSzPct val="25000"/>
              <a:buNone/>
            </a:pPr>
            <a:r>
              <a:rPr lang="en-US" sz="1200">
                <a:solidFill>
                  <a:schemeClr val="dk1"/>
                </a:solidFill>
                <a:latin typeface="Arial"/>
                <a:ea typeface="Arial"/>
                <a:cs typeface="Arial"/>
                <a:sym typeface="Arial"/>
              </a:rPr>
              <a:t>       A direct comparison to historical data. </a:t>
            </a:r>
          </a:p>
          <a:p>
            <a:pPr marL="0" marR="0" lvl="0" indent="0" algn="l" rtl="0">
              <a:spcBef>
                <a:spcPts val="0"/>
              </a:spcBef>
              <a:buNone/>
            </a:pPr>
            <a:endParaRPr sz="8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1800">
                <a:solidFill>
                  <a:schemeClr val="dk1"/>
                </a:solidFill>
                <a:latin typeface="Arial"/>
                <a:ea typeface="Arial"/>
                <a:cs typeface="Arial"/>
                <a:sym typeface="Arial"/>
              </a:rPr>
              <a:t>Measure sediment deposition on a positively dated object for paleo-proxy applications</a:t>
            </a:r>
          </a:p>
          <a:p>
            <a:pPr marL="0" marR="0" lvl="0" indent="0" algn="l" rtl="0">
              <a:spcBef>
                <a:spcPts val="0"/>
              </a:spcBef>
              <a:buNone/>
            </a:pPr>
            <a:endParaRPr sz="8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1800">
                <a:solidFill>
                  <a:schemeClr val="dk1"/>
                </a:solidFill>
                <a:latin typeface="Arial"/>
                <a:ea typeface="Arial"/>
                <a:cs typeface="Arial"/>
                <a:sym typeface="Arial"/>
              </a:rPr>
              <a:t>Analysis of biota on and around the wreck (e.g. colonization communities, invasives)</a:t>
            </a:r>
          </a:p>
          <a:p>
            <a:pPr marL="0" marR="0" lvl="0" indent="0" algn="l" rtl="0">
              <a:spcBef>
                <a:spcPts val="0"/>
              </a:spcBef>
              <a:buNone/>
            </a:pPr>
            <a:endParaRPr sz="8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1800">
                <a:solidFill>
                  <a:schemeClr val="dk1"/>
                </a:solidFill>
                <a:latin typeface="Arial"/>
                <a:ea typeface="Arial"/>
                <a:cs typeface="Arial"/>
                <a:sym typeface="Arial"/>
              </a:rPr>
              <a:t>Autonomous vehicles (AUVs, ice-measuring profiling floats and buoys)</a:t>
            </a:r>
          </a:p>
          <a:p>
            <a:pPr marL="0" marR="0" lvl="0" indent="0" algn="l" rtl="0">
              <a:spcBef>
                <a:spcPts val="0"/>
              </a:spcBef>
              <a:buNone/>
            </a:pPr>
            <a:endParaRPr sz="8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1800">
                <a:solidFill>
                  <a:schemeClr val="dk1"/>
                </a:solidFill>
                <a:latin typeface="Arial"/>
                <a:ea typeface="Arial"/>
                <a:cs typeface="Arial"/>
                <a:sym typeface="Arial"/>
              </a:rPr>
              <a:t>Exploration and discovery</a:t>
            </a:r>
          </a:p>
        </p:txBody>
      </p:sp>
      <p:sp>
        <p:nvSpPr>
          <p:cNvPr id="258" name="Shape 258"/>
          <p:cNvSpPr txBox="1"/>
          <p:nvPr/>
        </p:nvSpPr>
        <p:spPr>
          <a:xfrm>
            <a:off x="1550020" y="4868651"/>
            <a:ext cx="9132847" cy="923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D0CECE"/>
                </a:solidFill>
                <a:latin typeface="Arial"/>
                <a:ea typeface="Arial"/>
                <a:cs typeface="Arial"/>
                <a:sym typeface="Arial"/>
              </a:rPr>
              <a:t>What can be done depends on the type of permission, nature of work (touch/no touch) and collaboration with US and RF Navy experts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1D4EE1-5681-4707-BF18-32B4AECF6041}"/>
              </a:ext>
            </a:extLst>
          </p:cNvPr>
          <p:cNvPicPr>
            <a:picLocks noChangeAspect="1"/>
          </p:cNvPicPr>
          <p:nvPr/>
        </p:nvPicPr>
        <p:blipFill>
          <a:blip r:embed="rId2"/>
          <a:stretch>
            <a:fillRect/>
          </a:stretch>
        </p:blipFill>
        <p:spPr>
          <a:xfrm>
            <a:off x="0" y="0"/>
            <a:ext cx="6541478" cy="3674534"/>
          </a:xfrm>
          <a:prstGeom prst="rect">
            <a:avLst/>
          </a:prstGeom>
        </p:spPr>
      </p:pic>
      <p:pic>
        <p:nvPicPr>
          <p:cNvPr id="8" name="Picture 7">
            <a:extLst>
              <a:ext uri="{FF2B5EF4-FFF2-40B4-BE49-F238E27FC236}">
                <a16:creationId xmlns:a16="http://schemas.microsoft.com/office/drawing/2014/main" id="{EE29FF7C-D2AF-492D-9886-BF15347ED1EA}"/>
              </a:ext>
            </a:extLst>
          </p:cNvPr>
          <p:cNvPicPr>
            <a:picLocks noChangeAspect="1"/>
          </p:cNvPicPr>
          <p:nvPr/>
        </p:nvPicPr>
        <p:blipFill>
          <a:blip r:embed="rId3"/>
          <a:stretch>
            <a:fillRect/>
          </a:stretch>
        </p:blipFill>
        <p:spPr>
          <a:xfrm>
            <a:off x="5650523" y="0"/>
            <a:ext cx="6541477" cy="3674534"/>
          </a:xfrm>
          <a:prstGeom prst="rect">
            <a:avLst/>
          </a:prstGeom>
        </p:spPr>
      </p:pic>
      <p:sp>
        <p:nvSpPr>
          <p:cNvPr id="9" name="TextBox 8">
            <a:extLst>
              <a:ext uri="{FF2B5EF4-FFF2-40B4-BE49-F238E27FC236}">
                <a16:creationId xmlns:a16="http://schemas.microsoft.com/office/drawing/2014/main" id="{F4D4AF75-66C8-4547-9303-987738A84134}"/>
              </a:ext>
            </a:extLst>
          </p:cNvPr>
          <p:cNvSpPr txBox="1"/>
          <p:nvPr/>
        </p:nvSpPr>
        <p:spPr>
          <a:xfrm>
            <a:off x="281354" y="3915508"/>
            <a:ext cx="11136923" cy="3170099"/>
          </a:xfrm>
          <a:prstGeom prst="rect">
            <a:avLst/>
          </a:prstGeom>
          <a:solidFill>
            <a:schemeClr val="accent4">
              <a:lumMod val="20000"/>
              <a:lumOff val="80000"/>
            </a:schemeClr>
          </a:solidFill>
        </p:spPr>
        <p:txBody>
          <a:bodyPr wrap="square" rtlCol="0">
            <a:spAutoFit/>
          </a:bodyPr>
          <a:lstStyle/>
          <a:p>
            <a:r>
              <a:rPr lang="en-US" sz="4000" dirty="0"/>
              <a:t>Arkhangelsk, large seaport on the White Sea and the launching point for many Arctic Expeditions celebrates the British, USSR and US 75</a:t>
            </a:r>
            <a:r>
              <a:rPr lang="en-US" sz="4000" baseline="30000" dirty="0"/>
              <a:t>th</a:t>
            </a:r>
            <a:r>
              <a:rPr lang="en-US" sz="4000" dirty="0"/>
              <a:t> anniversary of the DERVISH Convoys during WWII</a:t>
            </a:r>
          </a:p>
        </p:txBody>
      </p:sp>
    </p:spTree>
    <p:extLst>
      <p:ext uri="{BB962C8B-B14F-4D97-AF65-F5344CB8AC3E}">
        <p14:creationId xmlns:p14="http://schemas.microsoft.com/office/powerpoint/2010/main" val="215703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973123" y="1191387"/>
            <a:ext cx="10242957" cy="4982090"/>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1" name="Shape 151"/>
          <p:cNvSpPr/>
          <p:nvPr/>
        </p:nvSpPr>
        <p:spPr>
          <a:xfrm>
            <a:off x="0" y="4079630"/>
            <a:ext cx="12192000" cy="2778371"/>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2" name="Shape 152"/>
          <p:cNvSpPr txBox="1"/>
          <p:nvPr/>
        </p:nvSpPr>
        <p:spPr>
          <a:xfrm>
            <a:off x="2744772" y="264060"/>
            <a:ext cx="671754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a:solidFill>
                  <a:schemeClr val="dk1"/>
                </a:solidFill>
                <a:latin typeface="Arial"/>
                <a:ea typeface="Arial"/>
                <a:cs typeface="Arial"/>
                <a:sym typeface="Arial"/>
              </a:rPr>
              <a:t>Access to site: MODIS true-color, 13 Sept 2015 </a:t>
            </a:r>
          </a:p>
        </p:txBody>
      </p:sp>
      <p:pic>
        <p:nvPicPr>
          <p:cNvPr id="153" name="Shape 153"/>
          <p:cNvPicPr preferRelativeResize="0"/>
          <p:nvPr/>
        </p:nvPicPr>
        <p:blipFill rotWithShape="1">
          <a:blip r:embed="rId3">
            <a:alphaModFix/>
          </a:blip>
          <a:srcRect/>
          <a:stretch/>
        </p:blipFill>
        <p:spPr>
          <a:xfrm rot="10800000">
            <a:off x="1074343" y="1286302"/>
            <a:ext cx="10058399" cy="5086825"/>
          </a:xfrm>
          <a:prstGeom prst="rect">
            <a:avLst/>
          </a:prstGeom>
          <a:noFill/>
          <a:ln>
            <a:noFill/>
          </a:ln>
        </p:spPr>
      </p:pic>
      <p:sp>
        <p:nvSpPr>
          <p:cNvPr id="154" name="Shape 154"/>
          <p:cNvSpPr/>
          <p:nvPr/>
        </p:nvSpPr>
        <p:spPr>
          <a:xfrm rot="-8392275">
            <a:off x="4782614" y="2189729"/>
            <a:ext cx="2504301" cy="1581781"/>
          </a:xfrm>
          <a:prstGeom prst="rect">
            <a:avLst/>
          </a:prstGeom>
          <a:noFill/>
          <a:ln w="254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55" name="Shape 155"/>
          <p:cNvPicPr preferRelativeResize="0"/>
          <p:nvPr/>
        </p:nvPicPr>
        <p:blipFill rotWithShape="1">
          <a:blip r:embed="rId4">
            <a:alphaModFix/>
          </a:blip>
          <a:srcRect l="43561" t="12669" r="17330"/>
          <a:stretch/>
        </p:blipFill>
        <p:spPr>
          <a:xfrm rot="10800000">
            <a:off x="1084748" y="1286301"/>
            <a:ext cx="1917919" cy="2165824"/>
          </a:xfrm>
          <a:prstGeom prst="rect">
            <a:avLst/>
          </a:prstGeom>
          <a:noFill/>
          <a:ln w="38100" cap="flat" cmpd="sng">
            <a:solidFill>
              <a:srgbClr val="171616"/>
            </a:solidFill>
            <a:prstDash val="solid"/>
            <a:round/>
            <a:headEnd type="none" w="med" len="med"/>
            <a:tailEnd type="none" w="med" len="med"/>
          </a:ln>
        </p:spPr>
      </p:pic>
      <p:sp>
        <p:nvSpPr>
          <p:cNvPr id="156" name="Shape 156"/>
          <p:cNvSpPr/>
          <p:nvPr/>
        </p:nvSpPr>
        <p:spPr>
          <a:xfrm rot="-8392275">
            <a:off x="2060345" y="2281259"/>
            <a:ext cx="387050" cy="252107"/>
          </a:xfrm>
          <a:prstGeom prst="rect">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cxnSp>
        <p:nvCxnSpPr>
          <p:cNvPr id="157" name="Shape 157"/>
          <p:cNvCxnSpPr/>
          <p:nvPr/>
        </p:nvCxnSpPr>
        <p:spPr>
          <a:xfrm rot="10800000">
            <a:off x="3691945" y="1568885"/>
            <a:ext cx="228598" cy="981341"/>
          </a:xfrm>
          <a:prstGeom prst="straightConnector1">
            <a:avLst/>
          </a:prstGeom>
          <a:noFill/>
          <a:ln w="19050" cap="flat" cmpd="sng">
            <a:solidFill>
              <a:srgbClr val="FFFF00"/>
            </a:solidFill>
            <a:prstDash val="solid"/>
            <a:miter/>
            <a:headEnd type="none" w="med" len="med"/>
            <a:tailEnd type="triangle" w="lg" len="lg"/>
          </a:ln>
        </p:spPr>
      </p:cxnSp>
      <p:sp>
        <p:nvSpPr>
          <p:cNvPr id="158" name="Shape 158"/>
          <p:cNvSpPr txBox="1"/>
          <p:nvPr/>
        </p:nvSpPr>
        <p:spPr>
          <a:xfrm rot="-862968">
            <a:off x="3491919" y="1273611"/>
            <a:ext cx="351378" cy="369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00"/>
                </a:solidFill>
                <a:latin typeface="Times New Roman"/>
                <a:ea typeface="Times New Roman"/>
                <a:cs typeface="Times New Roman"/>
                <a:sym typeface="Times New Roman"/>
              </a:rPr>
              <a:t>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0" y="2141391"/>
            <a:ext cx="9144000" cy="255563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ear1900_adj_man.jpg"/>
          <p:cNvPicPr>
            <a:picLocks noChangeAspect="1"/>
          </p:cNvPicPr>
          <p:nvPr/>
        </p:nvPicPr>
        <p:blipFill>
          <a:blip r:embed="rId2" cstate="print"/>
          <a:stretch>
            <a:fillRect/>
          </a:stretch>
        </p:blipFill>
        <p:spPr>
          <a:xfrm>
            <a:off x="1766272" y="413032"/>
            <a:ext cx="703385" cy="303095"/>
          </a:xfrm>
          <a:prstGeom prst="rect">
            <a:avLst/>
          </a:prstGeom>
        </p:spPr>
      </p:pic>
      <p:sp>
        <p:nvSpPr>
          <p:cNvPr id="9" name="TextBox 8"/>
          <p:cNvSpPr txBox="1"/>
          <p:nvPr/>
        </p:nvSpPr>
        <p:spPr>
          <a:xfrm>
            <a:off x="5865759" y="2221710"/>
            <a:ext cx="4067581" cy="1754326"/>
          </a:xfrm>
          <a:prstGeom prst="rect">
            <a:avLst/>
          </a:prstGeom>
          <a:noFill/>
        </p:spPr>
        <p:txBody>
          <a:bodyPr wrap="square" rtlCol="0">
            <a:spAutoFit/>
          </a:bodyPr>
          <a:lstStyle/>
          <a:p>
            <a:pPr>
              <a:buSzPct val="200000"/>
            </a:pPr>
            <a:endParaRPr lang="en-US" sz="800" dirty="0">
              <a:latin typeface="Arial" panose="020B0604020202020204" pitchFamily="34" charset="0"/>
              <a:cs typeface="Arial" panose="020B0604020202020204" pitchFamily="34" charset="0"/>
            </a:endParaRPr>
          </a:p>
          <a:p>
            <a:pPr>
              <a:buSzPct val="200000"/>
            </a:pPr>
            <a:r>
              <a:rPr lang="en-US" dirty="0">
                <a:latin typeface="Arial" panose="020B0604020202020204" pitchFamily="34" charset="0"/>
                <a:cs typeface="Arial" panose="020B0604020202020204" pitchFamily="34" charset="0"/>
              </a:rPr>
              <a:t>Goal: find a way to the North Pole via Bering Strait</a:t>
            </a:r>
          </a:p>
          <a:p>
            <a:pPr>
              <a:buSzPct val="200000"/>
            </a:pPr>
            <a:endParaRPr lang="en-US" sz="800" dirty="0">
              <a:latin typeface="Arial" panose="020B0604020202020204" pitchFamily="34" charset="0"/>
              <a:cs typeface="Arial" panose="020B0604020202020204" pitchFamily="34" charset="0"/>
            </a:endParaRPr>
          </a:p>
          <a:p>
            <a:pPr>
              <a:buSzPct val="200000"/>
            </a:pPr>
            <a:r>
              <a:rPr lang="en-US" dirty="0">
                <a:latin typeface="Arial" panose="020B0604020202020204" pitchFamily="34" charset="0"/>
                <a:cs typeface="Arial" panose="020B0604020202020204" pitchFamily="34" charset="0"/>
              </a:rPr>
              <a:t>Beset in the ice in Sept. 1879 – crushed and sank June 1881</a:t>
            </a:r>
          </a:p>
          <a:p>
            <a:pPr>
              <a:buSzPct val="200000"/>
            </a:pPr>
            <a:endParaRPr lang="en-US" sz="800" dirty="0">
              <a:latin typeface="Arial" panose="020B0604020202020204" pitchFamily="34" charset="0"/>
              <a:cs typeface="Arial" panose="020B0604020202020204" pitchFamily="34" charset="0"/>
            </a:endParaRPr>
          </a:p>
          <a:p>
            <a:pPr>
              <a:buSzPct val="200000"/>
            </a:pPr>
            <a:r>
              <a:rPr lang="en-US" dirty="0">
                <a:latin typeface="Arial" panose="020B0604020202020204" pitchFamily="34" charset="0"/>
                <a:cs typeface="Arial" panose="020B0604020202020204" pitchFamily="34" charset="0"/>
              </a:rPr>
              <a:t>Famous for inspiring Nansen’s drift in the </a:t>
            </a:r>
            <a:r>
              <a:rPr lang="en-US" i="1" dirty="0" err="1">
                <a:latin typeface="Arial" panose="020B0604020202020204" pitchFamily="34" charset="0"/>
                <a:cs typeface="Arial" panose="020B0604020202020204" pitchFamily="34" charset="0"/>
              </a:rPr>
              <a:t>Fram</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10" name="Picture 2" descr="C:\Users\wood\Documents\NARA\JeannetteChristmas3001.JPG"/>
          <p:cNvPicPr>
            <a:picLocks noChangeAspect="1" noChangeArrowheads="1"/>
          </p:cNvPicPr>
          <p:nvPr/>
        </p:nvPicPr>
        <p:blipFill>
          <a:blip r:embed="rId3" cstate="print"/>
          <a:srcRect/>
          <a:stretch>
            <a:fillRect/>
          </a:stretch>
        </p:blipFill>
        <p:spPr bwMode="auto">
          <a:xfrm rot="19651658">
            <a:off x="2049463" y="5048250"/>
            <a:ext cx="2301436" cy="1666875"/>
          </a:xfrm>
          <a:prstGeom prst="rect">
            <a:avLst/>
          </a:prstGeom>
          <a:noFill/>
          <a:ln w="47625">
            <a:solidFill>
              <a:srgbClr val="857971"/>
            </a:solidFill>
          </a:ln>
          <a:effectLst>
            <a:outerShdw blurRad="50800" dist="38100" dir="2700000" algn="tl" rotWithShape="0">
              <a:prstClr val="black">
                <a:alpha val="40000"/>
              </a:prstClr>
            </a:outerShdw>
          </a:effectLst>
        </p:spPr>
      </p:pic>
      <p:pic>
        <p:nvPicPr>
          <p:cNvPr id="11" name="Picture 10" descr="Jeannette_ambler.jpg"/>
          <p:cNvPicPr>
            <a:picLocks noChangeAspect="1"/>
          </p:cNvPicPr>
          <p:nvPr/>
        </p:nvPicPr>
        <p:blipFill>
          <a:blip r:embed="rId4" cstate="print"/>
          <a:stretch>
            <a:fillRect/>
          </a:stretch>
        </p:blipFill>
        <p:spPr>
          <a:xfrm>
            <a:off x="7153125" y="5056293"/>
            <a:ext cx="1151021" cy="1143000"/>
          </a:xfrm>
          <a:prstGeom prst="rect">
            <a:avLst/>
          </a:prstGeom>
          <a:ln w="47625">
            <a:solidFill>
              <a:schemeClr val="bg1"/>
            </a:solidFill>
          </a:ln>
          <a:effectLst>
            <a:outerShdw blurRad="50800" dist="38100" dir="2700000" algn="tl" rotWithShape="0">
              <a:prstClr val="black">
                <a:alpha val="40000"/>
              </a:prstClr>
            </a:outerShdw>
          </a:effectLst>
        </p:spPr>
      </p:pic>
      <p:sp>
        <p:nvSpPr>
          <p:cNvPr id="12" name="TextBox 11"/>
          <p:cNvSpPr txBox="1"/>
          <p:nvPr/>
        </p:nvSpPr>
        <p:spPr>
          <a:xfrm>
            <a:off x="6980383" y="6293764"/>
            <a:ext cx="1543564" cy="430887"/>
          </a:xfrm>
          <a:prstGeom prst="rect">
            <a:avLst/>
          </a:prstGeom>
          <a:noFill/>
        </p:spPr>
        <p:txBody>
          <a:bodyPr wrap="none" rtlCol="0">
            <a:spAutoFit/>
          </a:bodyPr>
          <a:lstStyle/>
          <a:p>
            <a:pPr algn="ctr"/>
            <a:r>
              <a:rPr lang="en-US" sz="1200" dirty="0">
                <a:latin typeface="Arial" pitchFamily="34" charset="0"/>
                <a:cs typeface="Arial" pitchFamily="34" charset="0"/>
              </a:rPr>
              <a:t>James M.M. Ambler</a:t>
            </a:r>
          </a:p>
          <a:p>
            <a:pPr algn="ctr"/>
            <a:r>
              <a:rPr lang="en-US" sz="1000" dirty="0">
                <a:latin typeface="Arial" pitchFamily="34" charset="0"/>
                <a:cs typeface="Arial" pitchFamily="34" charset="0"/>
              </a:rPr>
              <a:t>(1848-1881)</a:t>
            </a:r>
            <a:endParaRPr lang="en-US" sz="1000" dirty="0"/>
          </a:p>
        </p:txBody>
      </p:sp>
      <p:pic>
        <p:nvPicPr>
          <p:cNvPr id="13" name="Picture 12" descr="Jeannette_melville.jpg"/>
          <p:cNvPicPr>
            <a:picLocks noChangeAspect="1"/>
          </p:cNvPicPr>
          <p:nvPr/>
        </p:nvPicPr>
        <p:blipFill>
          <a:blip r:embed="rId5" cstate="print"/>
          <a:stretch>
            <a:fillRect/>
          </a:stretch>
        </p:blipFill>
        <p:spPr>
          <a:xfrm>
            <a:off x="5712553" y="5056293"/>
            <a:ext cx="1131503" cy="1143000"/>
          </a:xfrm>
          <a:prstGeom prst="rect">
            <a:avLst/>
          </a:prstGeom>
          <a:ln w="47625">
            <a:solidFill>
              <a:schemeClr val="bg1"/>
            </a:solidFill>
          </a:ln>
          <a:effectLst>
            <a:outerShdw blurRad="50800" dist="38100" dir="2700000" algn="tl" rotWithShape="0">
              <a:prstClr val="black">
                <a:alpha val="40000"/>
              </a:prstClr>
            </a:outerShdw>
          </a:effectLst>
        </p:spPr>
      </p:pic>
      <p:sp>
        <p:nvSpPr>
          <p:cNvPr id="14" name="Text Box 14"/>
          <p:cNvSpPr txBox="1">
            <a:spLocks noChangeArrowheads="1"/>
          </p:cNvSpPr>
          <p:nvPr/>
        </p:nvSpPr>
        <p:spPr bwMode="auto">
          <a:xfrm>
            <a:off x="5564293" y="6293764"/>
            <a:ext cx="1473032" cy="430887"/>
          </a:xfrm>
          <a:prstGeom prst="rect">
            <a:avLst/>
          </a:prstGeom>
          <a:noFill/>
          <a:ln w="9525">
            <a:noFill/>
            <a:miter lim="800000"/>
            <a:headEnd/>
            <a:tailEnd/>
          </a:ln>
          <a:effectLst/>
        </p:spPr>
        <p:txBody>
          <a:bodyPr wrap="none">
            <a:spAutoFit/>
          </a:bodyPr>
          <a:lstStyle/>
          <a:p>
            <a:pPr algn="ctr"/>
            <a:r>
              <a:rPr lang="en-US" sz="1200" dirty="0">
                <a:latin typeface="Arial" pitchFamily="34" charset="0"/>
                <a:cs typeface="Arial" pitchFamily="34" charset="0"/>
              </a:rPr>
              <a:t>George W. Melville</a:t>
            </a:r>
          </a:p>
          <a:p>
            <a:pPr algn="ctr"/>
            <a:r>
              <a:rPr lang="en-US" sz="1000" dirty="0">
                <a:latin typeface="Arial" pitchFamily="34" charset="0"/>
                <a:cs typeface="Arial" pitchFamily="34" charset="0"/>
              </a:rPr>
              <a:t>(1841-1912)</a:t>
            </a:r>
          </a:p>
        </p:txBody>
      </p:sp>
      <p:pic>
        <p:nvPicPr>
          <p:cNvPr id="21" name="Picture 3" descr="C:\Users\wood\Documents\NARA\Jeannette_delong.jpg"/>
          <p:cNvPicPr>
            <a:picLocks noChangeAspect="1" noChangeArrowheads="1"/>
          </p:cNvPicPr>
          <p:nvPr/>
        </p:nvPicPr>
        <p:blipFill>
          <a:blip r:embed="rId6" cstate="print"/>
          <a:srcRect/>
          <a:stretch>
            <a:fillRect/>
          </a:stretch>
        </p:blipFill>
        <p:spPr bwMode="auto">
          <a:xfrm>
            <a:off x="4267199" y="5056293"/>
            <a:ext cx="1132640" cy="1143000"/>
          </a:xfrm>
          <a:prstGeom prst="rect">
            <a:avLst/>
          </a:prstGeom>
          <a:noFill/>
          <a:ln w="47625">
            <a:solidFill>
              <a:schemeClr val="bg1"/>
            </a:solidFill>
          </a:ln>
          <a:effectLst>
            <a:outerShdw blurRad="50800" dist="38100" dir="2700000" algn="tl" rotWithShape="0">
              <a:prstClr val="black">
                <a:alpha val="40000"/>
              </a:prstClr>
            </a:outerShdw>
          </a:effectLst>
        </p:spPr>
      </p:pic>
      <p:pic>
        <p:nvPicPr>
          <p:cNvPr id="22" name="Picture 2" descr="F:\NARA\Jeannette_advent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2837" y="2063256"/>
            <a:ext cx="2984873" cy="2712903"/>
          </a:xfrm>
          <a:prstGeom prst="rect">
            <a:avLst/>
          </a:prstGeom>
          <a:noFill/>
          <a:ln w="476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 Box 14"/>
          <p:cNvSpPr txBox="1">
            <a:spLocks noChangeArrowheads="1"/>
          </p:cNvSpPr>
          <p:nvPr/>
        </p:nvSpPr>
        <p:spPr bwMode="auto">
          <a:xfrm>
            <a:off x="4094146" y="6293764"/>
            <a:ext cx="1498680" cy="430887"/>
          </a:xfrm>
          <a:prstGeom prst="rect">
            <a:avLst/>
          </a:prstGeom>
          <a:noFill/>
          <a:ln w="9525">
            <a:noFill/>
            <a:miter lim="800000"/>
            <a:headEnd/>
            <a:tailEnd/>
          </a:ln>
          <a:effectLst/>
        </p:spPr>
        <p:txBody>
          <a:bodyPr wrap="none">
            <a:spAutoFit/>
          </a:bodyPr>
          <a:lstStyle/>
          <a:p>
            <a:pPr algn="ctr"/>
            <a:r>
              <a:rPr lang="en-US" sz="1200" dirty="0">
                <a:latin typeface="Arial" pitchFamily="34" charset="0"/>
                <a:cs typeface="Arial" pitchFamily="34" charset="0"/>
              </a:rPr>
              <a:t>George W. </a:t>
            </a:r>
            <a:r>
              <a:rPr lang="en-US" sz="1200" dirty="0" err="1">
                <a:latin typeface="Arial" pitchFamily="34" charset="0"/>
                <a:cs typeface="Arial" pitchFamily="34" charset="0"/>
              </a:rPr>
              <a:t>DeLong</a:t>
            </a:r>
            <a:endParaRPr lang="en-US" sz="1200" dirty="0">
              <a:latin typeface="Arial" pitchFamily="34" charset="0"/>
              <a:cs typeface="Arial" pitchFamily="34" charset="0"/>
            </a:endParaRPr>
          </a:p>
          <a:p>
            <a:pPr algn="ctr"/>
            <a:r>
              <a:rPr lang="en-US" sz="1000" dirty="0">
                <a:latin typeface="Arial" pitchFamily="34" charset="0"/>
                <a:cs typeface="Arial" pitchFamily="34" charset="0"/>
              </a:rPr>
              <a:t>(1844-1881)</a:t>
            </a:r>
          </a:p>
        </p:txBody>
      </p:sp>
      <p:sp>
        <p:nvSpPr>
          <p:cNvPr id="17" name="TextBox 16"/>
          <p:cNvSpPr txBox="1"/>
          <p:nvPr/>
        </p:nvSpPr>
        <p:spPr>
          <a:xfrm>
            <a:off x="1641226" y="742445"/>
            <a:ext cx="3437159" cy="707886"/>
          </a:xfrm>
          <a:prstGeom prst="rect">
            <a:avLst/>
          </a:prstGeom>
          <a:noFill/>
        </p:spPr>
        <p:txBody>
          <a:bodyPr wrap="none" rtlCol="0">
            <a:spAutoFit/>
          </a:bodyPr>
          <a:lstStyle/>
          <a:p>
            <a:r>
              <a:rPr lang="en-US" sz="4000" dirty="0">
                <a:solidFill>
                  <a:schemeClr val="bg1">
                    <a:alpha val="44000"/>
                  </a:schemeClr>
                </a:solidFill>
                <a:latin typeface="Arial Black" pitchFamily="34" charset="0"/>
              </a:rPr>
              <a:t>HIGHLIGHT</a:t>
            </a:r>
          </a:p>
        </p:txBody>
      </p:sp>
      <p:sp>
        <p:nvSpPr>
          <p:cNvPr id="19" name="TextBox 18"/>
          <p:cNvSpPr txBox="1"/>
          <p:nvPr/>
        </p:nvSpPr>
        <p:spPr>
          <a:xfrm>
            <a:off x="2117965" y="1028054"/>
            <a:ext cx="7924799" cy="723275"/>
          </a:xfrm>
          <a:prstGeom prst="rect">
            <a:avLst/>
          </a:prstGeom>
          <a:noFill/>
        </p:spPr>
        <p:txBody>
          <a:bodyPr wrap="square" rtlCol="0">
            <a:spAutoFit/>
          </a:bodyPr>
          <a:lstStyle/>
          <a:p>
            <a:pPr algn="ctr"/>
            <a:r>
              <a:rPr lang="en-US" sz="3600" b="1" dirty="0">
                <a:solidFill>
                  <a:prstClr val="black"/>
                </a:solidFill>
                <a:latin typeface="Arial" pitchFamily="34" charset="0"/>
                <a:cs typeface="Arial" pitchFamily="34" charset="0"/>
              </a:rPr>
              <a:t>Logbooks of the </a:t>
            </a:r>
            <a:r>
              <a:rPr lang="en-US" sz="3600" b="1" i="1" dirty="0">
                <a:solidFill>
                  <a:prstClr val="black"/>
                </a:solidFill>
                <a:latin typeface="Arial" pitchFamily="34" charset="0"/>
                <a:cs typeface="Arial" pitchFamily="34" charset="0"/>
              </a:rPr>
              <a:t>Jeannette</a:t>
            </a:r>
            <a:endParaRPr lang="en-US" sz="3200" b="1" dirty="0">
              <a:solidFill>
                <a:prstClr val="black"/>
              </a:solidFill>
              <a:latin typeface="Arial" pitchFamily="34" charset="0"/>
              <a:cs typeface="Arial" pitchFamily="34" charset="0"/>
            </a:endParaRPr>
          </a:p>
          <a:p>
            <a:pPr lvl="1"/>
            <a:endParaRPr lang="en-US" sz="500" dirty="0">
              <a:solidFill>
                <a:prstClr val="black"/>
              </a:solidFill>
              <a:latin typeface="Arial" pitchFamily="34" charset="0"/>
              <a:cs typeface="Arial" pitchFamily="34" charset="0"/>
            </a:endParaRPr>
          </a:p>
        </p:txBody>
      </p:sp>
      <p:sp>
        <p:nvSpPr>
          <p:cNvPr id="18" name="TextBox 17"/>
          <p:cNvSpPr txBox="1"/>
          <p:nvPr/>
        </p:nvSpPr>
        <p:spPr>
          <a:xfrm>
            <a:off x="2282166" y="-7815"/>
            <a:ext cx="287258" cy="461665"/>
          </a:xfrm>
          <a:prstGeom prst="rect">
            <a:avLst/>
          </a:prstGeom>
          <a:noFill/>
        </p:spPr>
        <p:txBody>
          <a:bodyPr wrap="none" rtlCol="0">
            <a:spAutoFit/>
          </a:bodyPr>
          <a:lstStyle/>
          <a:p>
            <a:r>
              <a:rPr lang="en-US" sz="2400" dirty="0">
                <a:latin typeface="Arial Black" pitchFamily="34" charset="0"/>
              </a:rPr>
              <a:t> </a:t>
            </a:r>
          </a:p>
        </p:txBody>
      </p:sp>
      <p:sp>
        <p:nvSpPr>
          <p:cNvPr id="24" name="Oval 23"/>
          <p:cNvSpPr>
            <a:spLocks noChangeAspect="1"/>
          </p:cNvSpPr>
          <p:nvPr/>
        </p:nvSpPr>
        <p:spPr>
          <a:xfrm>
            <a:off x="5770203" y="2494587"/>
            <a:ext cx="73152" cy="73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5770203" y="3154554"/>
            <a:ext cx="73152" cy="73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5770203" y="3822744"/>
            <a:ext cx="73152" cy="73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03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524000" y="2141391"/>
            <a:ext cx="9144000" cy="255563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ear1900_adj_man.jpg"/>
          <p:cNvPicPr>
            <a:picLocks noChangeAspect="1"/>
          </p:cNvPicPr>
          <p:nvPr/>
        </p:nvPicPr>
        <p:blipFill>
          <a:blip r:embed="rId2" cstate="print"/>
          <a:stretch>
            <a:fillRect/>
          </a:stretch>
        </p:blipFill>
        <p:spPr>
          <a:xfrm>
            <a:off x="1586521" y="70336"/>
            <a:ext cx="703385" cy="303095"/>
          </a:xfrm>
          <a:prstGeom prst="rect">
            <a:avLst/>
          </a:prstGeom>
        </p:spPr>
      </p:pic>
      <p:sp>
        <p:nvSpPr>
          <p:cNvPr id="19" name="TextBox 18"/>
          <p:cNvSpPr txBox="1"/>
          <p:nvPr/>
        </p:nvSpPr>
        <p:spPr>
          <a:xfrm>
            <a:off x="2125782" y="2235159"/>
            <a:ext cx="7924800" cy="1477328"/>
          </a:xfrm>
          <a:prstGeom prst="rect">
            <a:avLst/>
          </a:prstGeom>
          <a:noFill/>
        </p:spPr>
        <p:txBody>
          <a:bodyPr wrap="square" rtlCol="0">
            <a:spAutoFit/>
          </a:bodyPr>
          <a:lstStyle/>
          <a:p>
            <a:r>
              <a:rPr lang="en-US" dirty="0">
                <a:latin typeface="Arial" charset="0"/>
                <a:cs typeface="Arial" charset="0"/>
              </a:rPr>
              <a:t>…</a:t>
            </a:r>
            <a:r>
              <a:rPr lang="en-US" dirty="0" err="1">
                <a:latin typeface="Arial" charset="0"/>
                <a:cs typeface="Arial" charset="0"/>
              </a:rPr>
              <a:t>Bubokoff</a:t>
            </a:r>
            <a:r>
              <a:rPr lang="en-US" dirty="0">
                <a:latin typeface="Arial" charset="0"/>
                <a:cs typeface="Arial" charset="0"/>
              </a:rPr>
              <a:t> and </a:t>
            </a:r>
            <a:r>
              <a:rPr lang="en-US" dirty="0" err="1">
                <a:latin typeface="Arial" charset="0"/>
                <a:cs typeface="Arial" charset="0"/>
              </a:rPr>
              <a:t>Kolinkin</a:t>
            </a:r>
            <a:r>
              <a:rPr lang="en-US" dirty="0">
                <a:latin typeface="Arial" charset="0"/>
                <a:cs typeface="Arial" charset="0"/>
              </a:rPr>
              <a:t> hoisted the box containing the precious books and records of the expedition into the top of a high tree, lashing it fast; but the water continuing to rise they became frightened and raised and lashed it still higher, when </a:t>
            </a:r>
            <a:r>
              <a:rPr lang="en-US" dirty="0" err="1">
                <a:latin typeface="Arial" charset="0"/>
                <a:cs typeface="Arial" charset="0"/>
              </a:rPr>
              <a:t>Kolinkin</a:t>
            </a:r>
            <a:r>
              <a:rPr lang="en-US" dirty="0">
                <a:latin typeface="Arial" charset="0"/>
                <a:cs typeface="Arial" charset="0"/>
              </a:rPr>
              <a:t> fell from the tree and was borne away by the current into the branches of another, where he remained without food for several days.</a:t>
            </a:r>
          </a:p>
          <a:p>
            <a:endParaRPr lang="en-US" sz="1000" dirty="0">
              <a:latin typeface="Arial" charset="0"/>
              <a:cs typeface="Arial" charset="0"/>
            </a:endParaRPr>
          </a:p>
          <a:p>
            <a:r>
              <a:rPr lang="en-US" sz="1000" dirty="0">
                <a:latin typeface="Arial" charset="0"/>
                <a:cs typeface="Arial" charset="0"/>
              </a:rPr>
              <a:t>                                                                                                                         G. Melville (Ch. Engineer of the </a:t>
            </a:r>
            <a:r>
              <a:rPr lang="en-US" sz="1000" i="1" dirty="0">
                <a:latin typeface="Arial" charset="0"/>
                <a:cs typeface="Arial" charset="0"/>
              </a:rPr>
              <a:t>Jeannette</a:t>
            </a:r>
            <a:r>
              <a:rPr lang="en-US" sz="1000" dirty="0">
                <a:latin typeface="Arial" charset="0"/>
                <a:cs typeface="Arial" charset="0"/>
              </a:rPr>
              <a:t>) – </a:t>
            </a:r>
            <a:r>
              <a:rPr lang="en-US" sz="1000" i="1" dirty="0">
                <a:latin typeface="Arial" charset="0"/>
                <a:cs typeface="Arial" charset="0"/>
              </a:rPr>
              <a:t>In the Lena Delta</a:t>
            </a:r>
            <a:endParaRPr lang="en-US" sz="1000" i="1" dirty="0"/>
          </a:p>
        </p:txBody>
      </p:sp>
      <p:pic>
        <p:nvPicPr>
          <p:cNvPr id="21" name="Picture 20" descr="book_close.jpg"/>
          <p:cNvPicPr>
            <a:picLocks noChangeAspect="1"/>
          </p:cNvPicPr>
          <p:nvPr/>
        </p:nvPicPr>
        <p:blipFill>
          <a:blip r:embed="rId3" cstate="print"/>
          <a:stretch>
            <a:fillRect/>
          </a:stretch>
        </p:blipFill>
        <p:spPr>
          <a:xfrm>
            <a:off x="7877933" y="4468629"/>
            <a:ext cx="1797083" cy="1904785"/>
          </a:xfrm>
          <a:prstGeom prst="rect">
            <a:avLst/>
          </a:prstGeom>
          <a:ln w="47625">
            <a:solidFill>
              <a:schemeClr val="bg1"/>
            </a:solidFill>
          </a:ln>
          <a:effectLst>
            <a:outerShdw blurRad="50800" dist="38100" dir="2700000" algn="tl" rotWithShape="0">
              <a:prstClr val="black">
                <a:alpha val="40000"/>
              </a:prstClr>
            </a:outerShdw>
          </a:effectLst>
        </p:spPr>
      </p:pic>
      <p:sp>
        <p:nvSpPr>
          <p:cNvPr id="22" name="Text Box 14"/>
          <p:cNvSpPr txBox="1">
            <a:spLocks noChangeArrowheads="1"/>
          </p:cNvSpPr>
          <p:nvPr/>
        </p:nvSpPr>
        <p:spPr bwMode="auto">
          <a:xfrm>
            <a:off x="7758769" y="6422727"/>
            <a:ext cx="1955985" cy="246221"/>
          </a:xfrm>
          <a:prstGeom prst="rect">
            <a:avLst/>
          </a:prstGeom>
          <a:noFill/>
          <a:ln w="9525">
            <a:noFill/>
            <a:miter lim="800000"/>
            <a:headEnd/>
            <a:tailEnd/>
          </a:ln>
          <a:effectLst/>
        </p:spPr>
        <p:txBody>
          <a:bodyPr wrap="none">
            <a:spAutoFit/>
          </a:bodyPr>
          <a:lstStyle/>
          <a:p>
            <a:pPr algn="ctr"/>
            <a:r>
              <a:rPr lang="en-US" sz="1000" dirty="0">
                <a:latin typeface="Arial" pitchFamily="34" charset="0"/>
                <a:cs typeface="Arial" pitchFamily="34" charset="0"/>
              </a:rPr>
              <a:t>Today, at the National Archives</a:t>
            </a:r>
          </a:p>
        </p:txBody>
      </p:sp>
      <p:pic>
        <p:nvPicPr>
          <p:cNvPr id="27" name="Picture 26" descr="Jeannette_advent_6.jpg"/>
          <p:cNvPicPr>
            <a:picLocks noChangeAspect="1"/>
          </p:cNvPicPr>
          <p:nvPr/>
        </p:nvPicPr>
        <p:blipFill>
          <a:blip r:embed="rId4" cstate="print"/>
          <a:stretch>
            <a:fillRect/>
          </a:stretch>
        </p:blipFill>
        <p:spPr>
          <a:xfrm>
            <a:off x="3227752" y="3987754"/>
            <a:ext cx="2469661" cy="2385659"/>
          </a:xfrm>
          <a:prstGeom prst="rect">
            <a:avLst/>
          </a:prstGeom>
          <a:ln w="47625">
            <a:solidFill>
              <a:schemeClr val="bg1"/>
            </a:solidFill>
          </a:ln>
          <a:effectLst>
            <a:outerShdw blurRad="50800" dist="38100" dir="2700000" algn="tl" rotWithShape="0">
              <a:prstClr val="black">
                <a:alpha val="40000"/>
              </a:prstClr>
            </a:outerShdw>
          </a:effectLst>
        </p:spPr>
      </p:pic>
      <p:sp>
        <p:nvSpPr>
          <p:cNvPr id="28" name="Text Box 14"/>
          <p:cNvSpPr txBox="1">
            <a:spLocks noChangeArrowheads="1"/>
          </p:cNvSpPr>
          <p:nvPr/>
        </p:nvSpPr>
        <p:spPr bwMode="auto">
          <a:xfrm>
            <a:off x="3089149" y="6410996"/>
            <a:ext cx="2834933" cy="400110"/>
          </a:xfrm>
          <a:prstGeom prst="rect">
            <a:avLst/>
          </a:prstGeom>
          <a:noFill/>
          <a:ln w="9525">
            <a:noFill/>
            <a:miter lim="800000"/>
            <a:headEnd/>
            <a:tailEnd/>
          </a:ln>
          <a:effectLst/>
        </p:spPr>
        <p:txBody>
          <a:bodyPr wrap="square">
            <a:spAutoFit/>
          </a:bodyPr>
          <a:lstStyle/>
          <a:p>
            <a:pPr algn="ctr"/>
            <a:r>
              <a:rPr lang="en-US" sz="1000" dirty="0">
                <a:latin typeface="Arial" pitchFamily="34" charset="0"/>
                <a:cs typeface="Arial" pitchFamily="34" charset="0"/>
              </a:rPr>
              <a:t>De Long’s men carry the logbooks ashore through a mile of broken ice</a:t>
            </a:r>
          </a:p>
        </p:txBody>
      </p:sp>
      <p:sp>
        <p:nvSpPr>
          <p:cNvPr id="11" name="TextBox 10"/>
          <p:cNvSpPr txBox="1"/>
          <p:nvPr/>
        </p:nvSpPr>
        <p:spPr>
          <a:xfrm>
            <a:off x="1641226" y="742445"/>
            <a:ext cx="3437159" cy="707886"/>
          </a:xfrm>
          <a:prstGeom prst="rect">
            <a:avLst/>
          </a:prstGeom>
          <a:noFill/>
        </p:spPr>
        <p:txBody>
          <a:bodyPr wrap="none" rtlCol="0">
            <a:spAutoFit/>
          </a:bodyPr>
          <a:lstStyle/>
          <a:p>
            <a:r>
              <a:rPr lang="en-US" sz="4000" dirty="0">
                <a:solidFill>
                  <a:schemeClr val="bg1">
                    <a:alpha val="44000"/>
                  </a:schemeClr>
                </a:solidFill>
                <a:latin typeface="Arial Black" pitchFamily="34" charset="0"/>
              </a:rPr>
              <a:t>HIGHLIGHT</a:t>
            </a:r>
          </a:p>
        </p:txBody>
      </p:sp>
      <p:sp>
        <p:nvSpPr>
          <p:cNvPr id="26" name="TextBox 25"/>
          <p:cNvSpPr txBox="1"/>
          <p:nvPr/>
        </p:nvSpPr>
        <p:spPr>
          <a:xfrm>
            <a:off x="2117965" y="1028054"/>
            <a:ext cx="7924799" cy="723275"/>
          </a:xfrm>
          <a:prstGeom prst="rect">
            <a:avLst/>
          </a:prstGeom>
          <a:noFill/>
        </p:spPr>
        <p:txBody>
          <a:bodyPr wrap="square" rtlCol="0">
            <a:spAutoFit/>
          </a:bodyPr>
          <a:lstStyle/>
          <a:p>
            <a:pPr algn="ctr"/>
            <a:r>
              <a:rPr lang="en-US" sz="3600" b="1" dirty="0">
                <a:solidFill>
                  <a:prstClr val="black"/>
                </a:solidFill>
                <a:latin typeface="Arial" pitchFamily="34" charset="0"/>
                <a:cs typeface="Arial" pitchFamily="34" charset="0"/>
              </a:rPr>
              <a:t>Logbooks perilous journey</a:t>
            </a:r>
            <a:endParaRPr lang="en-US" sz="3200" b="1" dirty="0">
              <a:solidFill>
                <a:prstClr val="black"/>
              </a:solidFill>
              <a:latin typeface="Arial" pitchFamily="34" charset="0"/>
              <a:cs typeface="Arial" pitchFamily="34" charset="0"/>
            </a:endParaRPr>
          </a:p>
          <a:p>
            <a:pPr lvl="1"/>
            <a:endParaRPr lang="en-US" sz="500" dirty="0">
              <a:solidFill>
                <a:prstClr val="black"/>
              </a:solidFill>
              <a:latin typeface="Arial" pitchFamily="34" charset="0"/>
              <a:cs typeface="Arial" pitchFamily="34" charset="0"/>
            </a:endParaRPr>
          </a:p>
        </p:txBody>
      </p:sp>
      <p:sp>
        <p:nvSpPr>
          <p:cNvPr id="12" name="TextBox 11"/>
          <p:cNvSpPr txBox="1"/>
          <p:nvPr/>
        </p:nvSpPr>
        <p:spPr>
          <a:xfrm>
            <a:off x="2282166" y="-7815"/>
            <a:ext cx="4527201" cy="461665"/>
          </a:xfrm>
          <a:prstGeom prst="rect">
            <a:avLst/>
          </a:prstGeom>
          <a:noFill/>
        </p:spPr>
        <p:txBody>
          <a:bodyPr wrap="none" rtlCol="0">
            <a:spAutoFit/>
          </a:bodyPr>
          <a:lstStyle/>
          <a:p>
            <a:r>
              <a:rPr lang="en-US" sz="2400" dirty="0">
                <a:latin typeface="Arial Black" pitchFamily="34" charset="0"/>
              </a:rPr>
              <a:t>NEW USE FOR </a:t>
            </a:r>
            <a:r>
              <a:rPr lang="en-US" sz="2400" dirty="0">
                <a:solidFill>
                  <a:srgbClr val="D5441D"/>
                </a:solidFill>
                <a:latin typeface="Arial Black" pitchFamily="34" charset="0"/>
              </a:rPr>
              <a:t>OLD</a:t>
            </a:r>
            <a:r>
              <a:rPr lang="en-US" sz="2400" dirty="0">
                <a:latin typeface="Arial Black" pitchFamily="34" charset="0"/>
              </a:rPr>
              <a:t> DATA </a:t>
            </a:r>
          </a:p>
        </p:txBody>
      </p:sp>
    </p:spTree>
    <p:extLst>
      <p:ext uri="{BB962C8B-B14F-4D97-AF65-F5344CB8AC3E}">
        <p14:creationId xmlns:p14="http://schemas.microsoft.com/office/powerpoint/2010/main" val="118424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675AFF-169D-4DBE-9DD2-D39830512ED8}"/>
              </a:ext>
            </a:extLst>
          </p:cNvPr>
          <p:cNvPicPr>
            <a:picLocks noChangeAspect="1"/>
          </p:cNvPicPr>
          <p:nvPr/>
        </p:nvPicPr>
        <p:blipFill>
          <a:blip r:embed="rId2"/>
          <a:stretch>
            <a:fillRect/>
          </a:stretch>
        </p:blipFill>
        <p:spPr>
          <a:xfrm rot="5400000">
            <a:off x="2349499" y="1502831"/>
            <a:ext cx="6858001" cy="3852334"/>
          </a:xfrm>
          <a:prstGeom prst="rect">
            <a:avLst/>
          </a:prstGeom>
        </p:spPr>
      </p:pic>
      <p:pic>
        <p:nvPicPr>
          <p:cNvPr id="7" name="Picture 6">
            <a:extLst>
              <a:ext uri="{FF2B5EF4-FFF2-40B4-BE49-F238E27FC236}">
                <a16:creationId xmlns:a16="http://schemas.microsoft.com/office/drawing/2014/main" id="{29852246-690F-4C04-8D44-659E3E42C243}"/>
              </a:ext>
            </a:extLst>
          </p:cNvPr>
          <p:cNvPicPr>
            <a:picLocks noChangeAspect="1"/>
          </p:cNvPicPr>
          <p:nvPr/>
        </p:nvPicPr>
        <p:blipFill>
          <a:blip r:embed="rId3"/>
          <a:stretch>
            <a:fillRect/>
          </a:stretch>
        </p:blipFill>
        <p:spPr>
          <a:xfrm>
            <a:off x="7704667" y="3130985"/>
            <a:ext cx="4678268" cy="3727014"/>
          </a:xfrm>
          <a:prstGeom prst="rect">
            <a:avLst/>
          </a:prstGeom>
        </p:spPr>
      </p:pic>
      <p:pic>
        <p:nvPicPr>
          <p:cNvPr id="9" name="Picture 8">
            <a:extLst>
              <a:ext uri="{FF2B5EF4-FFF2-40B4-BE49-F238E27FC236}">
                <a16:creationId xmlns:a16="http://schemas.microsoft.com/office/drawing/2014/main" id="{AA7A9E76-0F9A-44A1-B4B4-AAB5451EB178}"/>
              </a:ext>
            </a:extLst>
          </p:cNvPr>
          <p:cNvPicPr>
            <a:picLocks noChangeAspect="1"/>
          </p:cNvPicPr>
          <p:nvPr/>
        </p:nvPicPr>
        <p:blipFill>
          <a:blip r:embed="rId4"/>
          <a:stretch>
            <a:fillRect/>
          </a:stretch>
        </p:blipFill>
        <p:spPr>
          <a:xfrm>
            <a:off x="7704667" y="0"/>
            <a:ext cx="4678268" cy="3130985"/>
          </a:xfrm>
          <a:prstGeom prst="rect">
            <a:avLst/>
          </a:prstGeom>
        </p:spPr>
      </p:pic>
      <p:pic>
        <p:nvPicPr>
          <p:cNvPr id="11" name="Picture 10">
            <a:extLst>
              <a:ext uri="{FF2B5EF4-FFF2-40B4-BE49-F238E27FC236}">
                <a16:creationId xmlns:a16="http://schemas.microsoft.com/office/drawing/2014/main" id="{FF2CF543-4B36-4796-9463-20E339B3FF8F}"/>
              </a:ext>
            </a:extLst>
          </p:cNvPr>
          <p:cNvPicPr>
            <a:picLocks noChangeAspect="1"/>
          </p:cNvPicPr>
          <p:nvPr/>
        </p:nvPicPr>
        <p:blipFill>
          <a:blip r:embed="rId5"/>
          <a:stretch>
            <a:fillRect/>
          </a:stretch>
        </p:blipFill>
        <p:spPr>
          <a:xfrm>
            <a:off x="0" y="0"/>
            <a:ext cx="3852333" cy="6858000"/>
          </a:xfrm>
          <a:prstGeom prst="rect">
            <a:avLst/>
          </a:prstGeom>
        </p:spPr>
      </p:pic>
    </p:spTree>
    <p:extLst>
      <p:ext uri="{BB962C8B-B14F-4D97-AF65-F5344CB8AC3E}">
        <p14:creationId xmlns:p14="http://schemas.microsoft.com/office/powerpoint/2010/main" val="422438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2207942" y="959391"/>
            <a:ext cx="7794701" cy="3882238"/>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9" name="Shape 189"/>
          <p:cNvSpPr/>
          <p:nvPr/>
        </p:nvSpPr>
        <p:spPr>
          <a:xfrm>
            <a:off x="0" y="4079630"/>
            <a:ext cx="12192000" cy="2778371"/>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90" name="Shape 190"/>
          <p:cNvPicPr preferRelativeResize="0"/>
          <p:nvPr/>
        </p:nvPicPr>
        <p:blipFill rotWithShape="1">
          <a:blip r:embed="rId3">
            <a:alphaModFix/>
          </a:blip>
          <a:srcRect/>
          <a:stretch/>
        </p:blipFill>
        <p:spPr>
          <a:xfrm rot="5400000">
            <a:off x="3762740" y="-419464"/>
            <a:ext cx="4674013" cy="7589394"/>
          </a:xfrm>
          <a:prstGeom prst="rect">
            <a:avLst/>
          </a:prstGeom>
          <a:noFill/>
          <a:ln>
            <a:noFill/>
          </a:ln>
        </p:spPr>
      </p:pic>
      <p:sp>
        <p:nvSpPr>
          <p:cNvPr id="191" name="Shape 191"/>
          <p:cNvSpPr txBox="1"/>
          <p:nvPr/>
        </p:nvSpPr>
        <p:spPr>
          <a:xfrm>
            <a:off x="2510211" y="264060"/>
            <a:ext cx="7186582"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a:solidFill>
                  <a:schemeClr val="dk1"/>
                </a:solidFill>
                <a:latin typeface="Arial"/>
                <a:ea typeface="Arial"/>
                <a:cs typeface="Arial"/>
                <a:sym typeface="Arial"/>
              </a:rPr>
              <a:t>Sail plan of the </a:t>
            </a:r>
            <a:r>
              <a:rPr lang="en-US" sz="2400" i="1">
                <a:solidFill>
                  <a:schemeClr val="dk1"/>
                </a:solidFill>
                <a:latin typeface="Arial"/>
                <a:ea typeface="Arial"/>
                <a:cs typeface="Arial"/>
                <a:sym typeface="Arial"/>
              </a:rPr>
              <a:t>Jeannette </a:t>
            </a:r>
            <a:r>
              <a:rPr lang="en-US" sz="2400">
                <a:solidFill>
                  <a:schemeClr val="dk1"/>
                </a:solidFill>
                <a:latin typeface="Arial"/>
                <a:ea typeface="Arial"/>
                <a:cs typeface="Arial"/>
                <a:sym typeface="Arial"/>
              </a:rPr>
              <a:t>when fully rigged for sea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p:nvPr/>
        </p:nvSpPr>
        <p:spPr>
          <a:xfrm>
            <a:off x="2207942" y="959391"/>
            <a:ext cx="7794701" cy="3882238"/>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7" name="Shape 197"/>
          <p:cNvSpPr/>
          <p:nvPr/>
        </p:nvSpPr>
        <p:spPr>
          <a:xfrm>
            <a:off x="0" y="4079630"/>
            <a:ext cx="12192000" cy="2778371"/>
          </a:xfrm>
          <a:prstGeom prst="rect">
            <a:avLst/>
          </a:prstGeom>
          <a:solidFill>
            <a:srgbClr val="17161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98" name="Shape 198"/>
          <p:cNvPicPr preferRelativeResize="0"/>
          <p:nvPr/>
        </p:nvPicPr>
        <p:blipFill rotWithShape="1">
          <a:blip r:embed="rId3">
            <a:alphaModFix/>
          </a:blip>
          <a:srcRect/>
          <a:stretch/>
        </p:blipFill>
        <p:spPr>
          <a:xfrm rot="5400000">
            <a:off x="3762740" y="-419464"/>
            <a:ext cx="4674013" cy="7589394"/>
          </a:xfrm>
          <a:prstGeom prst="rect">
            <a:avLst/>
          </a:prstGeom>
          <a:noFill/>
          <a:ln>
            <a:noFill/>
          </a:ln>
        </p:spPr>
      </p:pic>
      <p:sp>
        <p:nvSpPr>
          <p:cNvPr id="199" name="Shape 199"/>
          <p:cNvSpPr/>
          <p:nvPr/>
        </p:nvSpPr>
        <p:spPr>
          <a:xfrm rot="-604160">
            <a:off x="2593844" y="1822341"/>
            <a:ext cx="2453727" cy="2387866"/>
          </a:xfrm>
          <a:prstGeom prst="rect">
            <a:avLst/>
          </a:prstGeom>
          <a:solidFill>
            <a:srgbClr val="FFF3E7">
              <a:alpha val="76862"/>
            </a:srgb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0" name="Shape 200"/>
          <p:cNvSpPr/>
          <p:nvPr/>
        </p:nvSpPr>
        <p:spPr>
          <a:xfrm rot="-604160">
            <a:off x="4967836" y="1467228"/>
            <a:ext cx="3104771" cy="1690905"/>
          </a:xfrm>
          <a:prstGeom prst="rect">
            <a:avLst/>
          </a:prstGeom>
          <a:solidFill>
            <a:srgbClr val="FFF3E7">
              <a:alpha val="76862"/>
            </a:srgb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1" name="Shape 201"/>
          <p:cNvSpPr/>
          <p:nvPr/>
        </p:nvSpPr>
        <p:spPr>
          <a:xfrm rot="-604160">
            <a:off x="5159528" y="3367647"/>
            <a:ext cx="550104" cy="286760"/>
          </a:xfrm>
          <a:prstGeom prst="rect">
            <a:avLst/>
          </a:prstGeom>
          <a:solidFill>
            <a:srgbClr val="FFF3E7">
              <a:alpha val="76862"/>
            </a:srgb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2" name="Shape 202"/>
          <p:cNvSpPr/>
          <p:nvPr/>
        </p:nvSpPr>
        <p:spPr>
          <a:xfrm rot="-604160">
            <a:off x="5952376" y="3197584"/>
            <a:ext cx="954995" cy="1120227"/>
          </a:xfrm>
          <a:prstGeom prst="rect">
            <a:avLst/>
          </a:prstGeom>
          <a:solidFill>
            <a:srgbClr val="FFF3E7">
              <a:alpha val="76862"/>
            </a:srgb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3" name="Shape 203"/>
          <p:cNvSpPr/>
          <p:nvPr/>
        </p:nvSpPr>
        <p:spPr>
          <a:xfrm rot="-604160">
            <a:off x="6993558" y="2871611"/>
            <a:ext cx="2603526" cy="1190599"/>
          </a:xfrm>
          <a:prstGeom prst="rect">
            <a:avLst/>
          </a:prstGeom>
          <a:solidFill>
            <a:srgbClr val="FFF3E7">
              <a:alpha val="76862"/>
            </a:srgb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4" name="Shape 204"/>
          <p:cNvSpPr/>
          <p:nvPr/>
        </p:nvSpPr>
        <p:spPr>
          <a:xfrm rot="-604160">
            <a:off x="8198669" y="1527398"/>
            <a:ext cx="954995" cy="1120227"/>
          </a:xfrm>
          <a:prstGeom prst="rect">
            <a:avLst/>
          </a:prstGeom>
          <a:solidFill>
            <a:srgbClr val="FFF3E7">
              <a:alpha val="76862"/>
            </a:srgb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5" name="Shape 205"/>
          <p:cNvSpPr txBox="1"/>
          <p:nvPr/>
        </p:nvSpPr>
        <p:spPr>
          <a:xfrm>
            <a:off x="708187" y="264060"/>
            <a:ext cx="10808408"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a:solidFill>
                  <a:schemeClr val="dk1"/>
                </a:solidFill>
                <a:latin typeface="Arial"/>
                <a:ea typeface="Arial"/>
                <a:cs typeface="Arial"/>
                <a:sym typeface="Arial"/>
              </a:rPr>
              <a:t>At 4 A.M. the </a:t>
            </a:r>
            <a:r>
              <a:rPr lang="en-US" sz="2400" i="1">
                <a:solidFill>
                  <a:schemeClr val="dk1"/>
                </a:solidFill>
                <a:latin typeface="Arial"/>
                <a:ea typeface="Arial"/>
                <a:cs typeface="Arial"/>
                <a:sym typeface="Arial"/>
              </a:rPr>
              <a:t>Jeannette </a:t>
            </a:r>
            <a:r>
              <a:rPr lang="en-US" sz="2400">
                <a:solidFill>
                  <a:schemeClr val="dk1"/>
                </a:solidFill>
                <a:latin typeface="Arial"/>
                <a:ea typeface="Arial"/>
                <a:cs typeface="Arial"/>
                <a:sym typeface="Arial"/>
              </a:rPr>
              <a:t>went down. First righting to an even keel, slowly sunk. </a:t>
            </a:r>
          </a:p>
        </p:txBody>
      </p:sp>
      <p:sp>
        <p:nvSpPr>
          <p:cNvPr id="206" name="Shape 206"/>
          <p:cNvSpPr txBox="1"/>
          <p:nvPr/>
        </p:nvSpPr>
        <p:spPr>
          <a:xfrm>
            <a:off x="697735" y="5997139"/>
            <a:ext cx="10532238"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D0CECE"/>
                </a:solidFill>
                <a:latin typeface="Arial"/>
                <a:ea typeface="Arial"/>
                <a:cs typeface="Arial"/>
                <a:sym typeface="Arial"/>
              </a:rPr>
              <a:t>The maintop-mast fell by the board, then the foretop-mast – and finally the mainmast, near the main truss – when she finally sank; the foremast was all that was standing. </a:t>
            </a:r>
          </a:p>
        </p:txBody>
      </p:sp>
      <p:sp>
        <p:nvSpPr>
          <p:cNvPr id="207" name="Shape 207"/>
          <p:cNvSpPr txBox="1"/>
          <p:nvPr/>
        </p:nvSpPr>
        <p:spPr>
          <a:xfrm>
            <a:off x="272667" y="4320739"/>
            <a:ext cx="1822831"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D0CECE"/>
                </a:solidFill>
                <a:latin typeface="Arial"/>
                <a:ea typeface="Arial"/>
                <a:cs typeface="Arial"/>
                <a:sym typeface="Arial"/>
              </a:rPr>
              <a:t>A sonar profile we could expect to see if the wreck is intact.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p:nvPr/>
        </p:nvSpPr>
        <p:spPr>
          <a:xfrm>
            <a:off x="48137" y="4665717"/>
            <a:ext cx="12192000" cy="2192283"/>
          </a:xfrm>
          <a:prstGeom prst="rect">
            <a:avLst/>
          </a:prstGeom>
          <a:solidFill>
            <a:srgbClr val="171616"/>
          </a:solidFill>
          <a:ln>
            <a:noFill/>
          </a:ln>
        </p:spPr>
        <p:txBody>
          <a:bodyPr lIns="91425" tIns="45700" rIns="91425" bIns="45700" anchor="ctr" anchorCtr="0">
            <a:noAutofit/>
          </a:bodyPr>
          <a:lstStyle/>
          <a:p>
            <a:pPr lvl="0" algn="ctr"/>
            <a:endParaRPr lang="en-US" sz="2400" dirty="0">
              <a:solidFill>
                <a:schemeClr val="lt1"/>
              </a:solidFill>
              <a:latin typeface="Calibri"/>
              <a:ea typeface="Calibri"/>
              <a:cs typeface="Calibri"/>
              <a:sym typeface="Calibri"/>
            </a:endParaRPr>
          </a:p>
          <a:p>
            <a:pPr lvl="0" algn="ct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Potanen</a:t>
            </a:r>
            <a:r>
              <a:rPr lang="en-US" sz="2400" dirty="0">
                <a:solidFill>
                  <a:schemeClr val="lt1"/>
                </a:solidFill>
                <a:latin typeface="Calibri"/>
                <a:ea typeface="Calibri"/>
                <a:cs typeface="Calibri"/>
                <a:sym typeface="Calibri"/>
              </a:rPr>
              <a:t> Foundation, endorsed by Prince Albert 2                                     ,                                                    The Russian Geographical society </a:t>
            </a:r>
          </a:p>
          <a:p>
            <a:pPr lvl="0" algn="ctr"/>
            <a:r>
              <a:rPr lang="en-US" sz="2400" dirty="0">
                <a:solidFill>
                  <a:schemeClr val="lt1"/>
                </a:solidFill>
                <a:latin typeface="Calibri"/>
                <a:ea typeface="Calibri"/>
                <a:cs typeface="Calibri"/>
                <a:sym typeface="Calibri"/>
              </a:rPr>
              <a:t>                                                           and the National Geographic Society</a:t>
            </a:r>
            <a:endParaRPr sz="2400" dirty="0">
              <a:solidFill>
                <a:schemeClr val="lt1"/>
              </a:solidFill>
              <a:latin typeface="Calibri"/>
              <a:ea typeface="Calibri"/>
              <a:cs typeface="Calibri"/>
              <a:sym typeface="Calibri"/>
            </a:endParaRPr>
          </a:p>
        </p:txBody>
      </p:sp>
      <p:cxnSp>
        <p:nvCxnSpPr>
          <p:cNvPr id="227" name="Shape 227"/>
          <p:cNvCxnSpPr/>
          <p:nvPr/>
        </p:nvCxnSpPr>
        <p:spPr>
          <a:xfrm>
            <a:off x="6296025" y="5781675"/>
            <a:ext cx="1130" cy="147782"/>
          </a:xfrm>
          <a:prstGeom prst="straightConnector1">
            <a:avLst/>
          </a:prstGeom>
          <a:noFill/>
          <a:ln w="28575" cap="flat" cmpd="sng">
            <a:solidFill>
              <a:srgbClr val="D5441D"/>
            </a:solidFill>
            <a:prstDash val="solid"/>
            <a:miter/>
            <a:headEnd type="none" w="med" len="med"/>
            <a:tailEnd type="none" w="med" len="med"/>
          </a:ln>
        </p:spPr>
      </p:cxnSp>
      <p:pic>
        <p:nvPicPr>
          <p:cNvPr id="228" name="Shape 228" descr="Tyler Painting of Sinking Jeannette v1.jpg"/>
          <p:cNvPicPr preferRelativeResize="0"/>
          <p:nvPr/>
        </p:nvPicPr>
        <p:blipFill rotWithShape="1">
          <a:blip r:embed="rId3">
            <a:alphaModFix/>
          </a:blip>
          <a:srcRect l="8774" t="43614" r="51929" b="26277"/>
          <a:stretch/>
        </p:blipFill>
        <p:spPr>
          <a:xfrm>
            <a:off x="2523256" y="5128743"/>
            <a:ext cx="2533650" cy="1333499"/>
          </a:xfrm>
          <a:prstGeom prst="rect">
            <a:avLst/>
          </a:prstGeom>
          <a:noFill/>
          <a:ln>
            <a:noFill/>
          </a:ln>
          <a:effectLst>
            <a:outerShdw blurRad="50799" dist="38100" dir="2700000" algn="tl" rotWithShape="0">
              <a:srgbClr val="000000">
                <a:alpha val="40000"/>
              </a:srgbClr>
            </a:outerShdw>
          </a:effectLst>
        </p:spPr>
      </p:pic>
      <p:cxnSp>
        <p:nvCxnSpPr>
          <p:cNvPr id="229" name="Shape 229"/>
          <p:cNvCxnSpPr/>
          <p:nvPr/>
        </p:nvCxnSpPr>
        <p:spPr>
          <a:xfrm flipH="1">
            <a:off x="4879026" y="5929457"/>
            <a:ext cx="1540823" cy="9855"/>
          </a:xfrm>
          <a:prstGeom prst="straightConnector1">
            <a:avLst/>
          </a:prstGeom>
          <a:noFill/>
          <a:ln w="28575" cap="flat" cmpd="sng">
            <a:solidFill>
              <a:srgbClr val="D5441D"/>
            </a:solidFill>
            <a:prstDash val="solid"/>
            <a:miter/>
            <a:headEnd type="none" w="med" len="med"/>
            <a:tailEnd type="stealth" w="lg" len="lg"/>
          </a:ln>
        </p:spPr>
      </p:cxnSp>
      <p:sp>
        <p:nvSpPr>
          <p:cNvPr id="230" name="Shape 230"/>
          <p:cNvSpPr txBox="1"/>
          <p:nvPr/>
        </p:nvSpPr>
        <p:spPr>
          <a:xfrm>
            <a:off x="401076" y="56182"/>
            <a:ext cx="11486123" cy="928556"/>
          </a:xfrm>
          <a:prstGeom prst="rect">
            <a:avLst/>
          </a:prstGeom>
          <a:noFill/>
          <a:ln>
            <a:noFill/>
          </a:ln>
        </p:spPr>
        <p:txBody>
          <a:bodyPr lIns="91425" tIns="45700" rIns="91425" bIns="45700" anchor="t" anchorCtr="0">
            <a:noAutofit/>
          </a:bodyPr>
          <a:lstStyle/>
          <a:p>
            <a:pPr fontAlgn="base"/>
            <a:r>
              <a:rPr lang="en-US" sz="3200" b="1" dirty="0"/>
              <a:t>Russian expedition set to locate sunken US Navy ship</a:t>
            </a:r>
            <a:endParaRPr lang="en-US" sz="3200" dirty="0"/>
          </a:p>
        </p:txBody>
      </p:sp>
      <p:sp>
        <p:nvSpPr>
          <p:cNvPr id="231" name="Shape 231"/>
          <p:cNvSpPr txBox="1"/>
          <p:nvPr/>
        </p:nvSpPr>
        <p:spPr>
          <a:xfrm>
            <a:off x="401077" y="4873734"/>
            <a:ext cx="1769239" cy="18158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D0CECE"/>
                </a:solidFill>
                <a:latin typeface="Arial"/>
                <a:ea typeface="Arial"/>
                <a:cs typeface="Arial"/>
                <a:sym typeface="Arial"/>
              </a:rPr>
              <a:t>If the wreck is intact identification will be relatively easy.</a:t>
            </a:r>
          </a:p>
          <a:p>
            <a:pPr marL="0" marR="0" lvl="0" indent="0" algn="l" rtl="0">
              <a:spcBef>
                <a:spcPts val="0"/>
              </a:spcBef>
              <a:buNone/>
            </a:pPr>
            <a:r>
              <a:rPr lang="en-US" sz="1400" dirty="0">
                <a:solidFill>
                  <a:srgbClr val="D0CECE"/>
                </a:solidFill>
                <a:latin typeface="Arial"/>
                <a:ea typeface="Arial"/>
                <a:cs typeface="Arial"/>
                <a:sym typeface="Arial"/>
              </a:rPr>
              <a:t>    </a:t>
            </a:r>
            <a:endParaRPr sz="1400" dirty="0">
              <a:solidFill>
                <a:srgbClr val="D0CECE"/>
              </a:solidFill>
              <a:latin typeface="Arial"/>
              <a:ea typeface="Arial"/>
              <a:cs typeface="Arial"/>
              <a:sym typeface="Arial"/>
            </a:endParaRPr>
          </a:p>
          <a:p>
            <a:pPr marL="0" marR="0" lvl="0" indent="0" algn="l" rtl="0">
              <a:spcBef>
                <a:spcPts val="0"/>
              </a:spcBef>
              <a:buSzPct val="25000"/>
              <a:buNone/>
            </a:pPr>
            <a:r>
              <a:rPr lang="en-US" sz="1400" dirty="0">
                <a:solidFill>
                  <a:srgbClr val="D0CECE"/>
                </a:solidFill>
                <a:latin typeface="Arial"/>
                <a:ea typeface="Arial"/>
                <a:cs typeface="Arial"/>
                <a:sym typeface="Arial"/>
              </a:rPr>
              <a:t>If it has been damaged by sea-ice then more difficult. </a:t>
            </a:r>
          </a:p>
        </p:txBody>
      </p:sp>
      <p:sp>
        <p:nvSpPr>
          <p:cNvPr id="2" name="Rectangle 1">
            <a:extLst>
              <a:ext uri="{FF2B5EF4-FFF2-40B4-BE49-F238E27FC236}">
                <a16:creationId xmlns:a16="http://schemas.microsoft.com/office/drawing/2014/main" id="{304C58E0-5E50-4CB5-B300-037450BE66E5}"/>
              </a:ext>
            </a:extLst>
          </p:cNvPr>
          <p:cNvSpPr/>
          <p:nvPr/>
        </p:nvSpPr>
        <p:spPr>
          <a:xfrm>
            <a:off x="640567" y="621854"/>
            <a:ext cx="10925908" cy="4043864"/>
          </a:xfrm>
          <a:prstGeom prst="rect">
            <a:avLst/>
          </a:prstGeom>
        </p:spPr>
        <p:txBody>
          <a:bodyPr wrap="square">
            <a:spAutoFit/>
          </a:bodyPr>
          <a:lstStyle/>
          <a:p>
            <a:pPr fontAlgn="base">
              <a:lnSpc>
                <a:spcPct val="115000"/>
              </a:lnSpc>
              <a:spcBef>
                <a:spcPts val="1200"/>
              </a:spcBef>
            </a:pPr>
            <a:r>
              <a:rPr lang="en-US" sz="2400" dirty="0">
                <a:latin typeface="inherit"/>
                <a:ea typeface="Times New Roman" panose="02020603050405020304" pitchFamily="18" charset="0"/>
                <a:cs typeface="Arial" panose="020B0604020202020204" pitchFamily="34" charset="0"/>
              </a:rPr>
              <a:t>On August 28, 1879, the USS Jeannette sailed into the Arctic and toward the North Pole via the Bering Strait. However, the vessel froze fast in just a few days and drifted with sea ice north of the Siberian coast for almost two years. The expedition was well-equipped for research projects, and the crew conducted numerous observations during the entire drift.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Bef>
                <a:spcPts val="1200"/>
              </a:spcBef>
            </a:pPr>
            <a:r>
              <a:rPr lang="en-US" sz="2400" dirty="0">
                <a:latin typeface="inherit"/>
                <a:ea typeface="Times New Roman" panose="02020603050405020304" pitchFamily="18" charset="0"/>
                <a:cs typeface="Arial" panose="020B0604020202020204" pitchFamily="34" charset="0"/>
              </a:rPr>
              <a:t>The vessel was crushed by ice-floes and sank in June 1881. All of the crew members were saved, and the ship logs and substantial amounts of data survived. That expedition proved a sensation in its time. If located, the ship's remains will provide unique opportunities for scientific research.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8A2162F-1A6A-41FB-8D02-DD30DDE016D1}"/>
              </a:ext>
            </a:extLst>
          </p:cNvPr>
          <p:cNvSpPr txBox="1"/>
          <p:nvPr/>
        </p:nvSpPr>
        <p:spPr>
          <a:xfrm>
            <a:off x="6103521" y="4768080"/>
            <a:ext cx="5762846" cy="954107"/>
          </a:xfrm>
          <a:prstGeom prst="rect">
            <a:avLst/>
          </a:prstGeom>
          <a:noFill/>
        </p:spPr>
        <p:txBody>
          <a:bodyPr wrap="square" rtlCol="0">
            <a:spAutoFit/>
          </a:bodyPr>
          <a:lstStyle/>
          <a:p>
            <a:r>
              <a:rPr lang="en-US" sz="2800" dirty="0">
                <a:solidFill>
                  <a:srgbClr val="00B0F0"/>
                </a:solidFill>
              </a:rPr>
              <a:t>            SUPPORT</a:t>
            </a:r>
          </a:p>
          <a:p>
            <a:endParaRPr lang="en-US" sz="2800" dirty="0">
              <a:solidFill>
                <a:srgbClr val="00B0F0"/>
              </a:solidFill>
            </a:endParaRPr>
          </a:p>
        </p:txBody>
      </p:sp>
    </p:spTree>
    <p:extLst>
      <p:ext uri="{BB962C8B-B14F-4D97-AF65-F5344CB8AC3E}">
        <p14:creationId xmlns:p14="http://schemas.microsoft.com/office/powerpoint/2010/main" val="38939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092F25-1391-4957-B4EC-1DD22C5D6067}"/>
              </a:ext>
            </a:extLst>
          </p:cNvPr>
          <p:cNvSpPr txBox="1"/>
          <p:nvPr/>
        </p:nvSpPr>
        <p:spPr>
          <a:xfrm>
            <a:off x="515815" y="6564351"/>
            <a:ext cx="11441470" cy="1938992"/>
          </a:xfrm>
          <a:prstGeom prst="rect">
            <a:avLst/>
          </a:prstGeom>
          <a:solidFill>
            <a:schemeClr val="bg1"/>
          </a:solidFill>
        </p:spPr>
        <p:txBody>
          <a:bodyPr wrap="square" rtlCol="0">
            <a:spAutoFit/>
          </a:bodyPr>
          <a:lstStyle/>
          <a:p>
            <a:endParaRPr lang="en-US" sz="2000" u="sng" dirty="0"/>
          </a:p>
          <a:p>
            <a:endParaRPr lang="en-US" sz="2000" u="sng" dirty="0"/>
          </a:p>
          <a:p>
            <a:endParaRPr lang="en-US" sz="2000" u="sng" dirty="0"/>
          </a:p>
          <a:p>
            <a:endParaRPr lang="en-US" sz="2000" u="sng" dirty="0"/>
          </a:p>
          <a:p>
            <a:endParaRPr lang="en-US" sz="2000" u="sng" dirty="0"/>
          </a:p>
          <a:p>
            <a:endParaRPr lang="en-US" sz="2000" u="sng" dirty="0"/>
          </a:p>
        </p:txBody>
      </p:sp>
      <p:sp>
        <p:nvSpPr>
          <p:cNvPr id="8" name="TextBox 7">
            <a:extLst>
              <a:ext uri="{FF2B5EF4-FFF2-40B4-BE49-F238E27FC236}">
                <a16:creationId xmlns:a16="http://schemas.microsoft.com/office/drawing/2014/main" id="{356CAB9F-17F6-4388-9767-7BEC5609B1FB}"/>
              </a:ext>
            </a:extLst>
          </p:cNvPr>
          <p:cNvSpPr txBox="1"/>
          <p:nvPr/>
        </p:nvSpPr>
        <p:spPr>
          <a:xfrm>
            <a:off x="234714" y="281354"/>
            <a:ext cx="11722571" cy="6247864"/>
          </a:xfrm>
          <a:prstGeom prst="rect">
            <a:avLst/>
          </a:prstGeom>
          <a:solidFill>
            <a:schemeClr val="accent4">
              <a:lumMod val="20000"/>
              <a:lumOff val="80000"/>
            </a:schemeClr>
          </a:solidFill>
        </p:spPr>
        <p:txBody>
          <a:bodyPr wrap="square" rtlCol="0">
            <a:spAutoFit/>
          </a:bodyPr>
          <a:lstStyle/>
          <a:p>
            <a:r>
              <a:rPr lang="en-US" sz="4800" dirty="0"/>
              <a:t>              The invited participants:</a:t>
            </a:r>
          </a:p>
          <a:p>
            <a:pPr algn="ctr"/>
            <a:r>
              <a:rPr lang="en-US" sz="3200" dirty="0"/>
              <a:t>Russian Geographical Society 1</a:t>
            </a:r>
          </a:p>
          <a:p>
            <a:pPr algn="ctr"/>
            <a:r>
              <a:rPr lang="en-US" sz="3200" dirty="0"/>
              <a:t>OAO, 2</a:t>
            </a:r>
          </a:p>
          <a:p>
            <a:pPr algn="ctr"/>
            <a:r>
              <a:rPr lang="en-US" sz="3200" dirty="0"/>
              <a:t>Center for Coastal and Ocean Mapping, USA 1</a:t>
            </a:r>
          </a:p>
          <a:p>
            <a:pPr algn="ctr"/>
            <a:r>
              <a:rPr lang="en-US" sz="3200" dirty="0">
                <a:solidFill>
                  <a:srgbClr val="0070C0"/>
                </a:solidFill>
              </a:rPr>
              <a:t>University of Hawaii, 1</a:t>
            </a:r>
          </a:p>
          <a:p>
            <a:pPr algn="ctr"/>
            <a:r>
              <a:rPr lang="en-US" sz="3200" dirty="0"/>
              <a:t>Naval Research Laboratory, 1</a:t>
            </a:r>
          </a:p>
          <a:p>
            <a:pPr algn="ctr"/>
            <a:r>
              <a:rPr lang="en-US" sz="3200" dirty="0">
                <a:solidFill>
                  <a:srgbClr val="0070C0"/>
                </a:solidFill>
              </a:rPr>
              <a:t>University of Washington, 1</a:t>
            </a:r>
          </a:p>
          <a:p>
            <a:pPr algn="ctr"/>
            <a:r>
              <a:rPr lang="en-US" sz="3200" dirty="0"/>
              <a:t>Oceanography Magazine,1</a:t>
            </a:r>
          </a:p>
          <a:p>
            <a:pPr algn="ctr"/>
            <a:r>
              <a:rPr lang="en-US" sz="3200" dirty="0"/>
              <a:t>NOAA Office of Ocean Exploration, 1</a:t>
            </a:r>
          </a:p>
          <a:p>
            <a:pPr algn="ctr"/>
            <a:r>
              <a:rPr lang="en-US" sz="3200" dirty="0"/>
              <a:t>Underwater Archeology, US Navy, 1</a:t>
            </a:r>
          </a:p>
          <a:p>
            <a:pPr algn="ctr"/>
            <a:r>
              <a:rPr lang="en-US" sz="3200" dirty="0"/>
              <a:t>National Geographic  partners, 1</a:t>
            </a:r>
          </a:p>
          <a:p>
            <a:r>
              <a:rPr lang="en-US" sz="3200" dirty="0"/>
              <a:t> </a:t>
            </a:r>
          </a:p>
        </p:txBody>
      </p:sp>
      <p:sp>
        <p:nvSpPr>
          <p:cNvPr id="4" name="Shape 225">
            <a:extLst>
              <a:ext uri="{FF2B5EF4-FFF2-40B4-BE49-F238E27FC236}">
                <a16:creationId xmlns:a16="http://schemas.microsoft.com/office/drawing/2014/main" id="{8B678086-BDFB-4C5A-BDD5-826BEE197226}"/>
              </a:ext>
            </a:extLst>
          </p:cNvPr>
          <p:cNvSpPr/>
          <p:nvPr/>
        </p:nvSpPr>
        <p:spPr>
          <a:xfrm>
            <a:off x="48137" y="6030686"/>
            <a:ext cx="12192000" cy="827314"/>
          </a:xfrm>
          <a:prstGeom prst="rect">
            <a:avLst/>
          </a:prstGeom>
          <a:solidFill>
            <a:srgbClr val="171616"/>
          </a:solidFill>
          <a:ln>
            <a:noFill/>
          </a:ln>
        </p:spPr>
        <p:txBody>
          <a:bodyPr lIns="91425" tIns="45700" rIns="91425" bIns="45700" anchor="ctr" anchorCtr="0">
            <a:noAutofit/>
          </a:bodyPr>
          <a:lstStyle/>
          <a:p>
            <a:pPr lvl="0" algn="ct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39264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1606</TotalTime>
  <Words>1090</Words>
  <Application>Microsoft Office PowerPoint</Application>
  <PresentationFormat>Widescreen</PresentationFormat>
  <Paragraphs>149</Paragraphs>
  <Slides>23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 Black</vt:lpstr>
      <vt:lpstr>inherit</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Crane</dc:creator>
  <cp:lastModifiedBy>Kathy Crane</cp:lastModifiedBy>
  <cp:revision>62</cp:revision>
  <dcterms:modified xsi:type="dcterms:W3CDTF">2017-07-18T15:32:14Z</dcterms:modified>
</cp:coreProperties>
</file>