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2"/>
  </p:sldMasterIdLst>
  <p:notesMasterIdLst>
    <p:notesMasterId r:id="rId16"/>
  </p:notesMasterIdLst>
  <p:handoutMasterIdLst>
    <p:handoutMasterId r:id="rId17"/>
  </p:handoutMasterIdLst>
  <p:sldIdLst>
    <p:sldId id="276" r:id="rId3"/>
    <p:sldId id="265" r:id="rId4"/>
    <p:sldId id="283" r:id="rId5"/>
    <p:sldId id="266" r:id="rId6"/>
    <p:sldId id="278" r:id="rId7"/>
    <p:sldId id="280" r:id="rId8"/>
    <p:sldId id="281" r:id="rId9"/>
    <p:sldId id="269" r:id="rId10"/>
    <p:sldId id="270" r:id="rId11"/>
    <p:sldId id="271" r:id="rId12"/>
    <p:sldId id="272" r:id="rId13"/>
    <p:sldId id="282" r:id="rId14"/>
    <p:sldId id="273" r:id="rId15"/>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D3E6"/>
    <a:srgbClr val="2C5CA6"/>
    <a:srgbClr val="FDC763"/>
    <a:srgbClr val="00F2F2"/>
    <a:srgbClr val="2791A6"/>
    <a:srgbClr val="DEF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52801" autoAdjust="0"/>
  </p:normalViewPr>
  <p:slideViewPr>
    <p:cSldViewPr>
      <p:cViewPr varScale="1">
        <p:scale>
          <a:sx n="55" d="100"/>
          <a:sy n="55" d="100"/>
        </p:scale>
        <p:origin x="2028" y="54"/>
      </p:cViewPr>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2" d="100"/>
          <a:sy n="82" d="100"/>
        </p:scale>
        <p:origin x="3108" y="6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128FCA9C-FF92-4024-BDEC-A6D3B663DC09}" type="datetimeFigureOut">
              <a:rPr lang="en-US"/>
              <a:t>7/13/2017</a:t>
            </a:fld>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772AB877-E7B1-4681-847E-D0918612832B}" type="datetimeFigureOut">
              <a:rPr lang="en-US"/>
              <a:t>7/13/2017</a:t>
            </a:fld>
            <a:endParaRPr/>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rctic.gov/greene.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400" dirty="0" smtClean="0">
                <a:latin typeface="Calibri" panose="020F0502020204030204" pitchFamily="34" charset="0"/>
              </a:rPr>
              <a:t>[Opening Slide]</a:t>
            </a:r>
          </a:p>
          <a:p>
            <a:pPr eaLnBrk="1" hangingPunct="1">
              <a:spcBef>
                <a:spcPct val="0"/>
              </a:spcBef>
            </a:pPr>
            <a:endParaRPr lang="en-US" sz="1400" dirty="0" smtClean="0">
              <a:latin typeface="Calibri" panose="020F0502020204030204" pitchFamily="34" charset="0"/>
            </a:endParaRPr>
          </a:p>
          <a:p>
            <a:pPr>
              <a:lnSpc>
                <a:spcPct val="150000"/>
              </a:lnSpc>
              <a:spcBef>
                <a:spcPts val="607"/>
              </a:spcBef>
            </a:pPr>
            <a:r>
              <a:rPr lang="en-US" sz="1400" dirty="0" err="1" smtClean="0">
                <a:solidFill>
                  <a:schemeClr val="tx1"/>
                </a:solidFill>
                <a:latin typeface="Calibri" panose="020F0502020204030204" pitchFamily="34" charset="0"/>
              </a:rPr>
              <a:t>Uvlullautaq</a:t>
            </a:r>
            <a:r>
              <a:rPr lang="en-US" sz="1400" dirty="0" smtClean="0">
                <a:solidFill>
                  <a:schemeClr val="tx1"/>
                </a:solidFill>
                <a:latin typeface="Calibri" panose="020F0502020204030204" pitchFamily="34" charset="0"/>
              </a:rPr>
              <a:t>, good afternoon. </a:t>
            </a:r>
          </a:p>
          <a:p>
            <a:pPr>
              <a:lnSpc>
                <a:spcPct val="150000"/>
              </a:lnSpc>
              <a:spcBef>
                <a:spcPts val="607"/>
              </a:spcBef>
            </a:pPr>
            <a:r>
              <a:rPr lang="en-US" sz="1400" dirty="0" smtClean="0">
                <a:solidFill>
                  <a:schemeClr val="tx1"/>
                </a:solidFill>
                <a:latin typeface="Calibri" panose="020F0502020204030204" pitchFamily="34" charset="0"/>
              </a:rPr>
              <a:t>[</a:t>
            </a:r>
            <a:r>
              <a:rPr lang="en-US" sz="1400" dirty="0" smtClean="0">
                <a:latin typeface="Calibri" panose="020F0502020204030204" pitchFamily="34" charset="0"/>
              </a:rPr>
              <a:t>– progress to the next slide for introduction]</a:t>
            </a:r>
          </a:p>
          <a:p>
            <a:pPr eaLnBrk="1" hangingPunct="1">
              <a:spcBef>
                <a:spcPct val="0"/>
              </a:spcBef>
            </a:pPr>
            <a:endParaRPr lang="en-US" sz="1400" dirty="0" smtClean="0">
              <a:latin typeface="Calibri" panose="020F0502020204030204" pitchFamily="34"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887">
              <a:defRPr>
                <a:solidFill>
                  <a:schemeClr val="tx1"/>
                </a:solidFill>
                <a:latin typeface="Times New Roman" panose="02020603050405020304" pitchFamily="18" charset="0"/>
                <a:ea typeface="MS PGothic" panose="020B0600070205080204" pitchFamily="34" charset="-128"/>
              </a:defRPr>
            </a:lvl1pPr>
            <a:lvl2pPr marL="751494" indent="-289036" defTabSz="916887">
              <a:defRPr>
                <a:solidFill>
                  <a:schemeClr val="tx1"/>
                </a:solidFill>
                <a:latin typeface="Times New Roman" panose="02020603050405020304" pitchFamily="18" charset="0"/>
                <a:ea typeface="MS PGothic" panose="020B0600070205080204" pitchFamily="34" charset="-128"/>
              </a:defRPr>
            </a:lvl2pPr>
            <a:lvl3pPr marL="1156145" indent="-231229" defTabSz="916887">
              <a:defRPr>
                <a:solidFill>
                  <a:schemeClr val="tx1"/>
                </a:solidFill>
                <a:latin typeface="Times New Roman" panose="02020603050405020304" pitchFamily="18" charset="0"/>
                <a:ea typeface="MS PGothic" panose="020B0600070205080204" pitchFamily="34" charset="-128"/>
              </a:defRPr>
            </a:lvl3pPr>
            <a:lvl4pPr marL="1618602" indent="-231229" defTabSz="916887">
              <a:defRPr>
                <a:solidFill>
                  <a:schemeClr val="tx1"/>
                </a:solidFill>
                <a:latin typeface="Times New Roman" panose="02020603050405020304" pitchFamily="18" charset="0"/>
                <a:ea typeface="MS PGothic" panose="020B0600070205080204" pitchFamily="34" charset="-128"/>
              </a:defRPr>
            </a:lvl4pPr>
            <a:lvl5pPr marL="2081060" indent="-231229" defTabSz="916887">
              <a:defRPr>
                <a:solidFill>
                  <a:schemeClr val="tx1"/>
                </a:solidFill>
                <a:latin typeface="Times New Roman" panose="02020603050405020304" pitchFamily="18" charset="0"/>
                <a:ea typeface="MS PGothic" panose="020B0600070205080204" pitchFamily="34" charset="-128"/>
              </a:defRPr>
            </a:lvl5pPr>
            <a:lvl6pPr marL="2543518" indent="-231229" defTabSz="916887"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3005976" indent="-231229" defTabSz="916887"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68434" indent="-231229" defTabSz="916887"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930891" indent="-231229" defTabSz="916887"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fld id="{2AE84286-CCEF-4253-9D1F-C404E3B8C0D8}" type="slidenum">
              <a:rPr lang="en-US"/>
              <a:pPr/>
              <a:t>1</a:t>
            </a:fld>
            <a:endParaRPr lang="en-US"/>
          </a:p>
        </p:txBody>
      </p:sp>
    </p:spTree>
    <p:extLst>
      <p:ext uri="{BB962C8B-B14F-4D97-AF65-F5344CB8AC3E}">
        <p14:creationId xmlns:p14="http://schemas.microsoft.com/office/powerpoint/2010/main" val="1374385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400" dirty="0" smtClean="0">
                <a:latin typeface="Calibri" panose="020F0502020204030204" pitchFamily="34" charset="0"/>
              </a:rPr>
              <a:t>Collaboration between regional entities, communities, technical experts and agencies have been key to addressing the high cost of living in Northwest Alaska. </a:t>
            </a:r>
          </a:p>
          <a:p>
            <a:pPr>
              <a:spcAft>
                <a:spcPts val="1200"/>
              </a:spcAft>
            </a:pPr>
            <a:r>
              <a:rPr lang="en-US" sz="1400" dirty="0" smtClean="0">
                <a:latin typeface="Calibri" panose="020F0502020204030204" pitchFamily="34" charset="0"/>
              </a:rPr>
              <a:t>Communities like Noatak and those in the Upper Kobuk have experienced significant declines in river water levels causing all fuel and other supplies to be brought in by plane.</a:t>
            </a:r>
          </a:p>
          <a:p>
            <a:pPr>
              <a:spcAft>
                <a:spcPts val="1200"/>
              </a:spcAft>
            </a:pPr>
            <a:r>
              <a:rPr lang="en-US" sz="1400" dirty="0" smtClean="0">
                <a:latin typeface="Calibri" panose="020F0502020204030204" pitchFamily="34" charset="0"/>
              </a:rPr>
              <a:t>Due to the increased cost of fuel facing the region in 2007 – all the entities serving the region came together to host an energy strategy session. This </a:t>
            </a:r>
            <a:r>
              <a:rPr lang="en-US" sz="1400" dirty="0" smtClean="0">
                <a:latin typeface="Calibri" panose="020F0502020204030204" pitchFamily="34" charset="0"/>
              </a:rPr>
              <a:t>led </a:t>
            </a:r>
            <a:r>
              <a:rPr lang="en-US" sz="1400" dirty="0" smtClean="0">
                <a:latin typeface="Calibri" panose="020F0502020204030204" pitchFamily="34" charset="0"/>
              </a:rPr>
              <a:t>to the development of the </a:t>
            </a:r>
            <a:r>
              <a:rPr lang="en-US" sz="1400" dirty="0" smtClean="0">
                <a:latin typeface="Calibri" panose="020F0502020204030204" pitchFamily="34" charset="0"/>
              </a:rPr>
              <a:t>first </a:t>
            </a:r>
            <a:r>
              <a:rPr lang="en-US" sz="1400" dirty="0" smtClean="0">
                <a:latin typeface="Calibri" panose="020F0502020204030204" pitchFamily="34" charset="0"/>
              </a:rPr>
              <a:t>regional energy </a:t>
            </a:r>
            <a:r>
              <a:rPr lang="en-US" sz="1400" dirty="0" smtClean="0">
                <a:latin typeface="Calibri" panose="020F0502020204030204" pitchFamily="34" charset="0"/>
              </a:rPr>
              <a:t>plan in the State of Alaska. </a:t>
            </a:r>
            <a:r>
              <a:rPr lang="en-US" sz="1400" dirty="0" smtClean="0">
                <a:latin typeface="Calibri" panose="020F0502020204030204" pitchFamily="34" charset="0"/>
              </a:rPr>
              <a:t>This plan was developed utilizing indigenous knowledge and technical experts that identified sites to test for renewable energy that could be used to reduce dependence on diesel for </a:t>
            </a:r>
            <a:r>
              <a:rPr lang="en-US" sz="1400" dirty="0" smtClean="0">
                <a:latin typeface="Calibri" panose="020F0502020204030204" pitchFamily="34" charset="0"/>
              </a:rPr>
              <a:t>power generation.</a:t>
            </a:r>
            <a:endParaRPr lang="en-US" sz="1400" dirty="0" smtClean="0">
              <a:latin typeface="Calibri" panose="020F0502020204030204" pitchFamily="34" charset="0"/>
            </a:endParaRPr>
          </a:p>
          <a:p>
            <a:pPr>
              <a:spcAft>
                <a:spcPts val="1200"/>
              </a:spcAft>
            </a:pPr>
            <a:r>
              <a:rPr lang="en-US" sz="1400" dirty="0" smtClean="0">
                <a:latin typeface="Calibri" panose="020F0502020204030204" pitchFamily="34" charset="0"/>
              </a:rPr>
              <a:t>Today, wind turbines and solar power have been deployed in communities. Efforts are continuing to establish micro-grids and to access natural gas to reduce the cost of living in the region.</a:t>
            </a:r>
            <a:endParaRPr lang="en-US" sz="14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10</a:t>
            </a:fld>
            <a:endParaRPr lang="en-US"/>
          </a:p>
        </p:txBody>
      </p:sp>
    </p:spTree>
    <p:extLst>
      <p:ext uri="{BB962C8B-B14F-4D97-AF65-F5344CB8AC3E}">
        <p14:creationId xmlns:p14="http://schemas.microsoft.com/office/powerpoint/2010/main" val="2145927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400" dirty="0" smtClean="0">
                <a:latin typeface="Calibri" panose="020F0502020204030204" pitchFamily="34" charset="0"/>
              </a:rPr>
              <a:t>Successful collaboration utilizing indigenous knowledge is also important to economic development in the Arctic. </a:t>
            </a:r>
          </a:p>
          <a:p>
            <a:pPr>
              <a:spcAft>
                <a:spcPts val="1200"/>
              </a:spcAft>
            </a:pPr>
            <a:r>
              <a:rPr lang="en-US" sz="1400" dirty="0" smtClean="0">
                <a:latin typeface="Calibri" panose="020F0502020204030204" pitchFamily="34" charset="0"/>
              </a:rPr>
              <a:t>Red Dog Mine is owned by NANA and operated by </a:t>
            </a:r>
            <a:r>
              <a:rPr lang="en-US" sz="1400" dirty="0" err="1" smtClean="0">
                <a:latin typeface="Calibri" panose="020F0502020204030204" pitchFamily="34" charset="0"/>
              </a:rPr>
              <a:t>Teck</a:t>
            </a:r>
            <a:r>
              <a:rPr lang="en-US" sz="1400" dirty="0" smtClean="0">
                <a:latin typeface="Calibri" panose="020F0502020204030204" pitchFamily="34" charset="0"/>
              </a:rPr>
              <a:t>, a Canadian mining company. Under NANA’s agreement with </a:t>
            </a:r>
            <a:r>
              <a:rPr lang="en-US" sz="1400" dirty="0" err="1" smtClean="0">
                <a:latin typeface="Calibri" panose="020F0502020204030204" pitchFamily="34" charset="0"/>
              </a:rPr>
              <a:t>Teck</a:t>
            </a:r>
            <a:r>
              <a:rPr lang="en-US" sz="1400" dirty="0" smtClean="0">
                <a:latin typeface="Calibri" panose="020F0502020204030204" pitchFamily="34" charset="0"/>
              </a:rPr>
              <a:t>, the operations of the Mine includes a Subsistence Committee. This Committee is central to the operation of the Mine when it comes to any environmental concern, minimizing impacts to subsistence resources and activities, as well as providing guidance to the Mine on how to engage with </a:t>
            </a:r>
            <a:r>
              <a:rPr lang="en-US" sz="1400" dirty="0" smtClean="0">
                <a:latin typeface="Calibri" panose="020F0502020204030204" pitchFamily="34" charset="0"/>
              </a:rPr>
              <a:t>our communities</a:t>
            </a:r>
            <a:r>
              <a:rPr lang="en-US" sz="1400" dirty="0" smtClean="0">
                <a:latin typeface="Calibri" panose="020F0502020204030204" pitchFamily="34" charset="0"/>
              </a:rPr>
              <a:t>.</a:t>
            </a:r>
          </a:p>
          <a:p>
            <a:pPr>
              <a:spcAft>
                <a:spcPts val="1200"/>
              </a:spcAft>
            </a:pPr>
            <a:r>
              <a:rPr lang="en-US" sz="1400" dirty="0" smtClean="0">
                <a:latin typeface="Calibri" panose="020F0502020204030204" pitchFamily="34" charset="0"/>
              </a:rPr>
              <a:t>The collaboration has been key, especially in the shipping operations in the summer. The same fall storms that hit </a:t>
            </a:r>
            <a:r>
              <a:rPr lang="en-US" sz="1400" dirty="0" smtClean="0">
                <a:latin typeface="Calibri" panose="020F0502020204030204" pitchFamily="34" charset="0"/>
              </a:rPr>
              <a:t>Kivalina, </a:t>
            </a:r>
            <a:r>
              <a:rPr lang="en-US" sz="1400" dirty="0" smtClean="0">
                <a:latin typeface="Calibri" panose="020F0502020204030204" pitchFamily="34" charset="0"/>
              </a:rPr>
              <a:t>can impact </a:t>
            </a:r>
            <a:r>
              <a:rPr lang="en-US" sz="1400" dirty="0" smtClean="0">
                <a:latin typeface="Calibri" panose="020F0502020204030204" pitchFamily="34" charset="0"/>
              </a:rPr>
              <a:t>the shipping season from the Port. </a:t>
            </a:r>
            <a:r>
              <a:rPr lang="en-US" sz="1400" dirty="0" smtClean="0">
                <a:latin typeface="Calibri" panose="020F0502020204030204" pitchFamily="34" charset="0"/>
              </a:rPr>
              <a:t>Last year, Red Dog had its longest shipping season due to decreased ice, but had more delays than usual because of increased in storms</a:t>
            </a:r>
            <a:r>
              <a:rPr lang="en-US" sz="1400" dirty="0" smtClean="0">
                <a:latin typeface="Calibri" panose="020F0502020204030204" pitchFamily="34" charset="0"/>
              </a:rPr>
              <a:t>.</a:t>
            </a:r>
            <a:endParaRPr lang="en-US" sz="14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1153110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1200"/>
              </a:spcAft>
            </a:pPr>
            <a:r>
              <a:rPr lang="en-US" sz="1600" dirty="0" smtClean="0">
                <a:latin typeface="Calibri" panose="020F0502020204030204" pitchFamily="34" charset="0"/>
              </a:rPr>
              <a:t>Collaboration is essential for</a:t>
            </a:r>
            <a:r>
              <a:rPr lang="en-US" sz="1600" baseline="0" dirty="0" smtClean="0">
                <a:latin typeface="Calibri" panose="020F0502020204030204" pitchFamily="34" charset="0"/>
              </a:rPr>
              <a:t> the future of the Arctic. When we combine our knowledge – it is possible to more </a:t>
            </a:r>
            <a:r>
              <a:rPr lang="en-US" sz="1600" b="1" i="1" u="sng" baseline="0" dirty="0" smtClean="0">
                <a:latin typeface="Calibri" panose="020F0502020204030204" pitchFamily="34" charset="0"/>
              </a:rPr>
              <a:t>holistically</a:t>
            </a:r>
            <a:r>
              <a:rPr lang="en-US" sz="1600" baseline="0" dirty="0" smtClean="0">
                <a:latin typeface="Calibri" panose="020F0502020204030204" pitchFamily="34" charset="0"/>
              </a:rPr>
              <a:t> and </a:t>
            </a:r>
            <a:r>
              <a:rPr lang="en-US" sz="1600" b="1" i="1" u="sng" baseline="0" dirty="0" smtClean="0">
                <a:latin typeface="Calibri" panose="020F0502020204030204" pitchFamily="34" charset="0"/>
              </a:rPr>
              <a:t>efficiently</a:t>
            </a:r>
            <a:r>
              <a:rPr lang="en-US" sz="1600" baseline="0" dirty="0" smtClean="0">
                <a:latin typeface="Calibri" panose="020F0502020204030204" pitchFamily="34" charset="0"/>
              </a:rPr>
              <a:t> understand the changing Arctic and impacts the diminishing ice is having on the land, water, air, wildlife, and the people</a:t>
            </a:r>
            <a:r>
              <a:rPr lang="en-US" sz="1600" dirty="0" smtClean="0">
                <a:latin typeface="Calibri" panose="020F0502020204030204" pitchFamily="34" charset="0"/>
              </a:rPr>
              <a:t> of the Arctic</a:t>
            </a:r>
            <a:r>
              <a:rPr lang="en-US" sz="1600" baseline="0" dirty="0" smtClean="0">
                <a:latin typeface="Calibri" panose="020F0502020204030204" pitchFamily="34" charset="0"/>
              </a:rPr>
              <a:t>.</a:t>
            </a:r>
          </a:p>
          <a:p>
            <a:pPr>
              <a:spcAft>
                <a:spcPts val="1200"/>
              </a:spcAft>
            </a:pPr>
            <a:r>
              <a:rPr lang="en-US" sz="1600" baseline="0" dirty="0" smtClean="0">
                <a:latin typeface="Calibri" panose="020F0502020204030204" pitchFamily="34" charset="0"/>
              </a:rPr>
              <a:t>This is a powerful combination and when scientists and indigenous knowledge holders work together, I know we – all of us – can adapt to these changes.</a:t>
            </a:r>
            <a:endParaRPr lang="en-US" sz="1600" dirty="0" smtClean="0">
              <a:latin typeface="Calibri" panose="020F0502020204030204" pitchFamily="34"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MS PGothic" panose="020B0600070205080204" pitchFamily="34" charset="-128"/>
              </a:defRPr>
            </a:lvl1pPr>
            <a:lvl2pPr marL="751494" indent="-289036">
              <a:defRPr>
                <a:solidFill>
                  <a:schemeClr val="tx1"/>
                </a:solidFill>
                <a:latin typeface="Times New Roman" panose="02020603050405020304" pitchFamily="18" charset="0"/>
                <a:ea typeface="MS PGothic" panose="020B0600070205080204" pitchFamily="34" charset="-128"/>
              </a:defRPr>
            </a:lvl2pPr>
            <a:lvl3pPr marL="1156145" indent="-231229">
              <a:defRPr>
                <a:solidFill>
                  <a:schemeClr val="tx1"/>
                </a:solidFill>
                <a:latin typeface="Times New Roman" panose="02020603050405020304" pitchFamily="18" charset="0"/>
                <a:ea typeface="MS PGothic" panose="020B0600070205080204" pitchFamily="34" charset="-128"/>
              </a:defRPr>
            </a:lvl3pPr>
            <a:lvl4pPr marL="1618602" indent="-231229">
              <a:defRPr>
                <a:solidFill>
                  <a:schemeClr val="tx1"/>
                </a:solidFill>
                <a:latin typeface="Times New Roman" panose="02020603050405020304" pitchFamily="18" charset="0"/>
                <a:ea typeface="MS PGothic" panose="020B0600070205080204" pitchFamily="34" charset="-128"/>
              </a:defRPr>
            </a:lvl4pPr>
            <a:lvl5pPr marL="2081060" indent="-231229">
              <a:defRPr>
                <a:solidFill>
                  <a:schemeClr val="tx1"/>
                </a:solidFill>
                <a:latin typeface="Times New Roman" panose="02020603050405020304" pitchFamily="18" charset="0"/>
                <a:ea typeface="MS PGothic" panose="020B0600070205080204" pitchFamily="34" charset="-128"/>
              </a:defRPr>
            </a:lvl5pPr>
            <a:lvl6pPr marL="2543518"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3005976"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68434"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930891"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fld id="{0D9B658C-1A6F-4494-B829-9E40FB7085F7}" type="slidenum">
              <a:rPr lang="en-US">
                <a:latin typeface="Calibri" panose="020F0502020204030204" pitchFamily="34" charset="0"/>
              </a:rPr>
              <a:pPr/>
              <a:t>12</a:t>
            </a:fld>
            <a:endParaRPr lang="en-US">
              <a:latin typeface="Calibri" panose="020F0502020204030204" pitchFamily="34" charset="0"/>
            </a:endParaRPr>
          </a:p>
        </p:txBody>
      </p:sp>
    </p:spTree>
    <p:extLst>
      <p:ext uri="{BB962C8B-B14F-4D97-AF65-F5344CB8AC3E}">
        <p14:creationId xmlns:p14="http://schemas.microsoft.com/office/powerpoint/2010/main" val="371821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smtClean="0">
                <a:latin typeface="Calibri" panose="020F0502020204030204" pitchFamily="34" charset="0"/>
              </a:rPr>
              <a:t>Taikuu</a:t>
            </a:r>
            <a:r>
              <a:rPr lang="en-US" sz="1400" dirty="0" smtClean="0">
                <a:latin typeface="Calibri" panose="020F0502020204030204" pitchFamily="34" charset="0"/>
              </a:rPr>
              <a:t>!</a:t>
            </a:r>
            <a:endParaRPr lang="en-US" sz="14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13</a:t>
            </a:fld>
            <a:endParaRPr lang="en-US"/>
          </a:p>
        </p:txBody>
      </p:sp>
    </p:spTree>
    <p:extLst>
      <p:ext uri="{BB962C8B-B14F-4D97-AF65-F5344CB8AC3E}">
        <p14:creationId xmlns:p14="http://schemas.microsoft.com/office/powerpoint/2010/main" val="3182598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1400" dirty="0" err="1" smtClean="0">
                <a:solidFill>
                  <a:schemeClr val="tx1"/>
                </a:solidFill>
                <a:latin typeface="Calibri" panose="020F0502020204030204" pitchFamily="34" charset="0"/>
              </a:rPr>
              <a:t>Uvuŋa</a:t>
            </a:r>
            <a:r>
              <a:rPr lang="en-US" sz="1400" dirty="0" smtClean="0">
                <a:solidFill>
                  <a:schemeClr val="tx1"/>
                </a:solidFill>
                <a:latin typeface="Calibri" panose="020F0502020204030204" pitchFamily="34" charset="0"/>
              </a:rPr>
              <a:t> </a:t>
            </a:r>
            <a:r>
              <a:rPr lang="en-US" sz="1400" dirty="0" err="1" smtClean="0">
                <a:solidFill>
                  <a:schemeClr val="tx1"/>
                </a:solidFill>
                <a:latin typeface="Calibri" panose="020F0502020204030204" pitchFamily="34" charset="0"/>
              </a:rPr>
              <a:t>Kasaŋnaluk</a:t>
            </a:r>
            <a:r>
              <a:rPr lang="en-US" sz="1400" dirty="0" smtClean="0">
                <a:solidFill>
                  <a:schemeClr val="tx1"/>
                </a:solidFill>
                <a:latin typeface="Calibri" panose="020F0502020204030204" pitchFamily="34" charset="0"/>
              </a:rPr>
              <a:t>, </a:t>
            </a:r>
            <a:r>
              <a:rPr lang="en-US" sz="1400" dirty="0" err="1" smtClean="0">
                <a:solidFill>
                  <a:schemeClr val="tx1"/>
                </a:solidFill>
                <a:latin typeface="Calibri" panose="020F0502020204030204" pitchFamily="34" charset="0"/>
              </a:rPr>
              <a:t>Ipnachaiġmii</a:t>
            </a:r>
            <a:r>
              <a:rPr lang="en-US" sz="1400" dirty="0" smtClean="0">
                <a:solidFill>
                  <a:schemeClr val="tx1"/>
                </a:solidFill>
                <a:latin typeface="Calibri" panose="020F0502020204030204" pitchFamily="34" charset="0"/>
              </a:rPr>
              <a:t>.</a:t>
            </a:r>
            <a:endParaRPr lang="en-US" sz="1400" dirty="0" smtClean="0">
              <a:latin typeface="Calibri" panose="020F0502020204030204" pitchFamily="34" charset="0"/>
            </a:endParaRPr>
          </a:p>
          <a:p>
            <a:pPr eaLnBrk="1" hangingPunct="1">
              <a:spcBef>
                <a:spcPct val="0"/>
              </a:spcBef>
              <a:spcAft>
                <a:spcPts val="1200"/>
              </a:spcAft>
            </a:pPr>
            <a:r>
              <a:rPr lang="en-US" sz="1400" dirty="0" smtClean="0">
                <a:latin typeface="Calibri" panose="020F0502020204030204" pitchFamily="34" charset="0"/>
              </a:rPr>
              <a:t>My name is </a:t>
            </a:r>
            <a:r>
              <a:rPr lang="en-US" sz="1400" b="1" dirty="0" err="1" smtClean="0">
                <a:latin typeface="Calibri" panose="020F0502020204030204" pitchFamily="34" charset="0"/>
                <a:hlinkClick r:id="rId3"/>
              </a:rPr>
              <a:t>Kasaaŋnaaluk</a:t>
            </a:r>
            <a:r>
              <a:rPr lang="en-US" sz="1400" b="1" dirty="0" smtClean="0">
                <a:latin typeface="Calibri" panose="020F0502020204030204" pitchFamily="34" charset="0"/>
                <a:hlinkClick r:id="rId3"/>
              </a:rPr>
              <a:t> Marie N. Greene</a:t>
            </a:r>
            <a:r>
              <a:rPr lang="en-US" sz="1400" b="1" dirty="0" smtClean="0">
                <a:latin typeface="Calibri" panose="020F0502020204030204" pitchFamily="34" charset="0"/>
              </a:rPr>
              <a:t>. </a:t>
            </a:r>
            <a:r>
              <a:rPr lang="en-US" sz="1400" dirty="0" smtClean="0">
                <a:latin typeface="Calibri" panose="020F0502020204030204" pitchFamily="34" charset="0"/>
              </a:rPr>
              <a:t>I was born in Deering, Alaska, and now live in Kotzebue, on the northwest coast, in the Arctic region. I have a master’s degree in Rural Development, and a lifetime of Inupiat knowledge and experience.</a:t>
            </a:r>
          </a:p>
          <a:p>
            <a:pPr eaLnBrk="1" hangingPunct="1">
              <a:spcBef>
                <a:spcPct val="0"/>
              </a:spcBef>
              <a:spcAft>
                <a:spcPts val="1200"/>
              </a:spcAft>
            </a:pPr>
            <a:r>
              <a:rPr lang="en-US" sz="1400" dirty="0" smtClean="0">
                <a:latin typeface="Calibri" panose="020F0502020204030204" pitchFamily="34" charset="0"/>
              </a:rPr>
              <a:t>For 20 years, I worked for the NANA Regional Corporation, one of the original 13 Alaska Native Corporations incorporated after the passage of the Alaska Native Claims Settlement Act of 1971. For the last 13 of those years, I served as the President and CEO of NANA, which is a for-profit, billion dollar corporation with a social and cultural mission that benefits more than 14,300 Alaska Native shareholders of Inupiat descent.</a:t>
            </a:r>
          </a:p>
          <a:p>
            <a:pPr eaLnBrk="1" hangingPunct="1">
              <a:spcBef>
                <a:spcPct val="0"/>
              </a:spcBef>
              <a:spcAft>
                <a:spcPts val="1200"/>
              </a:spcAft>
            </a:pPr>
            <a:r>
              <a:rPr lang="en-US" sz="1400" dirty="0" smtClean="0">
                <a:latin typeface="Calibri" panose="020F0502020204030204" pitchFamily="34" charset="0"/>
              </a:rPr>
              <a:t>I am here, today, as a presidentially appointed commissioner </a:t>
            </a:r>
            <a:r>
              <a:rPr lang="en-US" sz="1400" dirty="0" err="1" smtClean="0">
                <a:latin typeface="Calibri" panose="020F0502020204030204" pitchFamily="34" charset="0"/>
              </a:rPr>
              <a:t>ofthe</a:t>
            </a:r>
            <a:r>
              <a:rPr lang="en-US" sz="1400" dirty="0" smtClean="0">
                <a:latin typeface="Calibri" panose="020F0502020204030204" pitchFamily="34" charset="0"/>
              </a:rPr>
              <a:t> </a:t>
            </a:r>
            <a:r>
              <a:rPr lang="en-US" sz="1400" dirty="0" smtClean="0">
                <a:latin typeface="Calibri" panose="020F0502020204030204" pitchFamily="34" charset="0"/>
              </a:rPr>
              <a:t>U.S. Arctic Research Commission, to share my perspectives on the topic of an ice-diminishing Arctic on naval and maritime operations, and how those operations, in turn, impact those of us who live there.</a:t>
            </a:r>
          </a:p>
        </p:txBody>
      </p:sp>
      <p:sp>
        <p:nvSpPr>
          <p:cNvPr id="4" name="Slide Number Placeholder 3"/>
          <p:cNvSpPr>
            <a:spLocks noGrp="1"/>
          </p:cNvSpPr>
          <p:nvPr>
            <p:ph type="sldNum" sz="quarter" idx="10"/>
          </p:nvPr>
        </p:nvSpPr>
        <p:spPr/>
        <p:txBody>
          <a:bodyPr/>
          <a:lstStyle/>
          <a:p>
            <a:fld id="{447CED49-BA9A-4D00-9FBE-150DF0C5A674}" type="slidenum">
              <a:rPr lang="en-US" smtClean="0"/>
              <a:t>2</a:t>
            </a:fld>
            <a:endParaRPr lang="en-US"/>
          </a:p>
        </p:txBody>
      </p:sp>
    </p:spTree>
    <p:extLst>
      <p:ext uri="{BB962C8B-B14F-4D97-AF65-F5344CB8AC3E}">
        <p14:creationId xmlns:p14="http://schemas.microsoft.com/office/powerpoint/2010/main" val="2681753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Calibri" panose="020F0502020204030204" pitchFamily="34" charset="0"/>
              </a:rPr>
              <a:t>Before getting into details, it’s important for me to tell you the core philosophy of the Inupiat</a:t>
            </a:r>
            <a:r>
              <a:rPr lang="en-US" baseline="0" dirty="0" smtClean="0">
                <a:latin typeface="Calibri" panose="020F0502020204030204" pitchFamily="34" charset="0"/>
              </a:rPr>
              <a:t> …</a:t>
            </a:r>
            <a:endParaRPr lang="is-IS" dirty="0" smtClean="0">
              <a:latin typeface="Calibri" panose="020F0502020204030204" pitchFamily="34" charset="0"/>
            </a:endParaRPr>
          </a:p>
          <a:p>
            <a:endParaRPr lang="is-IS" dirty="0" smtClean="0">
              <a:latin typeface="Calibri" panose="020F0502020204030204" pitchFamily="34" charset="0"/>
            </a:endParaRPr>
          </a:p>
          <a:p>
            <a:r>
              <a:rPr lang="is-IS" dirty="0" smtClean="0">
                <a:latin typeface="Calibri" panose="020F0502020204030204" pitchFamily="34" charset="0"/>
              </a:rPr>
              <a:t>As Iñupiaq</a:t>
            </a:r>
            <a:r>
              <a:rPr lang="is-IS" baseline="0" dirty="0" smtClean="0">
                <a:latin typeface="Calibri" panose="020F0502020204030204" pitchFamily="34" charset="0"/>
              </a:rPr>
              <a:t>, we are responsible for:</a:t>
            </a:r>
          </a:p>
          <a:p>
            <a:endParaRPr lang="is-IS" baseline="0" dirty="0" smtClean="0">
              <a:latin typeface="Calibri" panose="020F0502020204030204" pitchFamily="34" charset="0"/>
            </a:endParaRPr>
          </a:p>
          <a:p>
            <a:pPr marL="342900" indent="-342900">
              <a:buFont typeface="Arial" panose="020B0604020202020204" pitchFamily="34" charset="0"/>
              <a:buChar char="•"/>
            </a:pPr>
            <a:r>
              <a:rPr lang="en-US" dirty="0" smtClean="0">
                <a:solidFill>
                  <a:schemeClr val="tx2"/>
                </a:solidFill>
                <a:latin typeface="Calibri" panose="020F0502020204030204" pitchFamily="34" charset="0"/>
              </a:rPr>
              <a:t>The survival of our culture</a:t>
            </a:r>
          </a:p>
          <a:p>
            <a:pPr marL="342900" indent="-342900">
              <a:buFont typeface="Arial" panose="020B0604020202020204" pitchFamily="34" charset="0"/>
              <a:buChar char="•"/>
            </a:pPr>
            <a:r>
              <a:rPr lang="en-US" dirty="0" smtClean="0">
                <a:solidFill>
                  <a:schemeClr val="tx2"/>
                </a:solidFill>
                <a:latin typeface="Calibri" panose="020F0502020204030204" pitchFamily="34" charset="0"/>
              </a:rPr>
              <a:t>Our values</a:t>
            </a:r>
          </a:p>
          <a:p>
            <a:pPr marL="342900" indent="-342900">
              <a:buFont typeface="Arial" panose="020B0604020202020204" pitchFamily="34" charset="0"/>
              <a:buChar char="•"/>
            </a:pPr>
            <a:r>
              <a:rPr lang="en-US" dirty="0" smtClean="0">
                <a:solidFill>
                  <a:schemeClr val="tx2"/>
                </a:solidFill>
                <a:latin typeface="Calibri" panose="020F0502020204030204" pitchFamily="34" charset="0"/>
              </a:rPr>
              <a:t>Our traditions</a:t>
            </a:r>
          </a:p>
          <a:p>
            <a:pPr marL="342900" indent="-342900">
              <a:buFont typeface="Arial" panose="020B0604020202020204" pitchFamily="34" charset="0"/>
              <a:buChar char="•"/>
            </a:pPr>
            <a:r>
              <a:rPr lang="en-US" dirty="0" smtClean="0">
                <a:solidFill>
                  <a:schemeClr val="tx2"/>
                </a:solidFill>
                <a:latin typeface="Calibri" panose="020F0502020204030204" pitchFamily="34" charset="0"/>
              </a:rPr>
              <a:t>Retaining, teaching, and living our </a:t>
            </a:r>
            <a:r>
              <a:rPr lang="en-US" dirty="0" err="1" smtClean="0">
                <a:solidFill>
                  <a:schemeClr val="tx2"/>
                </a:solidFill>
                <a:latin typeface="Calibri" panose="020F0502020204030204" pitchFamily="34" charset="0"/>
              </a:rPr>
              <a:t>Iñupiat</a:t>
            </a:r>
            <a:r>
              <a:rPr lang="en-US" dirty="0" smtClean="0">
                <a:solidFill>
                  <a:schemeClr val="tx2"/>
                </a:solidFill>
                <a:latin typeface="Calibri" panose="020F0502020204030204" pitchFamily="34" charset="0"/>
              </a:rPr>
              <a:t> way of life</a:t>
            </a:r>
            <a:endParaRPr lang="is-IS" dirty="0" smtClean="0">
              <a:latin typeface="Calibri" panose="020F0502020204030204" pitchFamily="34" charset="0"/>
            </a:endParaRPr>
          </a:p>
          <a:p>
            <a:endParaRPr lang="is-IS" dirty="0" smtClean="0">
              <a:latin typeface="Calibri" panose="020F0502020204030204" pitchFamily="34" charset="0"/>
            </a:endParaRPr>
          </a:p>
          <a:p>
            <a:r>
              <a:rPr lang="is-IS" dirty="0" smtClean="0">
                <a:latin typeface="Calibri" panose="020F0502020204030204" pitchFamily="34" charset="0"/>
              </a:rPr>
              <a:t>We have</a:t>
            </a:r>
            <a:r>
              <a:rPr lang="is-IS" baseline="0" dirty="0" smtClean="0">
                <a:latin typeface="Calibri" panose="020F0502020204030204" pitchFamily="34" charset="0"/>
              </a:rPr>
              <a:t> 17 values in our culture, while some are unique, some are universal </a:t>
            </a:r>
            <a:r>
              <a:rPr lang="is-IS" baseline="0" dirty="0" smtClean="0">
                <a:latin typeface="Calibri" panose="020F0502020204030204" pitchFamily="34" charset="0"/>
              </a:rPr>
              <a:t>to all </a:t>
            </a:r>
            <a:r>
              <a:rPr lang="is-IS" baseline="0" dirty="0" smtClean="0">
                <a:latin typeface="Calibri" panose="020F0502020204030204" pitchFamily="34" charset="0"/>
              </a:rPr>
              <a:t>people of the world.</a:t>
            </a:r>
          </a:p>
          <a:p>
            <a:endParaRPr lang="is-IS" baseline="0" dirty="0" smtClean="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E361FACA-9FC1-4FC9-9C86-5AB2F2B6A4BA}" type="slidenum">
              <a:rPr lang="en-US" smtClean="0"/>
              <a:t>3</a:t>
            </a:fld>
            <a:endParaRPr lang="en-US" dirty="0"/>
          </a:p>
        </p:txBody>
      </p:sp>
    </p:spTree>
    <p:extLst>
      <p:ext uri="{BB962C8B-B14F-4D97-AF65-F5344CB8AC3E}">
        <p14:creationId xmlns:p14="http://schemas.microsoft.com/office/powerpoint/2010/main" val="3223893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400" dirty="0">
                <a:latin typeface="Calibri" panose="020F0502020204030204" pitchFamily="34" charset="0"/>
              </a:rPr>
              <a:t>To </a:t>
            </a:r>
            <a:r>
              <a:rPr lang="en-US" sz="1400" dirty="0" smtClean="0">
                <a:latin typeface="Calibri" panose="020F0502020204030204" pitchFamily="34" charset="0"/>
              </a:rPr>
              <a:t>Iñupiaq, </a:t>
            </a:r>
            <a:r>
              <a:rPr lang="en-US" sz="1400" dirty="0">
                <a:latin typeface="Calibri" panose="020F0502020204030204" pitchFamily="34" charset="0"/>
              </a:rPr>
              <a:t>“subsistence” means the customary and traditional activities of harvesting, processing, distributing, and consuming wild animals, fish, and </a:t>
            </a:r>
            <a:r>
              <a:rPr lang="en-US" sz="1400" dirty="0" smtClean="0">
                <a:latin typeface="Calibri" panose="020F0502020204030204" pitchFamily="34" charset="0"/>
              </a:rPr>
              <a:t>plants</a:t>
            </a:r>
            <a:r>
              <a:rPr lang="en-US" sz="1400" baseline="0" dirty="0" smtClean="0">
                <a:latin typeface="Calibri" panose="020F0502020204030204" pitchFamily="34" charset="0"/>
              </a:rPr>
              <a:t> </a:t>
            </a:r>
            <a:r>
              <a:rPr lang="en-US" sz="1400" dirty="0" smtClean="0">
                <a:latin typeface="Calibri" panose="020F0502020204030204" pitchFamily="34" charset="0"/>
              </a:rPr>
              <a:t>through </a:t>
            </a:r>
            <a:r>
              <a:rPr lang="en-US" sz="1400" dirty="0">
                <a:latin typeface="Calibri" panose="020F0502020204030204" pitchFamily="34" charset="0"/>
              </a:rPr>
              <a:t>a socioeconomic way of life that has endured for thousands of years</a:t>
            </a:r>
            <a:r>
              <a:rPr lang="en-US" sz="1400" dirty="0" smtClean="0">
                <a:latin typeface="Calibri" panose="020F0502020204030204" pitchFamily="34" charset="0"/>
              </a:rPr>
              <a:t>.</a:t>
            </a:r>
            <a:endParaRPr lang="en-US" sz="1400" dirty="0">
              <a:latin typeface="Calibri" panose="020F0502020204030204" pitchFamily="34" charset="0"/>
            </a:endParaRPr>
          </a:p>
          <a:p>
            <a:pPr>
              <a:spcAft>
                <a:spcPts val="1200"/>
              </a:spcAft>
            </a:pPr>
            <a:r>
              <a:rPr lang="en-US" sz="1400" dirty="0">
                <a:latin typeface="Calibri" panose="020F0502020204030204" pitchFamily="34" charset="0"/>
              </a:rPr>
              <a:t>Subsistence activities constitute </a:t>
            </a:r>
            <a:r>
              <a:rPr lang="en-US" sz="1400" b="1" i="1" u="sng" dirty="0">
                <a:latin typeface="Calibri" panose="020F0502020204030204" pitchFamily="34" charset="0"/>
              </a:rPr>
              <a:t>a way of being and relating to the world</a:t>
            </a:r>
            <a:r>
              <a:rPr lang="en-US" sz="1400" dirty="0">
                <a:latin typeface="Calibri" panose="020F0502020204030204" pitchFamily="34" charset="0"/>
              </a:rPr>
              <a:t>, and thus comprise an essential component of Alaska Native identities and </a:t>
            </a:r>
            <a:r>
              <a:rPr lang="en-US" sz="1400" dirty="0" smtClean="0">
                <a:latin typeface="Calibri" panose="020F0502020204030204" pitchFamily="34" charset="0"/>
              </a:rPr>
              <a:t>cultures, including</a:t>
            </a:r>
            <a:r>
              <a:rPr lang="en-US" sz="1400" baseline="0" dirty="0" smtClean="0">
                <a:latin typeface="Calibri" panose="020F0502020204030204" pitchFamily="34" charset="0"/>
              </a:rPr>
              <a:t> our spiritual identity</a:t>
            </a:r>
            <a:r>
              <a:rPr lang="en-US" sz="1400" dirty="0" smtClean="0">
                <a:latin typeface="Calibri" panose="020F0502020204030204" pitchFamily="34" charset="0"/>
              </a:rPr>
              <a:t>. </a:t>
            </a:r>
            <a:r>
              <a:rPr lang="en-US" sz="1400" dirty="0" smtClean="0">
                <a:latin typeface="Calibri" panose="020F0502020204030204" pitchFamily="34" charset="0"/>
              </a:rPr>
              <a:t>In the NANA region, it was determined, in 1999, that over 60% of daily caloric intake was from subsistence, or “country” foods.</a:t>
            </a:r>
            <a:endParaRPr lang="en-US" sz="1400" dirty="0" smtClean="0">
              <a:latin typeface="Calibri" panose="020F0502020204030204" pitchFamily="34" charset="0"/>
            </a:endParaRPr>
          </a:p>
          <a:p>
            <a:pPr>
              <a:spcAft>
                <a:spcPts val="1200"/>
              </a:spcAft>
            </a:pPr>
            <a:r>
              <a:rPr lang="en-US" sz="1400" dirty="0" smtClean="0">
                <a:latin typeface="Calibri" panose="020F0502020204030204" pitchFamily="34" charset="0"/>
              </a:rPr>
              <a:t>To </a:t>
            </a:r>
            <a:r>
              <a:rPr lang="en-US" sz="1400" dirty="0">
                <a:latin typeface="Calibri" panose="020F0502020204030204" pitchFamily="34" charset="0"/>
              </a:rPr>
              <a:t>you, the term "subsistence" may imply the bare minimum needed to survive. Yet, since the beginning, those of us who subsisted on the land did more than just survive. We thrived. Even in Alaska's cold, frozen Arctic, there was generally plenty for those of us who did the work and gathered what the land and sea offered.</a:t>
            </a:r>
          </a:p>
        </p:txBody>
      </p:sp>
      <p:sp>
        <p:nvSpPr>
          <p:cNvPr id="4" name="Slide Number Placeholder 3"/>
          <p:cNvSpPr>
            <a:spLocks noGrp="1"/>
          </p:cNvSpPr>
          <p:nvPr>
            <p:ph type="sldNum" sz="quarter" idx="10"/>
          </p:nvPr>
        </p:nvSpPr>
        <p:spPr/>
        <p:txBody>
          <a:bodyPr/>
          <a:lstStyle/>
          <a:p>
            <a:fld id="{447CED49-BA9A-4D00-9FBE-150DF0C5A674}" type="slidenum">
              <a:rPr lang="en-US" smtClean="0"/>
              <a:t>4</a:t>
            </a:fld>
            <a:endParaRPr lang="en-US"/>
          </a:p>
        </p:txBody>
      </p:sp>
    </p:spTree>
    <p:extLst>
      <p:ext uri="{BB962C8B-B14F-4D97-AF65-F5344CB8AC3E}">
        <p14:creationId xmlns:p14="http://schemas.microsoft.com/office/powerpoint/2010/main" val="201085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1200"/>
              </a:spcAft>
            </a:pPr>
            <a:r>
              <a:rPr lang="en-US" sz="1400" dirty="0" smtClean="0">
                <a:latin typeface="Calibri" panose="020F0502020204030204" pitchFamily="34" charset="0"/>
              </a:rPr>
              <a:t>Through our thousands of years of living, surviving,</a:t>
            </a:r>
            <a:r>
              <a:rPr lang="en-US" sz="1400" baseline="0" dirty="0" smtClean="0">
                <a:latin typeface="Calibri" panose="020F0502020204030204" pitchFamily="34" charset="0"/>
              </a:rPr>
              <a:t> and thriving in the Arctic, our people inherited traditional or indigenous knowledge from the generations that</a:t>
            </a:r>
            <a:r>
              <a:rPr lang="en-US" sz="1400" dirty="0" smtClean="0">
                <a:latin typeface="Calibri" panose="020F0502020204030204" pitchFamily="34" charset="0"/>
              </a:rPr>
              <a:t> came before us</a:t>
            </a:r>
            <a:r>
              <a:rPr lang="en-US" sz="1400" baseline="0" dirty="0" smtClean="0">
                <a:latin typeface="Calibri" panose="020F0502020204030204" pitchFamily="34" charset="0"/>
              </a:rPr>
              <a:t>. </a:t>
            </a:r>
          </a:p>
          <a:p>
            <a:pPr>
              <a:spcAft>
                <a:spcPts val="1200"/>
              </a:spcAft>
            </a:pPr>
            <a:r>
              <a:rPr lang="en-US" sz="1400" baseline="0" dirty="0" smtClean="0">
                <a:latin typeface="Calibri" panose="020F0502020204030204" pitchFamily="34" charset="0"/>
              </a:rPr>
              <a:t>It is our body of knowledge and includes our understanding of the world around us. </a:t>
            </a:r>
          </a:p>
          <a:p>
            <a:pPr>
              <a:spcAft>
                <a:spcPts val="1200"/>
              </a:spcAft>
            </a:pPr>
            <a:r>
              <a:rPr lang="en-US" sz="1400" dirty="0" smtClean="0">
                <a:latin typeface="Calibri" panose="020F0502020204030204" pitchFamily="34" charset="0"/>
              </a:rPr>
              <a:t>When </a:t>
            </a:r>
            <a:r>
              <a:rPr lang="en-US" sz="1400" dirty="0" smtClean="0">
                <a:latin typeface="Calibri" panose="020F0502020204030204" pitchFamily="34" charset="0"/>
              </a:rPr>
              <a:t>our traditional ways of knowing and knowledge are connected with western-based science, the result could </a:t>
            </a:r>
            <a:r>
              <a:rPr lang="en-US" sz="1400" dirty="0" smtClean="0">
                <a:latin typeface="Calibri" panose="020F0502020204030204" pitchFamily="34" charset="0"/>
              </a:rPr>
              <a:t>produce knowledge </a:t>
            </a:r>
            <a:r>
              <a:rPr lang="en-US" sz="1400" dirty="0" smtClean="0">
                <a:latin typeface="Calibri" panose="020F0502020204030204" pitchFamily="34" charset="0"/>
              </a:rPr>
              <a:t>that will help us all with management, regulations, and other decisions that impact the future of the Arctic including its stakeholders.</a:t>
            </a: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MS PGothic" panose="020B0600070205080204" pitchFamily="34" charset="-128"/>
              </a:defRPr>
            </a:lvl1pPr>
            <a:lvl2pPr marL="751494" indent="-289036">
              <a:defRPr>
                <a:solidFill>
                  <a:schemeClr val="tx1"/>
                </a:solidFill>
                <a:latin typeface="Times New Roman" panose="02020603050405020304" pitchFamily="18" charset="0"/>
                <a:ea typeface="MS PGothic" panose="020B0600070205080204" pitchFamily="34" charset="-128"/>
              </a:defRPr>
            </a:lvl2pPr>
            <a:lvl3pPr marL="1156145" indent="-231229">
              <a:defRPr>
                <a:solidFill>
                  <a:schemeClr val="tx1"/>
                </a:solidFill>
                <a:latin typeface="Times New Roman" panose="02020603050405020304" pitchFamily="18" charset="0"/>
                <a:ea typeface="MS PGothic" panose="020B0600070205080204" pitchFamily="34" charset="-128"/>
              </a:defRPr>
            </a:lvl3pPr>
            <a:lvl4pPr marL="1618602" indent="-231229">
              <a:defRPr>
                <a:solidFill>
                  <a:schemeClr val="tx1"/>
                </a:solidFill>
                <a:latin typeface="Times New Roman" panose="02020603050405020304" pitchFamily="18" charset="0"/>
                <a:ea typeface="MS PGothic" panose="020B0600070205080204" pitchFamily="34" charset="-128"/>
              </a:defRPr>
            </a:lvl4pPr>
            <a:lvl5pPr marL="2081060" indent="-231229">
              <a:defRPr>
                <a:solidFill>
                  <a:schemeClr val="tx1"/>
                </a:solidFill>
                <a:latin typeface="Times New Roman" panose="02020603050405020304" pitchFamily="18" charset="0"/>
                <a:ea typeface="MS PGothic" panose="020B0600070205080204" pitchFamily="34" charset="-128"/>
              </a:defRPr>
            </a:lvl5pPr>
            <a:lvl6pPr marL="2543518"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3005976"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68434"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930891"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fld id="{4835BB92-E254-4439-B085-53D82C3E2E12}" type="slidenum">
              <a:rPr lang="en-US">
                <a:latin typeface="Calibri" panose="020F0502020204030204" pitchFamily="34" charset="0"/>
              </a:rPr>
              <a:pPr/>
              <a:t>5</a:t>
            </a:fld>
            <a:endParaRPr lang="en-US">
              <a:latin typeface="Calibri" panose="020F0502020204030204" pitchFamily="34" charset="0"/>
            </a:endParaRPr>
          </a:p>
        </p:txBody>
      </p:sp>
    </p:spTree>
    <p:extLst>
      <p:ext uri="{BB962C8B-B14F-4D97-AF65-F5344CB8AC3E}">
        <p14:creationId xmlns:p14="http://schemas.microsoft.com/office/powerpoint/2010/main" val="1388352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1200"/>
              </a:spcAft>
            </a:pPr>
            <a:r>
              <a:rPr lang="en-US" sz="1400" dirty="0" smtClean="0">
                <a:latin typeface="Calibri" panose="020F0502020204030204" pitchFamily="34" charset="0"/>
              </a:rPr>
              <a:t>When it comes to subsistence,</a:t>
            </a:r>
            <a:r>
              <a:rPr lang="en-US" sz="1400" baseline="0" dirty="0" smtClean="0">
                <a:latin typeface="Calibri" panose="020F0502020204030204" pitchFamily="34" charset="0"/>
              </a:rPr>
              <a:t> </a:t>
            </a:r>
            <a:r>
              <a:rPr lang="en-US" sz="1400" dirty="0" smtClean="0">
                <a:latin typeface="Calibri" panose="020F0502020204030204" pitchFamily="34" charset="0"/>
              </a:rPr>
              <a:t>diminishing sea ice means shorter, less safe, greater distances to travel to find marine mammals, greater variability in caribou populations and distributions. Greater</a:t>
            </a:r>
            <a:r>
              <a:rPr lang="en-US" sz="1400" baseline="0" dirty="0" smtClean="0">
                <a:latin typeface="Calibri" panose="020F0502020204030204" pitchFamily="34" charset="0"/>
              </a:rPr>
              <a:t> distance also means increased cost for subsistence gathers to obtain traditional foods.</a:t>
            </a:r>
            <a:endParaRPr lang="en-US" sz="1400" dirty="0" smtClean="0">
              <a:latin typeface="Calibri" panose="020F0502020204030204" pitchFamily="34" charset="0"/>
            </a:endParaRPr>
          </a:p>
          <a:p>
            <a:pPr>
              <a:spcAft>
                <a:spcPts val="1200"/>
              </a:spcAft>
            </a:pPr>
            <a:r>
              <a:rPr lang="en-US" sz="1400" dirty="0" smtClean="0">
                <a:latin typeface="Calibri" panose="020F0502020204030204" pitchFamily="34" charset="0"/>
              </a:rPr>
              <a:t>This map is based on detailed observations reported, in January 2016, by Inupiat hunters, to anthropologist Henry Huntington, who used them to make this map, representing conditions between 2007 and 2016.</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MS PGothic" panose="020B0600070205080204" pitchFamily="34" charset="-128"/>
              </a:defRPr>
            </a:lvl1pPr>
            <a:lvl2pPr marL="751494" indent="-289036">
              <a:defRPr>
                <a:solidFill>
                  <a:schemeClr val="tx1"/>
                </a:solidFill>
                <a:latin typeface="Times New Roman" panose="02020603050405020304" pitchFamily="18" charset="0"/>
                <a:ea typeface="MS PGothic" panose="020B0600070205080204" pitchFamily="34" charset="-128"/>
              </a:defRPr>
            </a:lvl2pPr>
            <a:lvl3pPr marL="1156145" indent="-231229">
              <a:defRPr>
                <a:solidFill>
                  <a:schemeClr val="tx1"/>
                </a:solidFill>
                <a:latin typeface="Times New Roman" panose="02020603050405020304" pitchFamily="18" charset="0"/>
                <a:ea typeface="MS PGothic" panose="020B0600070205080204" pitchFamily="34" charset="-128"/>
              </a:defRPr>
            </a:lvl3pPr>
            <a:lvl4pPr marL="1618602" indent="-231229">
              <a:defRPr>
                <a:solidFill>
                  <a:schemeClr val="tx1"/>
                </a:solidFill>
                <a:latin typeface="Times New Roman" panose="02020603050405020304" pitchFamily="18" charset="0"/>
                <a:ea typeface="MS PGothic" panose="020B0600070205080204" pitchFamily="34" charset="-128"/>
              </a:defRPr>
            </a:lvl4pPr>
            <a:lvl5pPr marL="2081060" indent="-231229">
              <a:defRPr>
                <a:solidFill>
                  <a:schemeClr val="tx1"/>
                </a:solidFill>
                <a:latin typeface="Times New Roman" panose="02020603050405020304" pitchFamily="18" charset="0"/>
                <a:ea typeface="MS PGothic" panose="020B0600070205080204" pitchFamily="34" charset="-128"/>
              </a:defRPr>
            </a:lvl5pPr>
            <a:lvl6pPr marL="2543518"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3005976"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68434"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930891"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fld id="{73AC4572-F703-4EF7-BD7E-EEEB68132926}" type="slidenum">
              <a:rPr lang="en-US">
                <a:latin typeface="Calibri" panose="020F0502020204030204" pitchFamily="34" charset="0"/>
              </a:rPr>
              <a:pPr/>
              <a:t>6</a:t>
            </a:fld>
            <a:endParaRPr lang="en-US">
              <a:latin typeface="Calibri" panose="020F0502020204030204" pitchFamily="34" charset="0"/>
            </a:endParaRPr>
          </a:p>
        </p:txBody>
      </p:sp>
    </p:spTree>
    <p:extLst>
      <p:ext uri="{BB962C8B-B14F-4D97-AF65-F5344CB8AC3E}">
        <p14:creationId xmlns:p14="http://schemas.microsoft.com/office/powerpoint/2010/main" val="3955062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1200"/>
              </a:spcAft>
            </a:pPr>
            <a:r>
              <a:rPr lang="en-US" sz="1400" dirty="0" smtClean="0">
                <a:latin typeface="Calibri" panose="020F0502020204030204" pitchFamily="34" charset="0"/>
              </a:rPr>
              <a:t>The impacts of diminishing ice in the Arctic leave communities with few resources to address these issues vulnerable. </a:t>
            </a:r>
          </a:p>
          <a:p>
            <a:pPr>
              <a:spcAft>
                <a:spcPts val="1200"/>
              </a:spcAft>
            </a:pPr>
            <a:r>
              <a:rPr lang="is-IS" sz="1400" dirty="0" smtClean="0">
                <a:latin typeface="Calibri" panose="020F0502020204030204" pitchFamily="34" charset="0"/>
              </a:rPr>
              <a:t>Kivalina is experiencing diminished shore-fast ice and overall reduction in ice cover. When this happens and winds whip </a:t>
            </a:r>
            <a:r>
              <a:rPr lang="is-IS" sz="1400" dirty="0">
                <a:latin typeface="Calibri" panose="020F0502020204030204" pitchFamily="34" charset="0"/>
              </a:rPr>
              <a:t>up the </a:t>
            </a:r>
            <a:r>
              <a:rPr lang="is-IS" sz="1400" dirty="0" smtClean="0">
                <a:latin typeface="Calibri" panose="020F0502020204030204" pitchFamily="34" charset="0"/>
              </a:rPr>
              <a:t>waves </a:t>
            </a:r>
            <a:r>
              <a:rPr lang="is-IS" sz="1400" dirty="0">
                <a:latin typeface="Calibri" panose="020F0502020204030204" pitchFamily="34" charset="0"/>
              </a:rPr>
              <a:t>across the long distances (</a:t>
            </a:r>
            <a:r>
              <a:rPr lang="is-IS" sz="1400" dirty="0" smtClean="0">
                <a:latin typeface="Calibri" panose="020F0502020204030204" pitchFamily="34" charset="0"/>
              </a:rPr>
              <a:t>fetch) the beach is pounded with waves causing erosion and flooding. When shorefast ice and ice cover water were present for longer periods of time, </a:t>
            </a:r>
            <a:r>
              <a:rPr lang="is-IS" sz="1400" dirty="0">
                <a:latin typeface="Calibri" panose="020F0502020204030204" pitchFamily="34" charset="0"/>
              </a:rPr>
              <a:t>the waves were not </a:t>
            </a:r>
            <a:r>
              <a:rPr lang="is-IS" sz="1400" dirty="0" smtClean="0">
                <a:latin typeface="Calibri" panose="020F0502020204030204" pitchFamily="34" charset="0"/>
              </a:rPr>
              <a:t>hitting the community as hard</a:t>
            </a:r>
            <a:r>
              <a:rPr lang="is-IS" sz="1400" dirty="0">
                <a:latin typeface="Calibri" panose="020F0502020204030204" pitchFamily="34" charset="0"/>
              </a:rPr>
              <a:t>. The intensity of storms in the fall and winter are increasing. The sea level is also rising, which </a:t>
            </a:r>
            <a:r>
              <a:rPr lang="is-IS" sz="1400" dirty="0" smtClean="0">
                <a:latin typeface="Calibri" panose="020F0502020204030204" pitchFamily="34" charset="0"/>
              </a:rPr>
              <a:t>intensifies the </a:t>
            </a:r>
            <a:r>
              <a:rPr lang="is-IS" sz="1400" dirty="0">
                <a:latin typeface="Calibri" panose="020F0502020204030204" pitchFamily="34" charset="0"/>
              </a:rPr>
              <a:t>problems of the waves and the thawing permafrost</a:t>
            </a:r>
            <a:r>
              <a:rPr lang="is-IS" sz="1400" dirty="0" smtClean="0">
                <a:latin typeface="Calibri" panose="020F0502020204030204" pitchFamily="34" charset="0"/>
              </a:rPr>
              <a:t>. </a:t>
            </a:r>
          </a:p>
          <a:p>
            <a:pPr>
              <a:spcAft>
                <a:spcPts val="1200"/>
              </a:spcAft>
            </a:pPr>
            <a:r>
              <a:rPr lang="is-IS" sz="1400" dirty="0" smtClean="0">
                <a:latin typeface="Calibri" panose="020F0502020204030204" pitchFamily="34" charset="0"/>
              </a:rPr>
              <a:t>However, this is just one piece of the challenge.</a:t>
            </a:r>
            <a:endParaRPr lang="is-IS" sz="1400" dirty="0">
              <a:latin typeface="Calibri" panose="020F0502020204030204" pitchFamily="34" charset="0"/>
            </a:endParaRPr>
          </a:p>
          <a:p>
            <a:pPr>
              <a:spcAft>
                <a:spcPts val="1200"/>
              </a:spcAft>
            </a:pPr>
            <a:r>
              <a:rPr lang="en-US" sz="1400" dirty="0" smtClean="0">
                <a:latin typeface="Calibri" panose="020F0502020204030204" pitchFamily="34" charset="0"/>
              </a:rPr>
              <a:t>According to a U.S. Army Corps of Engineers report in 2014, the unofficial cost of a 1,200 foot long riprap wall was $13.5M or about $11,200 per linear foot.</a:t>
            </a:r>
            <a:r>
              <a:rPr lang="en-US" sz="1400" baseline="0" dirty="0" smtClean="0">
                <a:latin typeface="Calibri" panose="020F0502020204030204" pitchFamily="34" charset="0"/>
              </a:rPr>
              <a:t> Though this project was completed, the community continues to be hammered by fall and winter storms threatening the well-being of residents. Erosion also has left the community </a:t>
            </a:r>
            <a:r>
              <a:rPr lang="en-US" sz="1400" dirty="0" smtClean="0">
                <a:latin typeface="Calibri" panose="020F0502020204030204" pitchFamily="34" charset="0"/>
              </a:rPr>
              <a:t>stranded </a:t>
            </a:r>
            <a:r>
              <a:rPr lang="en-US" sz="1400" baseline="0" dirty="0" smtClean="0">
                <a:latin typeface="Calibri" panose="020F0502020204030204" pitchFamily="34" charset="0"/>
              </a:rPr>
              <a:t>with respect to water and sewer or other infrastructure upgrades that impact human health and well-being. Throughout my professional career</a:t>
            </a:r>
            <a:r>
              <a:rPr lang="en-US" sz="1400" dirty="0" smtClean="0">
                <a:latin typeface="Calibri" panose="020F0502020204030204" pitchFamily="34" charset="0"/>
              </a:rPr>
              <a:t> at Maniilaq and NANA, this have been affecting the physical, mental, and spiritual well-being of the community.</a:t>
            </a:r>
            <a:endParaRPr lang="en-US" sz="1400" baseline="0" dirty="0" smtClean="0">
              <a:latin typeface="Calibri" panose="020F0502020204030204" pitchFamily="34" charset="0"/>
            </a:endParaRPr>
          </a:p>
          <a:p>
            <a:pPr>
              <a:spcAft>
                <a:spcPts val="1200"/>
              </a:spcAft>
            </a:pPr>
            <a:r>
              <a:rPr lang="en-US" sz="1400" dirty="0" smtClean="0">
                <a:latin typeface="Calibri" panose="020F0502020204030204" pitchFamily="34" charset="0"/>
              </a:rPr>
              <a:t>In the upper left is a photo of Kivalina before and during revetment construction in summer 2009.</a:t>
            </a:r>
            <a:r>
              <a:rPr lang="en-US" sz="1400" dirty="0">
                <a:latin typeface="Calibri" panose="020F0502020204030204" pitchFamily="34" charset="0"/>
              </a:rPr>
              <a:t> </a:t>
            </a:r>
            <a:r>
              <a:rPr lang="en-US" sz="1400" dirty="0" smtClean="0">
                <a:latin typeface="Calibri" panose="020F0502020204030204" pitchFamily="34" charset="0"/>
              </a:rPr>
              <a:t>Note protection of tank farm, at the end of the spit. Note the old system, bags</a:t>
            </a:r>
            <a:r>
              <a:rPr lang="is-IS" sz="1400" dirty="0">
                <a:latin typeface="Calibri" panose="020F0502020204030204" pitchFamily="34" charset="0"/>
              </a:rPr>
              <a:t> </a:t>
            </a:r>
            <a:r>
              <a:rPr lang="is-IS" sz="1400" dirty="0" smtClean="0">
                <a:latin typeface="Calibri" panose="020F0502020204030204" pitchFamily="34" charset="0"/>
              </a:rPr>
              <a:t>can be seen both in the big photo, on the right and close up, in the lower left-hand corner.</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MS PGothic" panose="020B0600070205080204" pitchFamily="34" charset="-128"/>
              </a:defRPr>
            </a:lvl1pPr>
            <a:lvl2pPr marL="751494" indent="-289036">
              <a:defRPr>
                <a:solidFill>
                  <a:schemeClr val="tx1"/>
                </a:solidFill>
                <a:latin typeface="Times New Roman" panose="02020603050405020304" pitchFamily="18" charset="0"/>
                <a:ea typeface="MS PGothic" panose="020B0600070205080204" pitchFamily="34" charset="-128"/>
              </a:defRPr>
            </a:lvl2pPr>
            <a:lvl3pPr marL="1156145" indent="-231229">
              <a:defRPr>
                <a:solidFill>
                  <a:schemeClr val="tx1"/>
                </a:solidFill>
                <a:latin typeface="Times New Roman" panose="02020603050405020304" pitchFamily="18" charset="0"/>
                <a:ea typeface="MS PGothic" panose="020B0600070205080204" pitchFamily="34" charset="-128"/>
              </a:defRPr>
            </a:lvl3pPr>
            <a:lvl4pPr marL="1618602" indent="-231229">
              <a:defRPr>
                <a:solidFill>
                  <a:schemeClr val="tx1"/>
                </a:solidFill>
                <a:latin typeface="Times New Roman" panose="02020603050405020304" pitchFamily="18" charset="0"/>
                <a:ea typeface="MS PGothic" panose="020B0600070205080204" pitchFamily="34" charset="-128"/>
              </a:defRPr>
            </a:lvl4pPr>
            <a:lvl5pPr marL="2081060" indent="-231229">
              <a:defRPr>
                <a:solidFill>
                  <a:schemeClr val="tx1"/>
                </a:solidFill>
                <a:latin typeface="Times New Roman" panose="02020603050405020304" pitchFamily="18" charset="0"/>
                <a:ea typeface="MS PGothic" panose="020B0600070205080204" pitchFamily="34" charset="-128"/>
              </a:defRPr>
            </a:lvl5pPr>
            <a:lvl6pPr marL="2543518"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3005976"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68434"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930891" indent="-231229" defTabSz="462458"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fld id="{03AADFD7-F445-48CF-A729-59345FE588AF}" type="slidenum">
              <a:rPr lang="en-US">
                <a:latin typeface="Calibri" panose="020F0502020204030204" pitchFamily="34" charset="0"/>
              </a:rPr>
              <a:pPr/>
              <a:t>7</a:t>
            </a:fld>
            <a:endParaRPr lang="en-US">
              <a:latin typeface="Calibri" panose="020F0502020204030204" pitchFamily="34" charset="0"/>
            </a:endParaRPr>
          </a:p>
        </p:txBody>
      </p:sp>
    </p:spTree>
    <p:extLst>
      <p:ext uri="{BB962C8B-B14F-4D97-AF65-F5344CB8AC3E}">
        <p14:creationId xmlns:p14="http://schemas.microsoft.com/office/powerpoint/2010/main" val="424459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400" dirty="0" smtClean="0">
                <a:latin typeface="Calibri" panose="020F0502020204030204" pitchFamily="34" charset="0"/>
                <a:cs typeface="Arial" panose="020B0604020202020204" pitchFamily="34" charset="0"/>
              </a:rPr>
              <a:t>These are just two examples of the impacts that</a:t>
            </a:r>
            <a:r>
              <a:rPr lang="en-US" sz="1400" baseline="0" dirty="0" smtClean="0">
                <a:latin typeface="Calibri" panose="020F0502020204030204" pitchFamily="34" charset="0"/>
                <a:cs typeface="Arial" panose="020B0604020202020204" pitchFamily="34" charset="0"/>
              </a:rPr>
              <a:t> diminishing ice in the Arctic is having on the people of Northwest Alaska.</a:t>
            </a:r>
          </a:p>
          <a:p>
            <a:pPr>
              <a:spcAft>
                <a:spcPts val="1200"/>
              </a:spcAft>
            </a:pPr>
            <a:r>
              <a:rPr lang="en-US" sz="1400" dirty="0" smtClean="0">
                <a:latin typeface="Calibri" panose="020F0502020204030204" pitchFamily="34" charset="0"/>
                <a:cs typeface="Arial" panose="020B0604020202020204" pitchFamily="34" charset="0"/>
              </a:rPr>
              <a:t>Diminishing ice in the Arctic presents challenges and opportunities.</a:t>
            </a:r>
          </a:p>
          <a:p>
            <a:pPr>
              <a:spcAft>
                <a:spcPts val="1200"/>
              </a:spcAft>
            </a:pPr>
            <a:r>
              <a:rPr lang="en-US" sz="1400" baseline="0" dirty="0" smtClean="0">
                <a:latin typeface="Calibri" panose="020F0502020204030204" pitchFamily="34" charset="0"/>
                <a:cs typeface="Arial" panose="020B0604020202020204" pitchFamily="34" charset="0"/>
              </a:rPr>
              <a:t>Though these challenges are faced daily by communities like Kivalina, there is hope that derives from one of the central aspects of our culture - </a:t>
            </a:r>
            <a:r>
              <a:rPr lang="en-US" sz="1400" b="1" i="1" u="sng" baseline="0" dirty="0" smtClean="0">
                <a:latin typeface="Calibri" panose="020F0502020204030204" pitchFamily="34" charset="0"/>
                <a:cs typeface="Arial" panose="020B0604020202020204" pitchFamily="34" charset="0"/>
              </a:rPr>
              <a:t>collaboration</a:t>
            </a:r>
            <a:r>
              <a:rPr lang="en-US" sz="1400" baseline="0" dirty="0" smtClean="0">
                <a:latin typeface="Calibri" panose="020F0502020204030204" pitchFamily="34" charset="0"/>
                <a:cs typeface="Arial" panose="020B0604020202020204" pitchFamily="34" charset="0"/>
              </a:rPr>
              <a:t>.</a:t>
            </a:r>
            <a:endParaRPr lang="en-US" sz="1400" baseline="0" dirty="0" smtClean="0">
              <a:latin typeface="Calibri" panose="020F0502020204030204" pitchFamily="34" charset="0"/>
            </a:endParaRPr>
          </a:p>
          <a:p>
            <a:pPr>
              <a:spcAft>
                <a:spcPts val="1200"/>
              </a:spcAft>
            </a:pPr>
            <a:r>
              <a:rPr lang="en-US" sz="1400" baseline="0" dirty="0" err="1" smtClean="0">
                <a:latin typeface="Calibri" panose="020F0502020204030204" pitchFamily="34" charset="0"/>
              </a:rPr>
              <a:t>Atauchikun</a:t>
            </a:r>
            <a:r>
              <a:rPr lang="en-US" sz="1400" baseline="0" dirty="0" smtClean="0">
                <a:latin typeface="Calibri" panose="020F0502020204030204" pitchFamily="34" charset="0"/>
              </a:rPr>
              <a:t>. It means together as one and describes the importance of working together for the whole. As communities we work hard to provide for each other. This was necessary for survival in the Arctic and continues to be necessary today in a more modern world.</a:t>
            </a:r>
          </a:p>
          <a:p>
            <a:pPr>
              <a:spcAft>
                <a:spcPts val="1200"/>
              </a:spcAft>
            </a:pPr>
            <a:r>
              <a:rPr lang="en-US" sz="1400" b="1" i="1" u="sng" baseline="0" dirty="0" smtClean="0">
                <a:latin typeface="Calibri" panose="020F0502020204030204" pitchFamily="34" charset="0"/>
              </a:rPr>
              <a:t>Collaboration</a:t>
            </a:r>
            <a:r>
              <a:rPr lang="en-US" sz="1400" baseline="0" dirty="0" smtClean="0">
                <a:latin typeface="Calibri" panose="020F0502020204030204" pitchFamily="34" charset="0"/>
              </a:rPr>
              <a:t> is key to the future of the Arctic. All of you who have interests in the Arctic are a part of </a:t>
            </a:r>
            <a:r>
              <a:rPr lang="en-US" sz="1400" b="1" i="1" u="sng" baseline="0" dirty="0" smtClean="0">
                <a:latin typeface="Calibri" panose="020F0502020204030204" pitchFamily="34" charset="0"/>
              </a:rPr>
              <a:t>our</a:t>
            </a:r>
            <a:r>
              <a:rPr lang="en-US" sz="1400" baseline="0" dirty="0" smtClean="0">
                <a:latin typeface="Calibri" panose="020F0502020204030204" pitchFamily="34" charset="0"/>
              </a:rPr>
              <a:t> community. You impact us through </a:t>
            </a:r>
            <a:r>
              <a:rPr lang="en-US" sz="1400" dirty="0" smtClean="0">
                <a:latin typeface="Calibri" panose="020F0502020204030204" pitchFamily="34" charset="0"/>
              </a:rPr>
              <a:t>your research and the regulations and legislation developed that are informed by this research</a:t>
            </a:r>
            <a:r>
              <a:rPr lang="en-US" sz="1400" baseline="0" dirty="0" smtClean="0">
                <a:latin typeface="Calibri" panose="020F0502020204030204" pitchFamily="34" charset="0"/>
              </a:rPr>
              <a:t>.</a:t>
            </a:r>
          </a:p>
          <a:p>
            <a:pPr>
              <a:spcAft>
                <a:spcPts val="1200"/>
              </a:spcAft>
            </a:pPr>
            <a:r>
              <a:rPr lang="en-US" sz="1400" baseline="0" dirty="0" smtClean="0">
                <a:latin typeface="Calibri" panose="020F0502020204030204" pitchFamily="34" charset="0"/>
              </a:rPr>
              <a:t>We have a responsibility to each other and to the future generations of the Arctic to work together. Whether it is through research, economic development or infrastructure projects. </a:t>
            </a:r>
          </a:p>
          <a:p>
            <a:pPr>
              <a:spcAft>
                <a:spcPts val="1200"/>
              </a:spcAft>
            </a:pPr>
            <a:r>
              <a:rPr lang="en-US" sz="1400" baseline="0" dirty="0" smtClean="0">
                <a:latin typeface="Calibri" panose="020F0502020204030204" pitchFamily="34" charset="0"/>
              </a:rPr>
              <a:t>Each stakeholder knows that survival in the Arctic is possible. However, survival</a:t>
            </a:r>
            <a:r>
              <a:rPr lang="en-US" sz="1400" dirty="0" smtClean="0">
                <a:latin typeface="Calibri" panose="020F0502020204030204" pitchFamily="34" charset="0"/>
              </a:rPr>
              <a:t> </a:t>
            </a:r>
            <a:r>
              <a:rPr lang="en-US" sz="1400" baseline="0" dirty="0" smtClean="0">
                <a:latin typeface="Calibri" panose="020F0502020204030204" pitchFamily="34" charset="0"/>
              </a:rPr>
              <a:t>in the Arctic for all stakeholders is </a:t>
            </a:r>
            <a:r>
              <a:rPr lang="en-US" sz="1400" b="1" i="1" u="sng" baseline="0" dirty="0" smtClean="0">
                <a:latin typeface="Calibri" panose="020F0502020204030204" pitchFamily="34" charset="0"/>
              </a:rPr>
              <a:t>only</a:t>
            </a:r>
            <a:r>
              <a:rPr lang="en-US" sz="1400" baseline="0" dirty="0" smtClean="0">
                <a:latin typeface="Calibri" panose="020F0502020204030204" pitchFamily="34" charset="0"/>
              </a:rPr>
              <a:t> </a:t>
            </a:r>
            <a:r>
              <a:rPr lang="en-US" sz="1400" b="1" i="1" u="sng" baseline="0" dirty="0" smtClean="0">
                <a:latin typeface="Calibri" panose="020F0502020204030204" pitchFamily="34" charset="0"/>
              </a:rPr>
              <a:t>possible</a:t>
            </a:r>
            <a:r>
              <a:rPr lang="en-US" sz="1400" baseline="0" dirty="0" smtClean="0">
                <a:latin typeface="Calibri" panose="020F0502020204030204" pitchFamily="34" charset="0"/>
              </a:rPr>
              <a:t> when </a:t>
            </a:r>
            <a:r>
              <a:rPr lang="en-US" sz="1400" b="1" i="1" u="sng" baseline="0" dirty="0" smtClean="0">
                <a:latin typeface="Calibri" panose="020F0502020204030204" pitchFamily="34" charset="0"/>
              </a:rPr>
              <a:t>we</a:t>
            </a:r>
            <a:r>
              <a:rPr lang="en-US" sz="1400" baseline="0" dirty="0" smtClean="0">
                <a:latin typeface="Calibri" panose="020F0502020204030204" pitchFamily="34" charset="0"/>
              </a:rPr>
              <a:t> </a:t>
            </a:r>
            <a:r>
              <a:rPr lang="en-US" sz="1400" b="1" i="1" u="sng" baseline="0" dirty="0" smtClean="0">
                <a:latin typeface="Calibri" panose="020F0502020204030204" pitchFamily="34" charset="0"/>
              </a:rPr>
              <a:t>collaborate</a:t>
            </a:r>
            <a:r>
              <a:rPr lang="en-US" sz="1400" baseline="0" dirty="0" smtClean="0">
                <a:latin typeface="Calibri" panose="020F0502020204030204" pitchFamily="34" charset="0"/>
              </a:rPr>
              <a:t> </a:t>
            </a:r>
            <a:r>
              <a:rPr lang="en-US" sz="1400" b="1" i="1" u="sng" baseline="0" dirty="0" smtClean="0">
                <a:latin typeface="Calibri" panose="020F0502020204030204" pitchFamily="34" charset="0"/>
              </a:rPr>
              <a:t>together</a:t>
            </a:r>
            <a:r>
              <a:rPr lang="en-US" sz="1400" baseline="0" dirty="0" smtClean="0">
                <a:latin typeface="Calibri" panose="020F0502020204030204" pitchFamily="34" charset="0"/>
              </a:rPr>
              <a:t>.</a:t>
            </a:r>
          </a:p>
          <a:p>
            <a:pPr marL="0" marR="0" indent="0" algn="l" defTabSz="914400" rtl="0" eaLnBrk="1" fontAlgn="auto" latinLnBrk="0" hangingPunct="1">
              <a:lnSpc>
                <a:spcPct val="100000"/>
              </a:lnSpc>
              <a:spcBef>
                <a:spcPts val="0"/>
              </a:spcBef>
              <a:spcAft>
                <a:spcPts val="1200"/>
              </a:spcAft>
              <a:buClrTx/>
              <a:buSzTx/>
              <a:buFontTx/>
              <a:buNone/>
              <a:tabLst/>
              <a:defRPr/>
            </a:pPr>
            <a:r>
              <a:rPr lang="en-US" sz="1400" baseline="0" dirty="0" smtClean="0">
                <a:latin typeface="Calibri" panose="020F0502020204030204" pitchFamily="34" charset="0"/>
                <a:cs typeface="Arial" panose="020B0604020202020204" pitchFamily="34" charset="0"/>
              </a:rPr>
              <a:t>One of the greatest opportunities is for scientists, agencies, and governments to collaborate with those who hold indigenous knowledge to understand the Arctic and the impacts that the diminishing ice is having on our people</a:t>
            </a:r>
            <a:r>
              <a:rPr lang="en-US" sz="1400" u="sng" baseline="0" dirty="0" smtClean="0">
                <a:latin typeface="Calibri" panose="020F0502020204030204" pitchFamily="34" charset="0"/>
                <a:cs typeface="Arial" panose="020B0604020202020204" pitchFamily="34" charset="0"/>
              </a:rPr>
              <a:t> </a:t>
            </a:r>
            <a:r>
              <a:rPr lang="en-US" sz="1400" b="1" i="1" u="sng" baseline="0" dirty="0" smtClean="0">
                <a:latin typeface="Calibri" panose="020F0502020204030204" pitchFamily="34" charset="0"/>
                <a:cs typeface="Arial" panose="020B0604020202020204" pitchFamily="34" charset="0"/>
              </a:rPr>
              <a:t>and</a:t>
            </a:r>
            <a:r>
              <a:rPr lang="en-US" sz="1400" u="sng" baseline="0" dirty="0" smtClean="0">
                <a:latin typeface="Calibri" panose="020F0502020204030204" pitchFamily="34" charset="0"/>
                <a:cs typeface="Arial" panose="020B0604020202020204" pitchFamily="34" charset="0"/>
              </a:rPr>
              <a:t> </a:t>
            </a:r>
            <a:r>
              <a:rPr lang="en-US" sz="1400" baseline="0" dirty="0" smtClean="0">
                <a:latin typeface="Calibri" panose="020F0502020204030204" pitchFamily="34" charset="0"/>
                <a:cs typeface="Arial" panose="020B0604020202020204" pitchFamily="34" charset="0"/>
              </a:rPr>
              <a:t>the environment.</a:t>
            </a:r>
          </a:p>
          <a:p>
            <a:pPr>
              <a:spcAft>
                <a:spcPts val="1200"/>
              </a:spcAft>
            </a:pPr>
            <a:r>
              <a:rPr lang="en-US" sz="1400" dirty="0" smtClean="0">
                <a:latin typeface="Calibri" panose="020F0502020204030204" pitchFamily="34" charset="0"/>
              </a:rPr>
              <a:t>There </a:t>
            </a:r>
            <a:r>
              <a:rPr lang="en-US" sz="1400" dirty="0" smtClean="0">
                <a:latin typeface="Calibri" panose="020F0502020204030204" pitchFamily="34" charset="0"/>
              </a:rPr>
              <a:t>are a few examples of successful collaboration I will highlight that relate to subsistence, community sustainability, and economic development</a:t>
            </a:r>
            <a:r>
              <a:rPr lang="en-US" sz="1400" dirty="0" smtClean="0">
                <a:latin typeface="Calibri" panose="020F0502020204030204" pitchFamily="34" charset="0"/>
              </a:rPr>
              <a:t>.</a:t>
            </a:r>
          </a:p>
          <a:p>
            <a:pPr>
              <a:spcAft>
                <a:spcPts val="1200"/>
              </a:spcAft>
            </a:pPr>
            <a:endParaRPr lang="en-US" sz="1400" baseline="0" dirty="0" smtClean="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447CED49-BA9A-4D00-9FBE-150DF0C5A674}" type="slidenum">
              <a:rPr lang="en-US" smtClean="0"/>
              <a:t>8</a:t>
            </a:fld>
            <a:endParaRPr lang="en-US"/>
          </a:p>
        </p:txBody>
      </p:sp>
    </p:spTree>
    <p:extLst>
      <p:ext uri="{BB962C8B-B14F-4D97-AF65-F5344CB8AC3E}">
        <p14:creationId xmlns:p14="http://schemas.microsoft.com/office/powerpoint/2010/main" val="21079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400" dirty="0" smtClean="0">
                <a:latin typeface="Calibri" panose="020F0502020204030204" pitchFamily="34" charset="0"/>
              </a:rPr>
              <a:t>Alex Whiting with the Native Village of Kotzebue, Environmental Protection Director, and indigenous knowledge holders, Willie and John Goodwin, have successfully combined indigenous knowledge with western science to demonstrate the detailed migration patterns of these seals, and how they evolve seasonally, and over longer timescales, in significant part due to diminishing Arctic sea ice.</a:t>
            </a:r>
          </a:p>
          <a:p>
            <a:pPr>
              <a:spcAft>
                <a:spcPts val="1200"/>
              </a:spcAft>
            </a:pPr>
            <a:r>
              <a:rPr lang="en-US" sz="1400" dirty="0" smtClean="0">
                <a:latin typeface="Calibri" panose="020F0502020204030204" pitchFamily="34" charset="0"/>
              </a:rPr>
              <a:t>The map in the lower left shows the migration patterns of  five female ringed seals. You can see from this map and others how important the Arctic ocean is to these seals as well as how they overlap with maritime activities.</a:t>
            </a:r>
            <a:endParaRPr lang="en-US" sz="1400" dirty="0"/>
          </a:p>
        </p:txBody>
      </p:sp>
      <p:sp>
        <p:nvSpPr>
          <p:cNvPr id="4" name="Slide Number Placeholder 3"/>
          <p:cNvSpPr>
            <a:spLocks noGrp="1"/>
          </p:cNvSpPr>
          <p:nvPr>
            <p:ph type="sldNum" sz="quarter" idx="10"/>
          </p:nvPr>
        </p:nvSpPr>
        <p:spPr/>
        <p:txBody>
          <a:bodyPr/>
          <a:lstStyle/>
          <a:p>
            <a:fld id="{447CED49-BA9A-4D00-9FBE-150DF0C5A674}" type="slidenum">
              <a:rPr lang="en-US" smtClean="0"/>
              <a:t>9</a:t>
            </a:fld>
            <a:endParaRPr lang="en-US"/>
          </a:p>
        </p:txBody>
      </p:sp>
    </p:spTree>
    <p:extLst>
      <p:ext uri="{BB962C8B-B14F-4D97-AF65-F5344CB8AC3E}">
        <p14:creationId xmlns:p14="http://schemas.microsoft.com/office/powerpoint/2010/main" val="183408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64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F33987-6305-4E2A-BF18-EF013ECE927B}"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90670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F33987-6305-4E2A-BF18-EF013ECE927B}"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57699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F33987-6305-4E2A-BF18-EF013ECE927B}"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02464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F33987-6305-4E2A-BF18-EF013ECE927B}" type="datetimeFigureOut">
              <a:rPr lang="en-US" smtClean="0"/>
              <a:t>7/13/2017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87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DF33987-6305-4E2A-BF18-EF013ECE927B}"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97730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DF33987-6305-4E2A-BF18-EF013ECE927B}" type="datetimeFigureOut">
              <a:rPr lang="en-US" smtClean="0"/>
              <a:t>7/13/2017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31635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DF33987-6305-4E2A-BF18-EF013ECE927B}" type="datetimeFigureOut">
              <a:rPr lang="en-US" smtClean="0"/>
              <a:t>7/13/2017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86393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DF33987-6305-4E2A-BF18-EF013ECE927B}" type="datetimeFigureOut">
              <a:rPr lang="en-US" smtClean="0"/>
              <a:t>7/13/2017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63492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DF33987-6305-4E2A-BF18-EF013ECE927B}" type="datetimeFigureOut">
              <a:rPr lang="en-US" smtClean="0"/>
              <a:t>7/13/2017</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394310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smtClean="0"/>
              <a:t>7/13/2017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67853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DF33987-6305-4E2A-BF18-EF013ECE927B}" type="datetimeFigureOut">
              <a:rPr lang="en-US" smtClean="0"/>
              <a:pPr/>
              <a:t>7/13/2017</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F36C87F6-986D-49E6-AF40-1B3A1EE8064D}"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148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10" Type="http://schemas.openxmlformats.org/officeDocument/2006/relationships/image" Target="../media/image11.jpeg"/><Relationship Id="rId4" Type="http://schemas.microsoft.com/office/2007/relationships/hdphoto" Target="../media/hdphoto1.wdp"/><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Title 1"/>
          <p:cNvSpPr>
            <a:spLocks noGrp="1"/>
          </p:cNvSpPr>
          <p:nvPr>
            <p:ph type="title" idx="4294967295"/>
          </p:nvPr>
        </p:nvSpPr>
        <p:spPr>
          <a:xfrm>
            <a:off x="273050" y="-87313"/>
            <a:ext cx="8870950" cy="1606551"/>
          </a:xfrm>
        </p:spPr>
        <p:txBody>
          <a:bodyPr>
            <a:normAutofit/>
          </a:bodyPr>
          <a:lstStyle/>
          <a:p>
            <a:r>
              <a:rPr lang="en-US" sz="4000" dirty="0" smtClean="0">
                <a:solidFill>
                  <a:srgbClr val="00B0F0"/>
                </a:solidFill>
                <a:latin typeface="Arial" panose="020B0604020202020204" pitchFamily="34" charset="0"/>
                <a:cs typeface="Arial" panose="020B0604020202020204" pitchFamily="34" charset="0"/>
              </a:rPr>
              <a:t>Perspectives from an Alaskan Native and a USARC Commissioner</a:t>
            </a:r>
          </a:p>
        </p:txBody>
      </p:sp>
      <p:pic>
        <p:nvPicPr>
          <p:cNvPr id="1536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1313" y="4995863"/>
            <a:ext cx="150971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1"/>
          <p:cNvSpPr txBox="1">
            <a:spLocks noChangeArrowheads="1"/>
          </p:cNvSpPr>
          <p:nvPr/>
        </p:nvSpPr>
        <p:spPr bwMode="auto">
          <a:xfrm>
            <a:off x="3200400" y="5043488"/>
            <a:ext cx="436529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ea typeface="MS PGothic" panose="020B0600070205080204" pitchFamily="34" charset="-128"/>
              </a:defRPr>
            </a:lvl1pPr>
            <a:lvl2pPr marL="742950" indent="-285750">
              <a:defRPr>
                <a:solidFill>
                  <a:schemeClr val="tx1"/>
                </a:solidFill>
                <a:latin typeface="Times New Roman" panose="02020603050405020304" pitchFamily="18" charset="0"/>
                <a:ea typeface="MS PGothic" panose="020B0600070205080204" pitchFamily="34" charset="-128"/>
              </a:defRPr>
            </a:lvl2pPr>
            <a:lvl3pPr marL="1143000" indent="-228600">
              <a:defRPr>
                <a:solidFill>
                  <a:schemeClr val="tx1"/>
                </a:solidFill>
                <a:latin typeface="Times New Roman" panose="02020603050405020304" pitchFamily="18" charset="0"/>
                <a:ea typeface="MS PGothic" panose="020B0600070205080204" pitchFamily="34" charset="-128"/>
              </a:defRPr>
            </a:lvl3pPr>
            <a:lvl4pPr marL="1600200" indent="-228600">
              <a:defRPr>
                <a:solidFill>
                  <a:schemeClr val="tx1"/>
                </a:solidFill>
                <a:latin typeface="Times New Roman" panose="02020603050405020304" pitchFamily="18" charset="0"/>
                <a:ea typeface="MS PGothic" panose="020B0600070205080204" pitchFamily="34" charset="-128"/>
              </a:defRPr>
            </a:lvl4pPr>
            <a:lvl5pPr marL="2057400" indent="-228600">
              <a:defRPr>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pPr algn="ctr"/>
            <a:r>
              <a:rPr lang="en-US" sz="2800" dirty="0" err="1">
                <a:solidFill>
                  <a:srgbClr val="00B0F0"/>
                </a:solidFill>
                <a:latin typeface="Arial" panose="020B0604020202020204" pitchFamily="34" charset="0"/>
                <a:cs typeface="Arial" panose="020B0604020202020204" pitchFamily="34" charset="0"/>
              </a:rPr>
              <a:t>Kasaŋnaluk</a:t>
            </a:r>
            <a:r>
              <a:rPr lang="en-US" sz="2800" dirty="0">
                <a:solidFill>
                  <a:srgbClr val="00B0F0"/>
                </a:solidFill>
                <a:latin typeface="Arial" panose="020B0604020202020204" pitchFamily="34" charset="0"/>
                <a:cs typeface="Arial" panose="020B0604020202020204" pitchFamily="34" charset="0"/>
              </a:rPr>
              <a:t> </a:t>
            </a:r>
            <a:r>
              <a:rPr lang="en-US" sz="2800" dirty="0" smtClean="0">
                <a:solidFill>
                  <a:srgbClr val="00B0F0"/>
                </a:solidFill>
                <a:latin typeface="Arial" panose="020B0604020202020204" pitchFamily="34" charset="0"/>
                <a:cs typeface="Arial" panose="020B0604020202020204" pitchFamily="34" charset="0"/>
              </a:rPr>
              <a:t>Marie </a:t>
            </a:r>
            <a:r>
              <a:rPr lang="en-US" sz="2800" dirty="0">
                <a:solidFill>
                  <a:srgbClr val="00B0F0"/>
                </a:solidFill>
                <a:latin typeface="Arial" panose="020B0604020202020204" pitchFamily="34" charset="0"/>
                <a:cs typeface="Arial" panose="020B0604020202020204" pitchFamily="34" charset="0"/>
              </a:rPr>
              <a:t>Greene</a:t>
            </a:r>
          </a:p>
          <a:p>
            <a:pPr algn="ctr"/>
            <a:r>
              <a:rPr lang="en-US" sz="2800" dirty="0" smtClean="0">
                <a:solidFill>
                  <a:srgbClr val="00B0F0"/>
                </a:solidFill>
                <a:latin typeface="Arial" panose="020B0604020202020204" pitchFamily="34" charset="0"/>
                <a:cs typeface="Arial" panose="020B0604020202020204" pitchFamily="34" charset="0"/>
              </a:rPr>
              <a:t>Commissioner, USARC</a:t>
            </a:r>
          </a:p>
          <a:p>
            <a:pPr algn="ctr"/>
            <a:r>
              <a:rPr lang="en-US" sz="2800" dirty="0" smtClean="0">
                <a:solidFill>
                  <a:srgbClr val="00B0F0"/>
                </a:solidFill>
                <a:latin typeface="Arial" panose="020B0604020202020204" pitchFamily="34" charset="0"/>
                <a:cs typeface="Arial" panose="020B0604020202020204" pitchFamily="34" charset="0"/>
              </a:rPr>
              <a:t>7/20/17</a:t>
            </a:r>
            <a:endParaRPr lang="en-US" sz="2800" dirty="0">
              <a:solidFill>
                <a:srgbClr val="00B0F0"/>
              </a:solidFill>
              <a:latin typeface="Arial" panose="020B0604020202020204" pitchFamily="34" charset="0"/>
              <a:cs typeface="Arial" panose="020B0604020202020204" pitchFamily="34" charset="0"/>
            </a:endParaRPr>
          </a:p>
        </p:txBody>
      </p:sp>
      <p:pic>
        <p:nvPicPr>
          <p:cNvPr id="1536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97050"/>
            <a:ext cx="914400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2"/>
          <p:cNvSpPr txBox="1">
            <a:spLocks noChangeArrowheads="1"/>
          </p:cNvSpPr>
          <p:nvPr/>
        </p:nvSpPr>
        <p:spPr bwMode="auto">
          <a:xfrm>
            <a:off x="8131175" y="4389438"/>
            <a:ext cx="6540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MS PGothic" panose="020B0600070205080204" pitchFamily="34" charset="-128"/>
              </a:defRPr>
            </a:lvl1pPr>
            <a:lvl2pPr marL="742950" indent="-285750">
              <a:defRPr>
                <a:solidFill>
                  <a:schemeClr val="tx1"/>
                </a:solidFill>
                <a:latin typeface="Times New Roman" panose="02020603050405020304" pitchFamily="18" charset="0"/>
                <a:ea typeface="MS PGothic" panose="020B0600070205080204" pitchFamily="34" charset="-128"/>
              </a:defRPr>
            </a:lvl2pPr>
            <a:lvl3pPr marL="1143000" indent="-228600">
              <a:defRPr>
                <a:solidFill>
                  <a:schemeClr val="tx1"/>
                </a:solidFill>
                <a:latin typeface="Times New Roman" panose="02020603050405020304" pitchFamily="18" charset="0"/>
                <a:ea typeface="MS PGothic" panose="020B0600070205080204" pitchFamily="34" charset="-128"/>
              </a:defRPr>
            </a:lvl3pPr>
            <a:lvl4pPr marL="1600200" indent="-228600">
              <a:defRPr>
                <a:solidFill>
                  <a:schemeClr val="tx1"/>
                </a:solidFill>
                <a:latin typeface="Times New Roman" panose="02020603050405020304" pitchFamily="18" charset="0"/>
                <a:ea typeface="MS PGothic" panose="020B0600070205080204" pitchFamily="34" charset="-128"/>
              </a:defRPr>
            </a:lvl4pPr>
            <a:lvl5pPr marL="2057400" indent="-228600">
              <a:defRPr>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r>
              <a:rPr lang="en-US" sz="700">
                <a:solidFill>
                  <a:schemeClr val="bg1"/>
                </a:solidFill>
                <a:latin typeface="Calibri" panose="020F0502020204030204" pitchFamily="34" charset="0"/>
              </a:rPr>
              <a:t>Nana.com</a:t>
            </a:r>
          </a:p>
        </p:txBody>
      </p:sp>
    </p:spTree>
    <p:extLst>
      <p:ext uri="{BB962C8B-B14F-4D97-AF65-F5344CB8AC3E}">
        <p14:creationId xmlns:p14="http://schemas.microsoft.com/office/powerpoint/2010/main" val="358411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18430" b="5190"/>
          <a:stretch/>
        </p:blipFill>
        <p:spPr>
          <a:xfrm>
            <a:off x="474862" y="1242655"/>
            <a:ext cx="4256582" cy="2438401"/>
          </a:xfrm>
          <a:prstGeom prst="rect">
            <a:avLst/>
          </a:prstGeom>
        </p:spPr>
      </p:pic>
      <p:sp>
        <p:nvSpPr>
          <p:cNvPr id="6" name="TextBox 5"/>
          <p:cNvSpPr txBox="1"/>
          <p:nvPr/>
        </p:nvSpPr>
        <p:spPr>
          <a:xfrm>
            <a:off x="474862" y="3905300"/>
            <a:ext cx="4256582" cy="240065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Inuit Knowledge, Local Leadership &amp; Technical Expertise</a:t>
            </a:r>
          </a:p>
          <a:p>
            <a:pPr marL="285750" indent="-285750">
              <a:spcAft>
                <a:spcPts val="1200"/>
              </a:spcAft>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Consultation</a:t>
            </a:r>
          </a:p>
          <a:p>
            <a:pPr marL="285750" indent="-285750">
              <a:spcAft>
                <a:spcPts val="1200"/>
              </a:spcAft>
              <a:buFont typeface="Arial" panose="020B0604020202020204" pitchFamily="34" charset="0"/>
              <a:buChar char="•"/>
            </a:pPr>
            <a:r>
              <a:rPr lang="en-US" sz="2000" dirty="0" smtClean="0">
                <a:latin typeface="Arial" panose="020B0604020202020204" pitchFamily="34" charset="0"/>
                <a:cs typeface="Arial" panose="020B0604020202020204" pitchFamily="34" charset="0"/>
              </a:rPr>
              <a:t>First regional energy plan in the State of Alaska</a:t>
            </a:r>
          </a:p>
          <a:p>
            <a:pPr marL="285750" indent="-285750">
              <a:spcAft>
                <a:spcPts val="1200"/>
              </a:spcAft>
              <a:buFont typeface="Arial" panose="020B0604020202020204" pitchFamily="34" charset="0"/>
              <a:buChar char="•"/>
            </a:pPr>
            <a:r>
              <a:rPr lang="en-US" sz="2000" dirty="0" smtClean="0">
                <a:latin typeface="Arial" panose="020B0604020202020204" pitchFamily="34" charset="0"/>
                <a:cs typeface="Arial" panose="020B0604020202020204" pitchFamily="34" charset="0"/>
              </a:rPr>
              <a:t>Deployment</a:t>
            </a:r>
            <a:endParaRPr lang="en-US" sz="2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6800" y="1217255"/>
            <a:ext cx="3854650" cy="5116839"/>
          </a:xfrm>
          <a:prstGeom prst="rect">
            <a:avLst/>
          </a:prstGeom>
          <a:ln>
            <a:solidFill>
              <a:schemeClr val="tx1">
                <a:lumMod val="40000"/>
                <a:lumOff val="60000"/>
              </a:schemeClr>
            </a:solidFill>
          </a:ln>
        </p:spPr>
      </p:pic>
      <p:grpSp>
        <p:nvGrpSpPr>
          <p:cNvPr id="8" name="Group 7"/>
          <p:cNvGrpSpPr/>
          <p:nvPr/>
        </p:nvGrpSpPr>
        <p:grpSpPr>
          <a:xfrm>
            <a:off x="0" y="6396335"/>
            <a:ext cx="9144000" cy="461666"/>
            <a:chOff x="0" y="6396335"/>
            <a:chExt cx="9144000" cy="461666"/>
          </a:xfrm>
        </p:grpSpPr>
        <p:sp>
          <p:nvSpPr>
            <p:cNvPr id="9" name="Rectangle 8"/>
            <p:cNvSpPr/>
            <p:nvPr/>
          </p:nvSpPr>
          <p:spPr>
            <a:xfrm>
              <a:off x="0" y="6396335"/>
              <a:ext cx="9144000" cy="461666"/>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Rectangle 9"/>
            <p:cNvSpPr/>
            <p:nvPr/>
          </p:nvSpPr>
          <p:spPr>
            <a:xfrm>
              <a:off x="152400" y="6473279"/>
              <a:ext cx="8839200" cy="307777"/>
            </a:xfrm>
            <a:prstGeom prst="rect">
              <a:avLst/>
            </a:prstGeom>
          </p:spPr>
          <p:txBody>
            <a:bodyPr wrap="square">
              <a:spAutoFit/>
            </a:bodyPr>
            <a:lstStyle/>
            <a:p>
              <a:pPr defTabSz="1073150">
                <a:tabLst>
                  <a:tab pos="6515100" algn="l"/>
                </a:tabLst>
              </a:pPr>
              <a:r>
                <a:rPr lang="en-US" sz="1400" b="1" dirty="0" smtClean="0">
                  <a:solidFill>
                    <a:schemeClr val="bg1"/>
                  </a:solidFill>
                  <a:latin typeface="Arial" panose="020B0604020202020204" pitchFamily="34" charset="0"/>
                  <a:cs typeface="Arial" panose="020B0604020202020204" pitchFamily="34" charset="0"/>
                </a:rPr>
                <a:t>COLLABORATION: </a:t>
              </a:r>
              <a:r>
                <a:rPr lang="en-US" sz="1400" dirty="0" smtClean="0">
                  <a:solidFill>
                    <a:schemeClr val="bg1"/>
                  </a:solidFill>
                  <a:latin typeface="Arial" panose="020B0604020202020204" pitchFamily="34" charset="0"/>
                  <a:cs typeface="Arial" panose="020B0604020202020204" pitchFamily="34" charset="0"/>
                </a:rPr>
                <a:t>Essential </a:t>
              </a:r>
              <a:r>
                <a:rPr lang="en-US" sz="1400" dirty="0">
                  <a:solidFill>
                    <a:schemeClr val="bg1"/>
                  </a:solidFill>
                  <a:latin typeface="Arial" panose="020B0604020202020204" pitchFamily="34" charset="0"/>
                  <a:cs typeface="Arial" panose="020B0604020202020204" pitchFamily="34" charset="0"/>
                </a:rPr>
                <a:t>for the Future of the </a:t>
              </a:r>
              <a:r>
                <a:rPr lang="en-US" sz="1400" dirty="0" smtClean="0">
                  <a:solidFill>
                    <a:schemeClr val="bg1"/>
                  </a:solidFill>
                  <a:latin typeface="Arial" panose="020B0604020202020204" pitchFamily="34" charset="0"/>
                  <a:cs typeface="Arial" panose="020B0604020202020204" pitchFamily="34" charset="0"/>
                </a:rPr>
                <a:t>Arctic	</a:t>
              </a:r>
              <a:r>
                <a:rPr lang="en-US" sz="1400" dirty="0" err="1">
                  <a:solidFill>
                    <a:schemeClr val="bg1"/>
                  </a:solidFill>
                  <a:latin typeface="Arial" panose="020B0604020202020204" pitchFamily="34" charset="0"/>
                  <a:cs typeface="Arial" panose="020B0604020202020204" pitchFamily="34" charset="0"/>
                </a:rPr>
                <a:t>Kasaŋnaluk</a:t>
              </a:r>
              <a:r>
                <a:rPr lang="en-US" sz="1400" dirty="0">
                  <a:solidFill>
                    <a:schemeClr val="bg1"/>
                  </a:solidFill>
                  <a:latin typeface="Arial" panose="020B0604020202020204" pitchFamily="34" charset="0"/>
                  <a:cs typeface="Arial" panose="020B0604020202020204" pitchFamily="34" charset="0"/>
                </a:rPr>
                <a:t> Marie </a:t>
              </a:r>
              <a:r>
                <a:rPr lang="en-US" sz="1400" dirty="0" smtClean="0">
                  <a:solidFill>
                    <a:schemeClr val="bg1"/>
                  </a:solidFill>
                  <a:latin typeface="Arial" panose="020B0604020202020204" pitchFamily="34" charset="0"/>
                  <a:cs typeface="Arial" panose="020B0604020202020204" pitchFamily="34" charset="0"/>
                </a:rPr>
                <a:t>Greene</a:t>
              </a:r>
              <a:endParaRPr lang="en-US" sz="1400" dirty="0">
                <a:latin typeface="Arial" panose="020B0604020202020204" pitchFamily="34" charset="0"/>
                <a:cs typeface="Arial" panose="020B0604020202020204" pitchFamily="34" charset="0"/>
              </a:endParaRPr>
            </a:p>
          </p:txBody>
        </p:sp>
      </p:grpSp>
      <p:sp>
        <p:nvSpPr>
          <p:cNvPr id="11" name="Title 1"/>
          <p:cNvSpPr txBox="1">
            <a:spLocks/>
          </p:cNvSpPr>
          <p:nvPr/>
        </p:nvSpPr>
        <p:spPr>
          <a:xfrm>
            <a:off x="158621" y="99656"/>
            <a:ext cx="8839199" cy="10668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a:r>
              <a:rPr lang="en-US" sz="3600" b="1" cap="none" dirty="0" smtClean="0">
                <a:solidFill>
                  <a:srgbClr val="00B0F0"/>
                </a:solidFill>
                <a:latin typeface="Arial" panose="020B0604020202020204" pitchFamily="34" charset="0"/>
                <a:cs typeface="Arial" panose="020B0604020202020204" pitchFamily="34" charset="0"/>
              </a:rPr>
              <a:t>Northwest Arctic </a:t>
            </a:r>
            <a:r>
              <a:rPr lang="en-US" sz="3600" b="1" cap="none" dirty="0">
                <a:solidFill>
                  <a:srgbClr val="00B0F0"/>
                </a:solidFill>
                <a:latin typeface="Arial" panose="020B0604020202020204" pitchFamily="34" charset="0"/>
                <a:cs typeface="Arial" panose="020B0604020202020204" pitchFamily="34" charset="0"/>
              </a:rPr>
              <a:t>A</a:t>
            </a:r>
            <a:r>
              <a:rPr lang="en-US" sz="3600" b="1" cap="none" dirty="0" smtClean="0">
                <a:solidFill>
                  <a:srgbClr val="00B0F0"/>
                </a:solidFill>
                <a:latin typeface="Arial" panose="020B0604020202020204" pitchFamily="34" charset="0"/>
                <a:cs typeface="Arial" panose="020B0604020202020204" pitchFamily="34" charset="0"/>
              </a:rPr>
              <a:t>lternative </a:t>
            </a:r>
            <a:r>
              <a:rPr lang="en-US" sz="3600" b="1" cap="none" dirty="0">
                <a:solidFill>
                  <a:srgbClr val="00B0F0"/>
                </a:solidFill>
                <a:latin typeface="Arial" panose="020B0604020202020204" pitchFamily="34" charset="0"/>
                <a:cs typeface="Arial" panose="020B0604020202020204" pitchFamily="34" charset="0"/>
              </a:rPr>
              <a:t>E</a:t>
            </a:r>
            <a:r>
              <a:rPr lang="en-US" sz="3600" b="1" cap="none" dirty="0" smtClean="0">
                <a:solidFill>
                  <a:srgbClr val="00B0F0"/>
                </a:solidFill>
                <a:latin typeface="Arial" panose="020B0604020202020204" pitchFamily="34" charset="0"/>
                <a:cs typeface="Arial" panose="020B0604020202020204" pitchFamily="34" charset="0"/>
              </a:rPr>
              <a:t>nergy</a:t>
            </a:r>
            <a:r>
              <a:rPr lang="en-US" b="1" dirty="0" smtClean="0">
                <a:solidFill>
                  <a:srgbClr val="00B0F0"/>
                </a:solidFill>
                <a:latin typeface="Arial" panose="020B0604020202020204" pitchFamily="34" charset="0"/>
                <a:cs typeface="Arial" panose="020B0604020202020204" pitchFamily="34" charset="0"/>
              </a:rPr>
              <a:t/>
            </a:r>
            <a:br>
              <a:rPr lang="en-US" b="1" dirty="0" smtClean="0">
                <a:solidFill>
                  <a:srgbClr val="00B0F0"/>
                </a:solidFill>
                <a:latin typeface="Arial" panose="020B0604020202020204" pitchFamily="34" charset="0"/>
                <a:cs typeface="Arial" panose="020B0604020202020204" pitchFamily="34" charset="0"/>
              </a:rPr>
            </a:br>
            <a:r>
              <a:rPr lang="en-US" sz="2600" dirty="0" smtClean="0">
                <a:solidFill>
                  <a:srgbClr val="00B0F0"/>
                </a:solidFill>
                <a:latin typeface="Arial" panose="020B0604020202020204" pitchFamily="34" charset="0"/>
                <a:cs typeface="Arial" panose="020B0604020202020204" pitchFamily="34" charset="0"/>
              </a:rPr>
              <a:t>Successful collaboration</a:t>
            </a:r>
            <a:endParaRPr lang="en-US" sz="26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892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4331650" y="4191000"/>
            <a:ext cx="4534829"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Reviews all subsistence and environmental issues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Determines the shipping season to minimize impact on harvests</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Provides guidance on interaction with the villages</a:t>
            </a:r>
            <a:endParaRPr lang="en-US" sz="2000" dirty="0">
              <a:latin typeface="Arial" panose="020B0604020202020204" pitchFamily="34" charset="0"/>
              <a:cs typeface="Arial" panose="020B0604020202020204" pitchFamily="34" charset="0"/>
            </a:endParaRPr>
          </a:p>
        </p:txBody>
      </p:sp>
      <p:grpSp>
        <p:nvGrpSpPr>
          <p:cNvPr id="8" name="Group 7"/>
          <p:cNvGrpSpPr/>
          <p:nvPr/>
        </p:nvGrpSpPr>
        <p:grpSpPr>
          <a:xfrm>
            <a:off x="0" y="6396335"/>
            <a:ext cx="9144000" cy="461666"/>
            <a:chOff x="0" y="6396335"/>
            <a:chExt cx="9144000" cy="461666"/>
          </a:xfrm>
        </p:grpSpPr>
        <p:sp>
          <p:nvSpPr>
            <p:cNvPr id="9" name="Rectangle 8"/>
            <p:cNvSpPr/>
            <p:nvPr/>
          </p:nvSpPr>
          <p:spPr>
            <a:xfrm>
              <a:off x="0" y="6396335"/>
              <a:ext cx="9144000" cy="461666"/>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Rectangle 9"/>
            <p:cNvSpPr/>
            <p:nvPr/>
          </p:nvSpPr>
          <p:spPr>
            <a:xfrm>
              <a:off x="152400" y="6473279"/>
              <a:ext cx="8839200" cy="307777"/>
            </a:xfrm>
            <a:prstGeom prst="rect">
              <a:avLst/>
            </a:prstGeom>
          </p:spPr>
          <p:txBody>
            <a:bodyPr wrap="square">
              <a:spAutoFit/>
            </a:bodyPr>
            <a:lstStyle/>
            <a:p>
              <a:pPr defTabSz="1073150">
                <a:tabLst>
                  <a:tab pos="6515100" algn="l"/>
                </a:tabLst>
              </a:pPr>
              <a:r>
                <a:rPr lang="en-US" sz="1400" b="1" dirty="0" smtClean="0">
                  <a:solidFill>
                    <a:schemeClr val="bg1"/>
                  </a:solidFill>
                  <a:latin typeface="Arial" panose="020B0604020202020204" pitchFamily="34" charset="0"/>
                  <a:cs typeface="Arial" panose="020B0604020202020204" pitchFamily="34" charset="0"/>
                </a:rPr>
                <a:t>COLLABORATION: </a:t>
              </a:r>
              <a:r>
                <a:rPr lang="en-US" sz="1400" dirty="0" smtClean="0">
                  <a:solidFill>
                    <a:schemeClr val="bg1"/>
                  </a:solidFill>
                  <a:latin typeface="Arial" panose="020B0604020202020204" pitchFamily="34" charset="0"/>
                  <a:cs typeface="Arial" panose="020B0604020202020204" pitchFamily="34" charset="0"/>
                </a:rPr>
                <a:t>Essential </a:t>
              </a:r>
              <a:r>
                <a:rPr lang="en-US" sz="1400" dirty="0">
                  <a:solidFill>
                    <a:schemeClr val="bg1"/>
                  </a:solidFill>
                  <a:latin typeface="Arial" panose="020B0604020202020204" pitchFamily="34" charset="0"/>
                  <a:cs typeface="Arial" panose="020B0604020202020204" pitchFamily="34" charset="0"/>
                </a:rPr>
                <a:t>for the Future of the </a:t>
              </a:r>
              <a:r>
                <a:rPr lang="en-US" sz="1400" dirty="0" smtClean="0">
                  <a:solidFill>
                    <a:schemeClr val="bg1"/>
                  </a:solidFill>
                  <a:latin typeface="Arial" panose="020B0604020202020204" pitchFamily="34" charset="0"/>
                  <a:cs typeface="Arial" panose="020B0604020202020204" pitchFamily="34" charset="0"/>
                </a:rPr>
                <a:t>Arctic	</a:t>
              </a:r>
              <a:r>
                <a:rPr lang="en-US" sz="1400" dirty="0" err="1">
                  <a:solidFill>
                    <a:schemeClr val="bg1"/>
                  </a:solidFill>
                  <a:latin typeface="Arial" panose="020B0604020202020204" pitchFamily="34" charset="0"/>
                  <a:cs typeface="Arial" panose="020B0604020202020204" pitchFamily="34" charset="0"/>
                </a:rPr>
                <a:t>Kasaŋnaluk</a:t>
              </a:r>
              <a:r>
                <a:rPr lang="en-US" sz="1400" dirty="0">
                  <a:solidFill>
                    <a:schemeClr val="bg1"/>
                  </a:solidFill>
                  <a:latin typeface="Arial" panose="020B0604020202020204" pitchFamily="34" charset="0"/>
                  <a:cs typeface="Arial" panose="020B0604020202020204" pitchFamily="34" charset="0"/>
                </a:rPr>
                <a:t> Marie </a:t>
              </a:r>
              <a:r>
                <a:rPr lang="en-US" sz="1400" dirty="0" smtClean="0">
                  <a:solidFill>
                    <a:schemeClr val="bg1"/>
                  </a:solidFill>
                  <a:latin typeface="Arial" panose="020B0604020202020204" pitchFamily="34" charset="0"/>
                  <a:cs typeface="Arial" panose="020B0604020202020204" pitchFamily="34" charset="0"/>
                </a:rPr>
                <a:t>Greene</a:t>
              </a:r>
              <a:endParaRPr lang="en-US" sz="1400" dirty="0">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r="1543" b="16764"/>
          <a:stretch/>
        </p:blipFill>
        <p:spPr>
          <a:xfrm>
            <a:off x="4053380" y="1143000"/>
            <a:ext cx="4862020" cy="273486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b="2710"/>
          <a:stretch/>
        </p:blipFill>
        <p:spPr>
          <a:xfrm>
            <a:off x="224608" y="1143000"/>
            <a:ext cx="3748080" cy="2734860"/>
          </a:xfrm>
          <a:prstGeom prst="rect">
            <a:avLst/>
          </a:prstGeom>
        </p:spPr>
      </p:pic>
      <p:pic>
        <p:nvPicPr>
          <p:cNvPr id="11" name="Picture 10"/>
          <p:cNvPicPr>
            <a:picLocks noChangeAspect="1"/>
          </p:cNvPicPr>
          <p:nvPr/>
        </p:nvPicPr>
        <p:blipFill rotWithShape="1">
          <a:blip r:embed="rId5"/>
          <a:srcRect l="9141" t="23126" r="7152" b="15175"/>
          <a:stretch/>
        </p:blipFill>
        <p:spPr>
          <a:xfrm>
            <a:off x="224608" y="3955785"/>
            <a:ext cx="3748080" cy="2070511"/>
          </a:xfrm>
          <a:prstGeom prst="rect">
            <a:avLst/>
          </a:prstGeom>
        </p:spPr>
      </p:pic>
      <p:sp>
        <p:nvSpPr>
          <p:cNvPr id="12" name="Title 1"/>
          <p:cNvSpPr txBox="1">
            <a:spLocks/>
          </p:cNvSpPr>
          <p:nvPr/>
        </p:nvSpPr>
        <p:spPr>
          <a:xfrm>
            <a:off x="152400" y="48481"/>
            <a:ext cx="8839199" cy="10668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a:r>
              <a:rPr lang="en-US" sz="3600" b="1" cap="none" dirty="0">
                <a:solidFill>
                  <a:srgbClr val="00B0F0"/>
                </a:solidFill>
                <a:latin typeface="Arial" panose="020B0604020202020204" pitchFamily="34" charset="0"/>
                <a:cs typeface="Arial" panose="020B0604020202020204" pitchFamily="34" charset="0"/>
              </a:rPr>
              <a:t>R</a:t>
            </a:r>
            <a:r>
              <a:rPr lang="en-US" sz="3600" b="1" cap="none" dirty="0" smtClean="0">
                <a:solidFill>
                  <a:srgbClr val="00B0F0"/>
                </a:solidFill>
                <a:latin typeface="Arial" panose="020B0604020202020204" pitchFamily="34" charset="0"/>
                <a:cs typeface="Arial" panose="020B0604020202020204" pitchFamily="34" charset="0"/>
              </a:rPr>
              <a:t>ed </a:t>
            </a:r>
            <a:r>
              <a:rPr lang="en-US" sz="3600" b="1" cap="none" dirty="0">
                <a:solidFill>
                  <a:srgbClr val="00B0F0"/>
                </a:solidFill>
                <a:latin typeface="Arial" panose="020B0604020202020204" pitchFamily="34" charset="0"/>
                <a:cs typeface="Arial" panose="020B0604020202020204" pitchFamily="34" charset="0"/>
              </a:rPr>
              <a:t>D</a:t>
            </a:r>
            <a:r>
              <a:rPr lang="en-US" sz="3600" b="1" cap="none" dirty="0" smtClean="0">
                <a:solidFill>
                  <a:srgbClr val="00B0F0"/>
                </a:solidFill>
                <a:latin typeface="Arial" panose="020B0604020202020204" pitchFamily="34" charset="0"/>
                <a:cs typeface="Arial" panose="020B0604020202020204" pitchFamily="34" charset="0"/>
              </a:rPr>
              <a:t>og </a:t>
            </a:r>
            <a:r>
              <a:rPr lang="en-US" sz="3600" b="1" cap="none" dirty="0">
                <a:solidFill>
                  <a:srgbClr val="00B0F0"/>
                </a:solidFill>
                <a:latin typeface="Arial" panose="020B0604020202020204" pitchFamily="34" charset="0"/>
                <a:cs typeface="Arial" panose="020B0604020202020204" pitchFamily="34" charset="0"/>
              </a:rPr>
              <a:t>M</a:t>
            </a:r>
            <a:r>
              <a:rPr lang="en-US" sz="3600" b="1" cap="none" dirty="0" smtClean="0">
                <a:solidFill>
                  <a:srgbClr val="00B0F0"/>
                </a:solidFill>
                <a:latin typeface="Arial" panose="020B0604020202020204" pitchFamily="34" charset="0"/>
                <a:cs typeface="Arial" panose="020B0604020202020204" pitchFamily="34" charset="0"/>
              </a:rPr>
              <a:t>ine Subsistence Committee</a:t>
            </a:r>
            <a:r>
              <a:rPr lang="en-US" b="1" dirty="0" smtClean="0">
                <a:solidFill>
                  <a:srgbClr val="00B0F0"/>
                </a:solidFill>
                <a:latin typeface="Arial" panose="020B0604020202020204" pitchFamily="34" charset="0"/>
                <a:cs typeface="Arial" panose="020B0604020202020204" pitchFamily="34" charset="0"/>
              </a:rPr>
              <a:t/>
            </a:r>
            <a:br>
              <a:rPr lang="en-US" b="1" dirty="0" smtClean="0">
                <a:solidFill>
                  <a:srgbClr val="00B0F0"/>
                </a:solidFill>
                <a:latin typeface="Arial" panose="020B0604020202020204" pitchFamily="34" charset="0"/>
                <a:cs typeface="Arial" panose="020B0604020202020204" pitchFamily="34" charset="0"/>
              </a:rPr>
            </a:br>
            <a:r>
              <a:rPr lang="en-US" sz="2600" dirty="0" smtClean="0">
                <a:solidFill>
                  <a:srgbClr val="00B0F0"/>
                </a:solidFill>
                <a:latin typeface="Arial" panose="020B0604020202020204" pitchFamily="34" charset="0"/>
                <a:cs typeface="Arial" panose="020B0604020202020204" pitchFamily="34" charset="0"/>
              </a:rPr>
              <a:t>Successful collaboration</a:t>
            </a:r>
            <a:endParaRPr lang="en-US" sz="26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30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TextBox 1"/>
          <p:cNvSpPr txBox="1">
            <a:spLocks noChangeArrowheads="1"/>
          </p:cNvSpPr>
          <p:nvPr/>
        </p:nvSpPr>
        <p:spPr bwMode="auto">
          <a:xfrm>
            <a:off x="2762012" y="144959"/>
            <a:ext cx="36814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ea typeface="MS PGothic" panose="020B0600070205080204" pitchFamily="34" charset="-128"/>
              </a:defRPr>
            </a:lvl1pPr>
            <a:lvl2pPr marL="742950" indent="-285750">
              <a:defRPr>
                <a:solidFill>
                  <a:schemeClr val="tx1"/>
                </a:solidFill>
                <a:latin typeface="Times New Roman" panose="02020603050405020304" pitchFamily="18" charset="0"/>
                <a:ea typeface="MS PGothic" panose="020B0600070205080204" pitchFamily="34" charset="-128"/>
              </a:defRPr>
            </a:lvl2pPr>
            <a:lvl3pPr marL="1143000" indent="-228600">
              <a:defRPr>
                <a:solidFill>
                  <a:schemeClr val="tx1"/>
                </a:solidFill>
                <a:latin typeface="Times New Roman" panose="02020603050405020304" pitchFamily="18" charset="0"/>
                <a:ea typeface="MS PGothic" panose="020B0600070205080204" pitchFamily="34" charset="-128"/>
              </a:defRPr>
            </a:lvl3pPr>
            <a:lvl4pPr marL="1600200" indent="-228600">
              <a:defRPr>
                <a:solidFill>
                  <a:schemeClr val="tx1"/>
                </a:solidFill>
                <a:latin typeface="Times New Roman" panose="02020603050405020304" pitchFamily="18" charset="0"/>
                <a:ea typeface="MS PGothic" panose="020B0600070205080204" pitchFamily="34" charset="-128"/>
              </a:defRPr>
            </a:lvl4pPr>
            <a:lvl5pPr marL="2057400" indent="-228600">
              <a:defRPr>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r>
              <a:rPr lang="en-US" sz="4400" b="1" dirty="0">
                <a:solidFill>
                  <a:srgbClr val="00B0F0"/>
                </a:solidFill>
                <a:latin typeface="Arial" panose="020B0604020202020204" pitchFamily="34" charset="0"/>
                <a:cs typeface="Arial" panose="020B0604020202020204" pitchFamily="34" charset="0"/>
              </a:rPr>
              <a:t>Conclusions</a:t>
            </a:r>
            <a:endParaRPr lang="en-US" sz="4000" b="1" dirty="0">
              <a:solidFill>
                <a:srgbClr val="00B0F0"/>
              </a:solidFill>
              <a:latin typeface="Arial" panose="020B0604020202020204" pitchFamily="34" charset="0"/>
              <a:cs typeface="Arial" panose="020B0604020202020204" pitchFamily="34" charset="0"/>
            </a:endParaRPr>
          </a:p>
        </p:txBody>
      </p:sp>
      <p:sp>
        <p:nvSpPr>
          <p:cNvPr id="37890" name="TextBox 2"/>
          <p:cNvSpPr txBox="1">
            <a:spLocks noChangeArrowheads="1"/>
          </p:cNvSpPr>
          <p:nvPr/>
        </p:nvSpPr>
        <p:spPr bwMode="auto">
          <a:xfrm>
            <a:off x="273844" y="906879"/>
            <a:ext cx="8565356"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Times New Roman" panose="02020603050405020304" pitchFamily="18" charset="0"/>
                <a:ea typeface="MS PGothic" panose="020B0600070205080204" pitchFamily="34" charset="-128"/>
              </a:defRPr>
            </a:lvl1pPr>
            <a:lvl2pPr marL="742950" indent="-285750">
              <a:defRPr>
                <a:solidFill>
                  <a:schemeClr val="tx1"/>
                </a:solidFill>
                <a:latin typeface="Times New Roman" panose="02020603050405020304" pitchFamily="18" charset="0"/>
                <a:ea typeface="MS PGothic" panose="020B0600070205080204" pitchFamily="34" charset="-128"/>
              </a:defRPr>
            </a:lvl2pPr>
            <a:lvl3pPr marL="1143000" indent="-228600">
              <a:defRPr>
                <a:solidFill>
                  <a:schemeClr val="tx1"/>
                </a:solidFill>
                <a:latin typeface="Times New Roman" panose="02020603050405020304" pitchFamily="18" charset="0"/>
                <a:ea typeface="MS PGothic" panose="020B0600070205080204" pitchFamily="34" charset="-128"/>
              </a:defRPr>
            </a:lvl3pPr>
            <a:lvl4pPr marL="1600200" indent="-228600">
              <a:defRPr>
                <a:solidFill>
                  <a:schemeClr val="tx1"/>
                </a:solidFill>
                <a:latin typeface="Times New Roman" panose="02020603050405020304" pitchFamily="18" charset="0"/>
                <a:ea typeface="MS PGothic" panose="020B0600070205080204" pitchFamily="34" charset="-128"/>
              </a:defRPr>
            </a:lvl4pPr>
            <a:lvl5pPr marL="2057400" indent="-228600">
              <a:defRPr>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pPr marL="457200" indent="-457200">
              <a:spcAft>
                <a:spcPts val="1200"/>
              </a:spcAft>
              <a:buFont typeface="Wingdings" panose="05000000000000000000" pitchFamily="2" charset="2"/>
              <a:buChar char="§"/>
            </a:pPr>
            <a:r>
              <a:rPr lang="en-US" sz="3000" dirty="0">
                <a:solidFill>
                  <a:schemeClr val="tx2"/>
                </a:solidFill>
                <a:latin typeface="Arial" panose="020B0604020202020204" pitchFamily="34" charset="0"/>
                <a:cs typeface="Arial" panose="020B0604020202020204" pitchFamily="34" charset="0"/>
              </a:rPr>
              <a:t>Diminishing ice directly impacts our subsistence “operations” in the marine </a:t>
            </a:r>
            <a:r>
              <a:rPr lang="en-US" sz="3000" dirty="0" smtClean="0">
                <a:solidFill>
                  <a:schemeClr val="tx2"/>
                </a:solidFill>
                <a:latin typeface="Arial" panose="020B0604020202020204" pitchFamily="34" charset="0"/>
                <a:cs typeface="Arial" panose="020B0604020202020204" pitchFamily="34" charset="0"/>
              </a:rPr>
              <a:t>environment.</a:t>
            </a:r>
            <a:endParaRPr lang="en-US" sz="3000" dirty="0">
              <a:solidFill>
                <a:schemeClr val="tx2"/>
              </a:solidFill>
              <a:latin typeface="Arial" panose="020B0604020202020204" pitchFamily="34" charset="0"/>
              <a:cs typeface="Arial" panose="020B0604020202020204" pitchFamily="34" charset="0"/>
            </a:endParaRPr>
          </a:p>
          <a:p>
            <a:pPr marL="457200" indent="-457200">
              <a:spcAft>
                <a:spcPts val="1200"/>
              </a:spcAft>
              <a:buFont typeface="Wingdings" panose="05000000000000000000" pitchFamily="2" charset="2"/>
              <a:buChar char="§"/>
            </a:pPr>
            <a:r>
              <a:rPr lang="en-US" sz="3000" dirty="0" smtClean="0">
                <a:solidFill>
                  <a:schemeClr val="tx2"/>
                </a:solidFill>
                <a:latin typeface="Arial" panose="020B0604020202020204" pitchFamily="34" charset="0"/>
                <a:cs typeface="Arial" panose="020B0604020202020204" pitchFamily="34" charset="0"/>
              </a:rPr>
              <a:t>It also impacts </a:t>
            </a:r>
            <a:r>
              <a:rPr lang="en-US" sz="3000" dirty="0">
                <a:solidFill>
                  <a:schemeClr val="tx2"/>
                </a:solidFill>
                <a:latin typeface="Arial" panose="020B0604020202020204" pitchFamily="34" charset="0"/>
                <a:cs typeface="Arial" panose="020B0604020202020204" pitchFamily="34" charset="0"/>
              </a:rPr>
              <a:t>our 21</a:t>
            </a:r>
            <a:r>
              <a:rPr lang="en-US" sz="3000" baseline="30000" dirty="0">
                <a:solidFill>
                  <a:schemeClr val="tx2"/>
                </a:solidFill>
                <a:latin typeface="Arial" panose="020B0604020202020204" pitchFamily="34" charset="0"/>
                <a:cs typeface="Arial" panose="020B0604020202020204" pitchFamily="34" charset="0"/>
              </a:rPr>
              <a:t>st</a:t>
            </a:r>
            <a:r>
              <a:rPr lang="en-US" sz="3000" dirty="0">
                <a:solidFill>
                  <a:schemeClr val="tx2"/>
                </a:solidFill>
                <a:latin typeface="Arial" panose="020B0604020202020204" pitchFamily="34" charset="0"/>
                <a:cs typeface="Arial" panose="020B0604020202020204" pitchFamily="34" charset="0"/>
              </a:rPr>
              <a:t> century business operations (mining, shipping, ports &amp; harbors, oil and gas exploration, tourism, SAR, spill response</a:t>
            </a:r>
            <a:r>
              <a:rPr lang="en-US" sz="3000" dirty="0" smtClean="0">
                <a:solidFill>
                  <a:schemeClr val="tx2"/>
                </a:solidFill>
                <a:latin typeface="Arial" panose="020B0604020202020204" pitchFamily="34" charset="0"/>
                <a:cs typeface="Arial" panose="020B0604020202020204" pitchFamily="34" charset="0"/>
              </a:rPr>
              <a:t>).</a:t>
            </a:r>
            <a:endParaRPr lang="en-US" sz="3000" dirty="0">
              <a:solidFill>
                <a:schemeClr val="tx2"/>
              </a:solidFill>
              <a:latin typeface="Arial" panose="020B0604020202020204" pitchFamily="34" charset="0"/>
              <a:cs typeface="Arial" panose="020B0604020202020204" pitchFamily="34" charset="0"/>
            </a:endParaRPr>
          </a:p>
          <a:p>
            <a:pPr marL="457200" indent="-457200">
              <a:spcAft>
                <a:spcPts val="1200"/>
              </a:spcAft>
              <a:buFont typeface="Wingdings" panose="05000000000000000000" pitchFamily="2" charset="2"/>
              <a:buChar char="§"/>
            </a:pPr>
            <a:r>
              <a:rPr lang="en-US" sz="3000" dirty="0" smtClean="0">
                <a:solidFill>
                  <a:schemeClr val="tx2"/>
                </a:solidFill>
                <a:latin typeface="Arial" panose="020B0604020202020204" pitchFamily="34" charset="0"/>
                <a:cs typeface="Arial" panose="020B0604020202020204" pitchFamily="34" charset="0"/>
              </a:rPr>
              <a:t>Indigenous knowledge and science are powerful when combined to understanding and addressing the diminishing </a:t>
            </a:r>
            <a:r>
              <a:rPr lang="en-US" sz="3000" dirty="0">
                <a:solidFill>
                  <a:schemeClr val="tx2"/>
                </a:solidFill>
                <a:latin typeface="Arial" panose="020B0604020202020204" pitchFamily="34" charset="0"/>
                <a:cs typeface="Arial" panose="020B0604020202020204" pitchFamily="34" charset="0"/>
              </a:rPr>
              <a:t>Arctic sea ice. After all, we live there, and have, for 10,000 years</a:t>
            </a:r>
            <a:r>
              <a:rPr lang="en-US" sz="3000" dirty="0" smtClean="0">
                <a:solidFill>
                  <a:schemeClr val="tx2"/>
                </a:solidFill>
                <a:latin typeface="Arial" panose="020B0604020202020204" pitchFamily="34" charset="0"/>
                <a:cs typeface="Arial" panose="020B0604020202020204" pitchFamily="34" charset="0"/>
              </a:rPr>
              <a:t>.</a:t>
            </a:r>
            <a:endParaRPr lang="en-US" sz="3000"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0" y="6396335"/>
            <a:ext cx="9144000" cy="461666"/>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Rectangle 4"/>
          <p:cNvSpPr/>
          <p:nvPr/>
        </p:nvSpPr>
        <p:spPr>
          <a:xfrm>
            <a:off x="152400" y="6473279"/>
            <a:ext cx="8839200" cy="307777"/>
          </a:xfrm>
          <a:prstGeom prst="rect">
            <a:avLst/>
          </a:prstGeom>
        </p:spPr>
        <p:txBody>
          <a:bodyPr wrap="square">
            <a:spAutoFit/>
          </a:bodyPr>
          <a:lstStyle/>
          <a:p>
            <a:pPr defTabSz="1073150">
              <a:tabLst>
                <a:tab pos="6515100" algn="l"/>
              </a:tabLst>
            </a:pPr>
            <a:r>
              <a:rPr lang="en-US" sz="1400" b="1" dirty="0" smtClean="0">
                <a:solidFill>
                  <a:schemeClr val="bg1"/>
                </a:solidFill>
                <a:latin typeface="Arial" panose="020B0604020202020204" pitchFamily="34" charset="0"/>
                <a:cs typeface="Arial" panose="020B0604020202020204" pitchFamily="34" charset="0"/>
              </a:rPr>
              <a:t>COLLABORATION: </a:t>
            </a:r>
            <a:r>
              <a:rPr lang="en-US" sz="1400" dirty="0" smtClean="0">
                <a:solidFill>
                  <a:schemeClr val="bg1"/>
                </a:solidFill>
                <a:latin typeface="Arial" panose="020B0604020202020204" pitchFamily="34" charset="0"/>
                <a:cs typeface="Arial" panose="020B0604020202020204" pitchFamily="34" charset="0"/>
              </a:rPr>
              <a:t>Essential </a:t>
            </a:r>
            <a:r>
              <a:rPr lang="en-US" sz="1400" dirty="0">
                <a:solidFill>
                  <a:schemeClr val="bg1"/>
                </a:solidFill>
                <a:latin typeface="Arial" panose="020B0604020202020204" pitchFamily="34" charset="0"/>
                <a:cs typeface="Arial" panose="020B0604020202020204" pitchFamily="34" charset="0"/>
              </a:rPr>
              <a:t>for the Future of the </a:t>
            </a:r>
            <a:r>
              <a:rPr lang="en-US" sz="1400" dirty="0" smtClean="0">
                <a:solidFill>
                  <a:schemeClr val="bg1"/>
                </a:solidFill>
                <a:latin typeface="Arial" panose="020B0604020202020204" pitchFamily="34" charset="0"/>
                <a:cs typeface="Arial" panose="020B0604020202020204" pitchFamily="34" charset="0"/>
              </a:rPr>
              <a:t>Arctic	</a:t>
            </a:r>
            <a:r>
              <a:rPr lang="en-US" sz="1400" dirty="0" err="1">
                <a:solidFill>
                  <a:schemeClr val="bg1"/>
                </a:solidFill>
                <a:latin typeface="Arial" panose="020B0604020202020204" pitchFamily="34" charset="0"/>
                <a:cs typeface="Arial" panose="020B0604020202020204" pitchFamily="34" charset="0"/>
              </a:rPr>
              <a:t>Kasaŋnaluk</a:t>
            </a:r>
            <a:r>
              <a:rPr lang="en-US" sz="1400" dirty="0">
                <a:solidFill>
                  <a:schemeClr val="bg1"/>
                </a:solidFill>
                <a:latin typeface="Arial" panose="020B0604020202020204" pitchFamily="34" charset="0"/>
                <a:cs typeface="Arial" panose="020B0604020202020204" pitchFamily="34" charset="0"/>
              </a:rPr>
              <a:t> Marie </a:t>
            </a:r>
            <a:r>
              <a:rPr lang="en-US" sz="1400" dirty="0" smtClean="0">
                <a:solidFill>
                  <a:schemeClr val="bg1"/>
                </a:solidFill>
                <a:latin typeface="Arial" panose="020B0604020202020204" pitchFamily="34" charset="0"/>
                <a:cs typeface="Arial" panose="020B0604020202020204" pitchFamily="34" charset="0"/>
              </a:rPr>
              <a:t>Greene</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496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0371" r="740"/>
          <a:stretch/>
        </p:blipFill>
        <p:spPr>
          <a:xfrm>
            <a:off x="0" y="0"/>
            <a:ext cx="9144000" cy="6858000"/>
          </a:xfrm>
          <a:prstGeom prst="rect">
            <a:avLst/>
          </a:prstGeom>
        </p:spPr>
      </p:pic>
      <p:sp>
        <p:nvSpPr>
          <p:cNvPr id="4" name="Title 3"/>
          <p:cNvSpPr>
            <a:spLocks noGrp="1"/>
          </p:cNvSpPr>
          <p:nvPr>
            <p:ph type="ctrTitle"/>
          </p:nvPr>
        </p:nvSpPr>
        <p:spPr>
          <a:xfrm>
            <a:off x="2971800" y="1143000"/>
            <a:ext cx="4572000" cy="1143001"/>
          </a:xfrm>
        </p:spPr>
        <p:txBody>
          <a:bodyPr>
            <a:noAutofit/>
          </a:bodyPr>
          <a:lstStyle/>
          <a:p>
            <a:r>
              <a:rPr lang="en-US" sz="8000" b="1" cap="none" dirty="0" err="1" smtClean="0">
                <a:solidFill>
                  <a:schemeClr val="bg1"/>
                </a:solidFill>
                <a:latin typeface="Arial" panose="020B0604020202020204" pitchFamily="34" charset="0"/>
                <a:cs typeface="Arial" panose="020B0604020202020204" pitchFamily="34" charset="0"/>
              </a:rPr>
              <a:t>Taikuu</a:t>
            </a:r>
            <a:r>
              <a:rPr lang="en-US" sz="8000" b="1" cap="none" dirty="0" smtClean="0">
                <a:solidFill>
                  <a:schemeClr val="bg1"/>
                </a:solidFill>
                <a:latin typeface="Arial" panose="020B0604020202020204" pitchFamily="34" charset="0"/>
                <a:cs typeface="Arial" panose="020B0604020202020204" pitchFamily="34" charset="0"/>
              </a:rPr>
              <a:t>!</a:t>
            </a:r>
            <a:endParaRPr lang="en-US" sz="8000" b="1" cap="non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375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cstate="screen">
            <a:extLst>
              <a:ext uri="{28A0092B-C50C-407E-A947-70E740481C1C}">
                <a14:useLocalDpi xmlns:a14="http://schemas.microsoft.com/office/drawing/2010/main"/>
              </a:ext>
            </a:extLst>
          </a:blip>
          <a:srcRect r="15789" b="5264"/>
          <a:stretch/>
        </p:blipFill>
        <p:spPr>
          <a:xfrm>
            <a:off x="0" y="1"/>
            <a:ext cx="9144000" cy="6858000"/>
          </a:xfrm>
          <a:prstGeom prst="rect">
            <a:avLst/>
          </a:prstGeom>
        </p:spPr>
      </p:pic>
      <p:sp>
        <p:nvSpPr>
          <p:cNvPr id="2" name="Title 1"/>
          <p:cNvSpPr>
            <a:spLocks noGrp="1"/>
          </p:cNvSpPr>
          <p:nvPr>
            <p:ph type="title"/>
          </p:nvPr>
        </p:nvSpPr>
        <p:spPr>
          <a:xfrm>
            <a:off x="5334000" y="5181600"/>
            <a:ext cx="3200400" cy="723550"/>
          </a:xfrm>
        </p:spPr>
        <p:txBody>
          <a:bodyPr>
            <a:normAutofit fontScale="90000"/>
          </a:bodyPr>
          <a:lstStyle/>
          <a:p>
            <a:pPr algn="ctr"/>
            <a:r>
              <a:rPr lang="en-US" sz="4900" b="1" cap="none" dirty="0" err="1" smtClean="0">
                <a:solidFill>
                  <a:schemeClr val="bg1"/>
                </a:solidFill>
                <a:latin typeface="Arial" panose="020B0604020202020204" pitchFamily="34" charset="0"/>
                <a:cs typeface="Arial" panose="020B0604020202020204" pitchFamily="34" charset="0"/>
              </a:rPr>
              <a:t>Ipnaitchiaq</a:t>
            </a:r>
            <a:r>
              <a:rPr lang="en-US" sz="3600" cap="none" dirty="0">
                <a:solidFill>
                  <a:schemeClr val="bg1"/>
                </a:solidFill>
                <a:latin typeface="Arial" panose="020B0604020202020204" pitchFamily="34" charset="0"/>
                <a:cs typeface="Arial" panose="020B0604020202020204" pitchFamily="34" charset="0"/>
              </a:rPr>
              <a:t/>
            </a:r>
            <a:br>
              <a:rPr lang="en-US" sz="3600" cap="none" dirty="0">
                <a:solidFill>
                  <a:schemeClr val="bg1"/>
                </a:solidFill>
                <a:latin typeface="Arial" panose="020B0604020202020204" pitchFamily="34" charset="0"/>
                <a:cs typeface="Arial" panose="020B0604020202020204" pitchFamily="34" charset="0"/>
              </a:rPr>
            </a:br>
            <a:r>
              <a:rPr lang="en-US" sz="3100" cap="none" dirty="0" smtClean="0">
                <a:solidFill>
                  <a:schemeClr val="bg1"/>
                </a:solidFill>
                <a:latin typeface="Arial" panose="020B0604020202020204" pitchFamily="34" charset="0"/>
                <a:cs typeface="Arial" panose="020B0604020202020204" pitchFamily="34" charset="0"/>
              </a:rPr>
              <a:t>(Deering, Alaska)</a:t>
            </a:r>
            <a:endParaRPr lang="en-US" sz="3100" cap="none"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8099" y="6473279"/>
            <a:ext cx="9105901" cy="307777"/>
          </a:xfrm>
          <a:prstGeom prst="rect">
            <a:avLst/>
          </a:prstGeom>
        </p:spPr>
        <p:txBody>
          <a:bodyPr wrap="square">
            <a:spAutoFit/>
          </a:bodyPr>
          <a:lstStyle/>
          <a:p>
            <a:pPr algn="ctr"/>
            <a:r>
              <a:rPr lang="en-US" sz="1400" b="1" dirty="0" smtClean="0">
                <a:solidFill>
                  <a:schemeClr val="bg1"/>
                </a:solidFill>
                <a:latin typeface="Arial" panose="020B0604020202020204" pitchFamily="34" charset="0"/>
                <a:cs typeface="Arial" panose="020B0604020202020204" pitchFamily="34" charset="0"/>
              </a:rPr>
              <a:t>COLLABORATION: </a:t>
            </a:r>
            <a:r>
              <a:rPr lang="en-US" sz="1400" dirty="0" smtClean="0">
                <a:solidFill>
                  <a:schemeClr val="bg1"/>
                </a:solidFill>
                <a:latin typeface="Arial" panose="020B0604020202020204" pitchFamily="34" charset="0"/>
                <a:cs typeface="Arial" panose="020B0604020202020204" pitchFamily="34" charset="0"/>
              </a:rPr>
              <a:t>Essential </a:t>
            </a:r>
            <a:r>
              <a:rPr lang="en-US" sz="1400" dirty="0">
                <a:solidFill>
                  <a:schemeClr val="bg1"/>
                </a:solidFill>
                <a:latin typeface="Arial" panose="020B0604020202020204" pitchFamily="34" charset="0"/>
                <a:cs typeface="Arial" panose="020B0604020202020204" pitchFamily="34" charset="0"/>
              </a:rPr>
              <a:t>for the Future of the Arctic</a:t>
            </a:r>
            <a:endParaRPr lang="en-US" sz="1400" dirty="0">
              <a:latin typeface="Arial" panose="020B0604020202020204" pitchFamily="34" charset="0"/>
              <a:cs typeface="Arial" panose="020B0604020202020204" pitchFamily="34" charset="0"/>
            </a:endParaRPr>
          </a:p>
        </p:txBody>
      </p:sp>
      <p:sp>
        <p:nvSpPr>
          <p:cNvPr id="17" name="Rectangle 16"/>
          <p:cNvSpPr/>
          <p:nvPr/>
        </p:nvSpPr>
        <p:spPr>
          <a:xfrm>
            <a:off x="0" y="6396335"/>
            <a:ext cx="9144000" cy="461666"/>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Rectangle 17"/>
          <p:cNvSpPr/>
          <p:nvPr/>
        </p:nvSpPr>
        <p:spPr>
          <a:xfrm>
            <a:off x="152400" y="6473279"/>
            <a:ext cx="8839200" cy="307777"/>
          </a:xfrm>
          <a:prstGeom prst="rect">
            <a:avLst/>
          </a:prstGeom>
        </p:spPr>
        <p:txBody>
          <a:bodyPr wrap="square">
            <a:spAutoFit/>
          </a:bodyPr>
          <a:lstStyle/>
          <a:p>
            <a:pPr defTabSz="1073150">
              <a:tabLst>
                <a:tab pos="6515100" algn="l"/>
              </a:tabLst>
            </a:pPr>
            <a:r>
              <a:rPr lang="en-US" sz="1400" b="1" dirty="0" smtClean="0">
                <a:solidFill>
                  <a:schemeClr val="bg1"/>
                </a:solidFill>
                <a:latin typeface="Arial" panose="020B0604020202020204" pitchFamily="34" charset="0"/>
                <a:cs typeface="Arial" panose="020B0604020202020204" pitchFamily="34" charset="0"/>
              </a:rPr>
              <a:t>COLLABORATION: </a:t>
            </a:r>
            <a:r>
              <a:rPr lang="en-US" sz="1400" dirty="0" smtClean="0">
                <a:solidFill>
                  <a:schemeClr val="bg1"/>
                </a:solidFill>
                <a:latin typeface="Arial" panose="020B0604020202020204" pitchFamily="34" charset="0"/>
                <a:cs typeface="Arial" panose="020B0604020202020204" pitchFamily="34" charset="0"/>
              </a:rPr>
              <a:t>Essential </a:t>
            </a:r>
            <a:r>
              <a:rPr lang="en-US" sz="1400" dirty="0">
                <a:solidFill>
                  <a:schemeClr val="bg1"/>
                </a:solidFill>
                <a:latin typeface="Arial" panose="020B0604020202020204" pitchFamily="34" charset="0"/>
                <a:cs typeface="Arial" panose="020B0604020202020204" pitchFamily="34" charset="0"/>
              </a:rPr>
              <a:t>for the Future of the </a:t>
            </a:r>
            <a:r>
              <a:rPr lang="en-US" sz="1400" dirty="0" smtClean="0">
                <a:solidFill>
                  <a:schemeClr val="bg1"/>
                </a:solidFill>
                <a:latin typeface="Arial" panose="020B0604020202020204" pitchFamily="34" charset="0"/>
                <a:cs typeface="Arial" panose="020B0604020202020204" pitchFamily="34" charset="0"/>
              </a:rPr>
              <a:t>Arctic	</a:t>
            </a:r>
            <a:r>
              <a:rPr lang="en-US" sz="1400" dirty="0" err="1">
                <a:solidFill>
                  <a:schemeClr val="bg1"/>
                </a:solidFill>
                <a:latin typeface="Arial" panose="020B0604020202020204" pitchFamily="34" charset="0"/>
                <a:cs typeface="Arial" panose="020B0604020202020204" pitchFamily="34" charset="0"/>
              </a:rPr>
              <a:t>Kasaŋnaluk</a:t>
            </a:r>
            <a:r>
              <a:rPr lang="en-US" sz="1400" dirty="0">
                <a:solidFill>
                  <a:schemeClr val="bg1"/>
                </a:solidFill>
                <a:latin typeface="Arial" panose="020B0604020202020204" pitchFamily="34" charset="0"/>
                <a:cs typeface="Arial" panose="020B0604020202020204" pitchFamily="34" charset="0"/>
              </a:rPr>
              <a:t> Marie </a:t>
            </a:r>
            <a:r>
              <a:rPr lang="en-US" sz="1400" dirty="0" smtClean="0">
                <a:solidFill>
                  <a:schemeClr val="bg1"/>
                </a:solidFill>
                <a:latin typeface="Arial" panose="020B0604020202020204" pitchFamily="34" charset="0"/>
                <a:cs typeface="Arial" panose="020B0604020202020204" pitchFamily="34" charset="0"/>
              </a:rPr>
              <a:t>Greene</a:t>
            </a:r>
            <a:endParaRPr lang="en-US" sz="1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a:ext>
            </a:extLst>
          </a:blip>
          <a:srcRect r="29994" b="61108"/>
          <a:stretch/>
        </p:blipFill>
        <p:spPr>
          <a:xfrm>
            <a:off x="177800" y="457200"/>
            <a:ext cx="7132320" cy="2971800"/>
          </a:xfrm>
          <a:prstGeom prst="rect">
            <a:avLst/>
          </a:prstGeom>
          <a:effectLst>
            <a:outerShdw blurRad="50800" dist="38100" dir="2700000" algn="tl" rotWithShape="0">
              <a:prstClr val="black">
                <a:alpha val="40000"/>
              </a:prstClr>
            </a:outerShdw>
          </a:effectLst>
        </p:spPr>
      </p:pic>
      <p:cxnSp>
        <p:nvCxnSpPr>
          <p:cNvPr id="20" name="Straight Connector 19"/>
          <p:cNvCxnSpPr/>
          <p:nvPr/>
        </p:nvCxnSpPr>
        <p:spPr>
          <a:xfrm flipH="1" flipV="1">
            <a:off x="4267200" y="838200"/>
            <a:ext cx="1447800" cy="685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438400" y="1781175"/>
            <a:ext cx="3257550" cy="15716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4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7" y="82153"/>
            <a:ext cx="9143623" cy="1631216"/>
          </a:xfrm>
          <a:prstGeom prst="rect">
            <a:avLst/>
          </a:prstGeom>
          <a:noFill/>
        </p:spPr>
        <p:txBody>
          <a:bodyPr wrap="square" rtlCol="0">
            <a:spAutoFit/>
          </a:bodyPr>
          <a:lstStyle/>
          <a:p>
            <a:pPr algn="ctr"/>
            <a:r>
              <a:rPr lang="en-US" sz="4400" b="1" dirty="0" err="1">
                <a:solidFill>
                  <a:srgbClr val="00B0F0"/>
                </a:solidFill>
                <a:latin typeface="Arial" panose="020B0604020202020204" pitchFamily="34" charset="0"/>
                <a:cs typeface="Arial" panose="020B0604020202020204" pitchFamily="34" charset="0"/>
              </a:rPr>
              <a:t>Iñupiat</a:t>
            </a:r>
            <a:r>
              <a:rPr lang="en-US" sz="4400" b="1" dirty="0">
                <a:solidFill>
                  <a:srgbClr val="00B0F0"/>
                </a:solidFill>
                <a:latin typeface="Arial" panose="020B0604020202020204" pitchFamily="34" charset="0"/>
                <a:cs typeface="Arial" panose="020B0604020202020204" pitchFamily="34" charset="0"/>
              </a:rPr>
              <a:t>  </a:t>
            </a:r>
            <a:r>
              <a:rPr lang="en-US" sz="4400" b="1" dirty="0" err="1">
                <a:solidFill>
                  <a:srgbClr val="00B0F0"/>
                </a:solidFill>
                <a:latin typeface="Arial" panose="020B0604020202020204" pitchFamily="34" charset="0"/>
                <a:cs typeface="Arial" panose="020B0604020202020204" pitchFamily="34" charset="0"/>
              </a:rPr>
              <a:t>Ilitqusiat</a:t>
            </a:r>
            <a:endParaRPr lang="en-US" sz="4400" b="1" dirty="0">
              <a:solidFill>
                <a:srgbClr val="00B0F0"/>
              </a:solidFill>
              <a:latin typeface="Arial" panose="020B0604020202020204" pitchFamily="34" charset="0"/>
              <a:cs typeface="Arial" panose="020B0604020202020204" pitchFamily="34" charset="0"/>
            </a:endParaRPr>
          </a:p>
          <a:p>
            <a:pPr algn="ctr"/>
            <a:r>
              <a:rPr lang="en-US" sz="2800" dirty="0">
                <a:solidFill>
                  <a:schemeClr val="tx2"/>
                </a:solidFill>
                <a:latin typeface="Arial" panose="020B0604020202020204" pitchFamily="34" charset="0"/>
                <a:cs typeface="Arial" panose="020B0604020202020204" pitchFamily="34" charset="0"/>
              </a:rPr>
              <a:t>“the real people” </a:t>
            </a:r>
            <a:endParaRPr lang="en-US" sz="2800" dirty="0" smtClean="0">
              <a:solidFill>
                <a:schemeClr val="tx2"/>
              </a:solidFill>
              <a:latin typeface="Arial" panose="020B0604020202020204" pitchFamily="34" charset="0"/>
              <a:cs typeface="Arial" panose="020B0604020202020204" pitchFamily="34" charset="0"/>
            </a:endParaRPr>
          </a:p>
          <a:p>
            <a:pPr algn="ctr"/>
            <a:r>
              <a:rPr lang="en-US" sz="2800" dirty="0" smtClean="0">
                <a:solidFill>
                  <a:schemeClr val="tx2"/>
                </a:solidFill>
                <a:latin typeface="Arial" panose="020B0604020202020204" pitchFamily="34" charset="0"/>
                <a:cs typeface="Arial" panose="020B0604020202020204" pitchFamily="34" charset="0"/>
              </a:rPr>
              <a:t>“</a:t>
            </a:r>
            <a:r>
              <a:rPr lang="is-IS" sz="2800" dirty="0" smtClean="0">
                <a:solidFill>
                  <a:schemeClr val="tx2"/>
                </a:solidFill>
                <a:latin typeface="Arial" panose="020B0604020202020204" pitchFamily="34" charset="0"/>
                <a:cs typeface="Arial" panose="020B0604020202020204" pitchFamily="34" charset="0"/>
              </a:rPr>
              <a:t>that which makes us who we are“</a:t>
            </a:r>
            <a:endParaRPr 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1600200" y="1899980"/>
            <a:ext cx="2743200" cy="4196020"/>
          </a:xfrm>
          <a:prstGeom prst="rect">
            <a:avLst/>
          </a:prstGeom>
          <a:noFill/>
        </p:spPr>
        <p:txBody>
          <a:bodyPr wrap="square" rtlCol="0">
            <a:spAutoFit/>
          </a:bodyPr>
          <a:lstStyle/>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Knowledge of Family Tree</a:t>
            </a: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Knowledge of Language</a:t>
            </a: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Sharing</a:t>
            </a:r>
          </a:p>
          <a:p>
            <a:pPr>
              <a:lnSpc>
                <a:spcPct val="150000"/>
              </a:lnSpc>
            </a:pPr>
            <a:r>
              <a:rPr lang="en-US" dirty="0" smtClean="0">
                <a:solidFill>
                  <a:schemeClr val="tx1">
                    <a:lumMod val="50000"/>
                    <a:lumOff val="50000"/>
                  </a:schemeClr>
                </a:solidFill>
                <a:latin typeface="Arial" panose="020B0604020202020204" pitchFamily="34" charset="0"/>
                <a:cs typeface="Arial" panose="020B0604020202020204" pitchFamily="34" charset="0"/>
              </a:rPr>
              <a:t>Humility </a:t>
            </a:r>
            <a:endParaRPr lang="en-US" dirty="0">
              <a:solidFill>
                <a:schemeClr val="tx1">
                  <a:lumMod val="50000"/>
                  <a:lumOff val="50000"/>
                </a:schemeClr>
              </a:solidFill>
              <a:latin typeface="Arial" panose="020B0604020202020204" pitchFamily="34" charset="0"/>
              <a:cs typeface="Arial" panose="020B0604020202020204" pitchFamily="34" charset="0"/>
            </a:endParaRP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Respect for Others</a:t>
            </a: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Responsibility to Tribe</a:t>
            </a: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Love of Children            </a:t>
            </a: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Cooperation</a:t>
            </a: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Hard Work</a:t>
            </a:r>
          </a:p>
        </p:txBody>
      </p:sp>
      <p:sp>
        <p:nvSpPr>
          <p:cNvPr id="11" name="TextBox 10"/>
          <p:cNvSpPr txBox="1"/>
          <p:nvPr/>
        </p:nvSpPr>
        <p:spPr>
          <a:xfrm>
            <a:off x="4800600" y="1905000"/>
            <a:ext cx="2286000" cy="3693319"/>
          </a:xfrm>
          <a:prstGeom prst="rect">
            <a:avLst/>
          </a:prstGeom>
          <a:noFill/>
        </p:spPr>
        <p:txBody>
          <a:bodyPr wrap="square" rtlCol="0">
            <a:spAutoFit/>
          </a:bodyPr>
          <a:lstStyle/>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Respect for Elders</a:t>
            </a: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Respect for Nature</a:t>
            </a: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Hunter Success</a:t>
            </a: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Avoid Conflict      </a:t>
            </a: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Family Roles</a:t>
            </a: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Humor</a:t>
            </a: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Spirituality</a:t>
            </a:r>
          </a:p>
          <a:p>
            <a:pPr>
              <a:lnSpc>
                <a:spcPct val="150000"/>
              </a:lnSpc>
            </a:pPr>
            <a:r>
              <a:rPr lang="en-US" dirty="0">
                <a:solidFill>
                  <a:schemeClr val="tx1">
                    <a:lumMod val="50000"/>
                    <a:lumOff val="50000"/>
                  </a:schemeClr>
                </a:solidFill>
                <a:latin typeface="Arial" panose="020B0604020202020204" pitchFamily="34" charset="0"/>
                <a:cs typeface="Arial" panose="020B0604020202020204" pitchFamily="34" charset="0"/>
              </a:rPr>
              <a:t>Domestic Skills</a:t>
            </a:r>
          </a:p>
          <a:p>
            <a:endParaRPr lang="en-US" dirty="0">
              <a:latin typeface="Arial" panose="020B0604020202020204" pitchFamily="34" charset="0"/>
              <a:cs typeface="Arial" panose="020B0604020202020204" pitchFamily="34" charset="0"/>
            </a:endParaRPr>
          </a:p>
        </p:txBody>
      </p:sp>
      <p:grpSp>
        <p:nvGrpSpPr>
          <p:cNvPr id="5" name="Group 4"/>
          <p:cNvGrpSpPr/>
          <p:nvPr/>
        </p:nvGrpSpPr>
        <p:grpSpPr>
          <a:xfrm>
            <a:off x="0" y="6396335"/>
            <a:ext cx="9144000" cy="461666"/>
            <a:chOff x="0" y="6396335"/>
            <a:chExt cx="9144000" cy="461666"/>
          </a:xfrm>
        </p:grpSpPr>
        <p:sp>
          <p:nvSpPr>
            <p:cNvPr id="6" name="Rectangle 5"/>
            <p:cNvSpPr/>
            <p:nvPr/>
          </p:nvSpPr>
          <p:spPr>
            <a:xfrm>
              <a:off x="0" y="6396335"/>
              <a:ext cx="9144000" cy="461666"/>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 name="Rectangle 7"/>
            <p:cNvSpPr/>
            <p:nvPr/>
          </p:nvSpPr>
          <p:spPr>
            <a:xfrm>
              <a:off x="152400" y="6473279"/>
              <a:ext cx="8839200" cy="307777"/>
            </a:xfrm>
            <a:prstGeom prst="rect">
              <a:avLst/>
            </a:prstGeom>
          </p:spPr>
          <p:txBody>
            <a:bodyPr wrap="square">
              <a:spAutoFit/>
            </a:bodyPr>
            <a:lstStyle/>
            <a:p>
              <a:pPr defTabSz="1073150">
                <a:tabLst>
                  <a:tab pos="6515100" algn="l"/>
                </a:tabLst>
              </a:pPr>
              <a:r>
                <a:rPr lang="en-US" sz="1400" b="1" dirty="0" smtClean="0">
                  <a:solidFill>
                    <a:schemeClr val="bg1"/>
                  </a:solidFill>
                  <a:latin typeface="Arial" panose="020B0604020202020204" pitchFamily="34" charset="0"/>
                  <a:cs typeface="Arial" panose="020B0604020202020204" pitchFamily="34" charset="0"/>
                </a:rPr>
                <a:t>COLLABORATION: </a:t>
              </a:r>
              <a:r>
                <a:rPr lang="en-US" sz="1400" dirty="0" smtClean="0">
                  <a:solidFill>
                    <a:schemeClr val="bg1"/>
                  </a:solidFill>
                  <a:latin typeface="Arial" panose="020B0604020202020204" pitchFamily="34" charset="0"/>
                  <a:cs typeface="Arial" panose="020B0604020202020204" pitchFamily="34" charset="0"/>
                </a:rPr>
                <a:t>Essential </a:t>
              </a:r>
              <a:r>
                <a:rPr lang="en-US" sz="1400" dirty="0">
                  <a:solidFill>
                    <a:schemeClr val="bg1"/>
                  </a:solidFill>
                  <a:latin typeface="Arial" panose="020B0604020202020204" pitchFamily="34" charset="0"/>
                  <a:cs typeface="Arial" panose="020B0604020202020204" pitchFamily="34" charset="0"/>
                </a:rPr>
                <a:t>for the Future of the </a:t>
              </a:r>
              <a:r>
                <a:rPr lang="en-US" sz="1400" dirty="0" smtClean="0">
                  <a:solidFill>
                    <a:schemeClr val="bg1"/>
                  </a:solidFill>
                  <a:latin typeface="Arial" panose="020B0604020202020204" pitchFamily="34" charset="0"/>
                  <a:cs typeface="Arial" panose="020B0604020202020204" pitchFamily="34" charset="0"/>
                </a:rPr>
                <a:t>Arctic	</a:t>
              </a:r>
              <a:r>
                <a:rPr lang="en-US" sz="1400" dirty="0" err="1">
                  <a:solidFill>
                    <a:schemeClr val="bg1"/>
                  </a:solidFill>
                  <a:latin typeface="Arial" panose="020B0604020202020204" pitchFamily="34" charset="0"/>
                  <a:cs typeface="Arial" panose="020B0604020202020204" pitchFamily="34" charset="0"/>
                </a:rPr>
                <a:t>Kasaŋnaluk</a:t>
              </a:r>
              <a:r>
                <a:rPr lang="en-US" sz="1400" dirty="0">
                  <a:solidFill>
                    <a:schemeClr val="bg1"/>
                  </a:solidFill>
                  <a:latin typeface="Arial" panose="020B0604020202020204" pitchFamily="34" charset="0"/>
                  <a:cs typeface="Arial" panose="020B0604020202020204" pitchFamily="34" charset="0"/>
                </a:rPr>
                <a:t> Marie </a:t>
              </a:r>
              <a:r>
                <a:rPr lang="en-US" sz="1400" dirty="0" smtClean="0">
                  <a:solidFill>
                    <a:schemeClr val="bg1"/>
                  </a:solidFill>
                  <a:latin typeface="Arial" panose="020B0604020202020204" pitchFamily="34" charset="0"/>
                  <a:cs typeface="Arial" panose="020B0604020202020204" pitchFamily="34" charset="0"/>
                </a:rPr>
                <a:t>Greene</a:t>
              </a:r>
              <a:endParaRPr 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5918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500"/>
                                        <p:tgtEl>
                                          <p:spTgt spid="10">
                                            <p:txEl>
                                              <p:pRg st="0" end="0"/>
                                            </p:txEl>
                                          </p:spTgt>
                                        </p:tgtEl>
                                      </p:cBhvr>
                                    </p:animEffect>
                                  </p:childTnLst>
                                </p:cTn>
                              </p:par>
                              <p:par>
                                <p:cTn id="8" presetID="10" presetClass="entr" presetSubtype="0" fill="hold" nodeType="withEffect">
                                  <p:stCondLst>
                                    <p:cond delay="75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fade">
                                      <p:cBhvr>
                                        <p:cTn id="10" dur="1500"/>
                                        <p:tgtEl>
                                          <p:spTgt spid="11">
                                            <p:txEl>
                                              <p:pRg st="2" end="2"/>
                                            </p:txEl>
                                          </p:spTgt>
                                        </p:tgtEl>
                                      </p:cBhvr>
                                    </p:animEffect>
                                  </p:childTnLst>
                                </p:cTn>
                              </p:par>
                              <p:par>
                                <p:cTn id="11" presetID="10" presetClass="entr" presetSubtype="0" fill="hold" nodeType="withEffect">
                                  <p:stCondLst>
                                    <p:cond delay="750"/>
                                  </p:stCondLst>
                                  <p:childTnLst>
                                    <p:set>
                                      <p:cBhvr>
                                        <p:cTn id="12" dur="1" fill="hold">
                                          <p:stCondLst>
                                            <p:cond delay="0"/>
                                          </p:stCondLst>
                                        </p:cTn>
                                        <p:tgtEl>
                                          <p:spTgt spid="10">
                                            <p:txEl>
                                              <p:pRg st="6" end="6"/>
                                            </p:txEl>
                                          </p:spTgt>
                                        </p:tgtEl>
                                        <p:attrNameLst>
                                          <p:attrName>style.visibility</p:attrName>
                                        </p:attrNameLst>
                                      </p:cBhvr>
                                      <p:to>
                                        <p:strVal val="visible"/>
                                      </p:to>
                                    </p:set>
                                    <p:animEffect transition="in" filter="fade">
                                      <p:cBhvr>
                                        <p:cTn id="13" dur="1500"/>
                                        <p:tgtEl>
                                          <p:spTgt spid="10">
                                            <p:txEl>
                                              <p:pRg st="6" end="6"/>
                                            </p:txEl>
                                          </p:spTgt>
                                        </p:tgtEl>
                                      </p:cBhvr>
                                    </p:animEffect>
                                  </p:childTnLst>
                                </p:cTn>
                              </p:par>
                            </p:childTnLst>
                          </p:cTn>
                        </p:par>
                        <p:par>
                          <p:cTn id="14" fill="hold">
                            <p:stCondLst>
                              <p:cond delay="2250"/>
                            </p:stCondLst>
                            <p:childTnLst>
                              <p:par>
                                <p:cTn id="15" presetID="10" presetClass="entr" presetSubtype="0" fill="hold" nodeType="afterEffect">
                                  <p:stCondLst>
                                    <p:cond delay="25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1500"/>
                                        <p:tgtEl>
                                          <p:spTgt spid="10">
                                            <p:txEl>
                                              <p:pRg st="3" end="3"/>
                                            </p:txEl>
                                          </p:spTgt>
                                        </p:tgtEl>
                                      </p:cBhvr>
                                    </p:animEffect>
                                  </p:childTnLst>
                                </p:cTn>
                              </p:par>
                              <p:par>
                                <p:cTn id="18" presetID="10" presetClass="entr" presetSubtype="0" fill="hold" nodeType="withEffect">
                                  <p:stCondLst>
                                    <p:cond delay="250"/>
                                  </p:stCondLst>
                                  <p:childTnLst>
                                    <p:set>
                                      <p:cBhvr>
                                        <p:cTn id="19" dur="1" fill="hold">
                                          <p:stCondLst>
                                            <p:cond delay="0"/>
                                          </p:stCondLst>
                                        </p:cTn>
                                        <p:tgtEl>
                                          <p:spTgt spid="11">
                                            <p:txEl>
                                              <p:pRg st="5" end="5"/>
                                            </p:txEl>
                                          </p:spTgt>
                                        </p:tgtEl>
                                        <p:attrNameLst>
                                          <p:attrName>style.visibility</p:attrName>
                                        </p:attrNameLst>
                                      </p:cBhvr>
                                      <p:to>
                                        <p:strVal val="visible"/>
                                      </p:to>
                                    </p:set>
                                    <p:animEffect transition="in" filter="fade">
                                      <p:cBhvr>
                                        <p:cTn id="20" dur="1500"/>
                                        <p:tgtEl>
                                          <p:spTgt spid="11">
                                            <p:txEl>
                                              <p:pRg st="5" end="5"/>
                                            </p:txEl>
                                          </p:spTgt>
                                        </p:tgtEl>
                                      </p:cBhvr>
                                    </p:animEffect>
                                  </p:childTnLst>
                                </p:cTn>
                              </p:par>
                              <p:par>
                                <p:cTn id="21" presetID="10" presetClass="entr" presetSubtype="0" fill="hold" nodeType="withEffect">
                                  <p:stCondLst>
                                    <p:cond delay="25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1500"/>
                                        <p:tgtEl>
                                          <p:spTgt spid="11">
                                            <p:txEl>
                                              <p:pRg st="0" end="0"/>
                                            </p:txEl>
                                          </p:spTgt>
                                        </p:tgtEl>
                                      </p:cBhvr>
                                    </p:animEffect>
                                  </p:childTnLst>
                                </p:cTn>
                              </p:par>
                            </p:childTnLst>
                          </p:cTn>
                        </p:par>
                        <p:par>
                          <p:cTn id="24" fill="hold">
                            <p:stCondLst>
                              <p:cond delay="4000"/>
                            </p:stCondLst>
                            <p:childTnLst>
                              <p:par>
                                <p:cTn id="25" presetID="10" presetClass="entr" presetSubtype="0" fill="hold" nodeType="afterEffect">
                                  <p:stCondLst>
                                    <p:cond delay="25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fade">
                                      <p:cBhvr>
                                        <p:cTn id="27" dur="1500"/>
                                        <p:tgtEl>
                                          <p:spTgt spid="10">
                                            <p:txEl>
                                              <p:pRg st="8" end="8"/>
                                            </p:txEl>
                                          </p:spTgt>
                                        </p:tgtEl>
                                      </p:cBhvr>
                                    </p:animEffect>
                                  </p:childTnLst>
                                </p:cTn>
                              </p:par>
                              <p:par>
                                <p:cTn id="28" presetID="10" presetClass="entr" presetSubtype="0" fill="hold" nodeType="withEffect">
                                  <p:stCondLst>
                                    <p:cond delay="250"/>
                                  </p:stCondLst>
                                  <p:childTnLst>
                                    <p:set>
                                      <p:cBhvr>
                                        <p:cTn id="29" dur="1" fill="hold">
                                          <p:stCondLst>
                                            <p:cond delay="0"/>
                                          </p:stCondLst>
                                        </p:cTn>
                                        <p:tgtEl>
                                          <p:spTgt spid="11">
                                            <p:txEl>
                                              <p:pRg st="6" end="6"/>
                                            </p:txEl>
                                          </p:spTgt>
                                        </p:tgtEl>
                                        <p:attrNameLst>
                                          <p:attrName>style.visibility</p:attrName>
                                        </p:attrNameLst>
                                      </p:cBhvr>
                                      <p:to>
                                        <p:strVal val="visible"/>
                                      </p:to>
                                    </p:set>
                                    <p:animEffect transition="in" filter="fade">
                                      <p:cBhvr>
                                        <p:cTn id="30" dur="1500"/>
                                        <p:tgtEl>
                                          <p:spTgt spid="11">
                                            <p:txEl>
                                              <p:pRg st="6" end="6"/>
                                            </p:txEl>
                                          </p:spTgt>
                                        </p:tgtEl>
                                      </p:cBhvr>
                                    </p:animEffect>
                                  </p:childTnLst>
                                </p:cTn>
                              </p:par>
                              <p:par>
                                <p:cTn id="31" presetID="10" presetClass="entr" presetSubtype="0" fill="hold" nodeType="withEffect">
                                  <p:stCondLst>
                                    <p:cond delay="25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fade">
                                      <p:cBhvr>
                                        <p:cTn id="33" dur="1500"/>
                                        <p:tgtEl>
                                          <p:spTgt spid="10">
                                            <p:txEl>
                                              <p:pRg st="1" end="1"/>
                                            </p:txEl>
                                          </p:spTgt>
                                        </p:tgtEl>
                                      </p:cBhvr>
                                    </p:animEffect>
                                  </p:childTnLst>
                                </p:cTn>
                              </p:par>
                            </p:childTnLst>
                          </p:cTn>
                        </p:par>
                        <p:par>
                          <p:cTn id="34" fill="hold">
                            <p:stCondLst>
                              <p:cond delay="5750"/>
                            </p:stCondLst>
                            <p:childTnLst>
                              <p:par>
                                <p:cTn id="35" presetID="10" presetClass="entr" presetSubtype="0" fill="hold" nodeType="afterEffect">
                                  <p:stCondLst>
                                    <p:cond delay="25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fade">
                                      <p:cBhvr>
                                        <p:cTn id="37" dur="1500"/>
                                        <p:tgtEl>
                                          <p:spTgt spid="10">
                                            <p:txEl>
                                              <p:pRg st="2" end="2"/>
                                            </p:txEl>
                                          </p:spTgt>
                                        </p:tgtEl>
                                      </p:cBhvr>
                                    </p:animEffect>
                                  </p:childTnLst>
                                </p:cTn>
                              </p:par>
                              <p:par>
                                <p:cTn id="38" presetID="10" presetClass="entr" presetSubtype="0" fill="hold" nodeType="withEffect">
                                  <p:stCondLst>
                                    <p:cond delay="250"/>
                                  </p:stCondLst>
                                  <p:childTnLst>
                                    <p:set>
                                      <p:cBhvr>
                                        <p:cTn id="39" dur="1" fill="hold">
                                          <p:stCondLst>
                                            <p:cond delay="0"/>
                                          </p:stCondLst>
                                        </p:cTn>
                                        <p:tgtEl>
                                          <p:spTgt spid="11">
                                            <p:txEl>
                                              <p:pRg st="3" end="3"/>
                                            </p:txEl>
                                          </p:spTgt>
                                        </p:tgtEl>
                                        <p:attrNameLst>
                                          <p:attrName>style.visibility</p:attrName>
                                        </p:attrNameLst>
                                      </p:cBhvr>
                                      <p:to>
                                        <p:strVal val="visible"/>
                                      </p:to>
                                    </p:set>
                                    <p:animEffect transition="in" filter="fade">
                                      <p:cBhvr>
                                        <p:cTn id="40" dur="1500"/>
                                        <p:tgtEl>
                                          <p:spTgt spid="11">
                                            <p:txEl>
                                              <p:pRg st="3" end="3"/>
                                            </p:txEl>
                                          </p:spTgt>
                                        </p:tgtEl>
                                      </p:cBhvr>
                                    </p:animEffect>
                                  </p:childTnLst>
                                </p:cTn>
                              </p:par>
                              <p:par>
                                <p:cTn id="41" presetID="10" presetClass="entr" presetSubtype="0" fill="hold" nodeType="withEffect">
                                  <p:stCondLst>
                                    <p:cond delay="250"/>
                                  </p:stCondLst>
                                  <p:childTnLst>
                                    <p:set>
                                      <p:cBhvr>
                                        <p:cTn id="42" dur="1" fill="hold">
                                          <p:stCondLst>
                                            <p:cond delay="0"/>
                                          </p:stCondLst>
                                        </p:cTn>
                                        <p:tgtEl>
                                          <p:spTgt spid="10">
                                            <p:txEl>
                                              <p:pRg st="7" end="7"/>
                                            </p:txEl>
                                          </p:spTgt>
                                        </p:tgtEl>
                                        <p:attrNameLst>
                                          <p:attrName>style.visibility</p:attrName>
                                        </p:attrNameLst>
                                      </p:cBhvr>
                                      <p:to>
                                        <p:strVal val="visible"/>
                                      </p:to>
                                    </p:set>
                                    <p:animEffect transition="in" filter="fade">
                                      <p:cBhvr>
                                        <p:cTn id="43" dur="1500"/>
                                        <p:tgtEl>
                                          <p:spTgt spid="10">
                                            <p:txEl>
                                              <p:pRg st="7" end="7"/>
                                            </p:txEl>
                                          </p:spTgt>
                                        </p:tgtEl>
                                      </p:cBhvr>
                                    </p:animEffect>
                                  </p:childTnLst>
                                </p:cTn>
                              </p:par>
                            </p:childTnLst>
                          </p:cTn>
                        </p:par>
                        <p:par>
                          <p:cTn id="44" fill="hold">
                            <p:stCondLst>
                              <p:cond delay="7500"/>
                            </p:stCondLst>
                            <p:childTnLst>
                              <p:par>
                                <p:cTn id="45" presetID="10" presetClass="entr" presetSubtype="0" fill="hold" nodeType="afterEffect">
                                  <p:stCondLst>
                                    <p:cond delay="250"/>
                                  </p:stCondLst>
                                  <p:childTnLst>
                                    <p:set>
                                      <p:cBhvr>
                                        <p:cTn id="46" dur="1" fill="hold">
                                          <p:stCondLst>
                                            <p:cond delay="0"/>
                                          </p:stCondLst>
                                        </p:cTn>
                                        <p:tgtEl>
                                          <p:spTgt spid="10">
                                            <p:txEl>
                                              <p:pRg st="4" end="4"/>
                                            </p:txEl>
                                          </p:spTgt>
                                        </p:tgtEl>
                                        <p:attrNameLst>
                                          <p:attrName>style.visibility</p:attrName>
                                        </p:attrNameLst>
                                      </p:cBhvr>
                                      <p:to>
                                        <p:strVal val="visible"/>
                                      </p:to>
                                    </p:set>
                                    <p:animEffect transition="in" filter="fade">
                                      <p:cBhvr>
                                        <p:cTn id="47" dur="1500"/>
                                        <p:tgtEl>
                                          <p:spTgt spid="10">
                                            <p:txEl>
                                              <p:pRg st="4" end="4"/>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11">
                                            <p:txEl>
                                              <p:pRg st="1" end="1"/>
                                            </p:txEl>
                                          </p:spTgt>
                                        </p:tgtEl>
                                        <p:attrNameLst>
                                          <p:attrName>style.visibility</p:attrName>
                                        </p:attrNameLst>
                                      </p:cBhvr>
                                      <p:to>
                                        <p:strVal val="visible"/>
                                      </p:to>
                                    </p:set>
                                    <p:animEffect transition="in" filter="fade">
                                      <p:cBhvr>
                                        <p:cTn id="50" dur="1500"/>
                                        <p:tgtEl>
                                          <p:spTgt spid="11">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10">
                                            <p:txEl>
                                              <p:pRg st="5" end="5"/>
                                            </p:txEl>
                                          </p:spTgt>
                                        </p:tgtEl>
                                        <p:attrNameLst>
                                          <p:attrName>style.visibility</p:attrName>
                                        </p:attrNameLst>
                                      </p:cBhvr>
                                      <p:to>
                                        <p:strVal val="visible"/>
                                      </p:to>
                                    </p:set>
                                    <p:animEffect transition="in" filter="fade">
                                      <p:cBhvr>
                                        <p:cTn id="53" dur="1500"/>
                                        <p:tgtEl>
                                          <p:spTgt spid="10">
                                            <p:txEl>
                                              <p:pRg st="5" end="5"/>
                                            </p:txEl>
                                          </p:spTgt>
                                        </p:tgtEl>
                                      </p:cBhvr>
                                    </p:animEffect>
                                  </p:childTnLst>
                                </p:cTn>
                              </p:par>
                            </p:childTnLst>
                          </p:cTn>
                        </p:par>
                        <p:par>
                          <p:cTn id="54" fill="hold">
                            <p:stCondLst>
                              <p:cond delay="9250"/>
                            </p:stCondLst>
                            <p:childTnLst>
                              <p:par>
                                <p:cTn id="55" presetID="10" presetClass="entr" presetSubtype="0" fill="hold" nodeType="afterEffect">
                                  <p:stCondLst>
                                    <p:cond delay="250"/>
                                  </p:stCondLst>
                                  <p:childTnLst>
                                    <p:set>
                                      <p:cBhvr>
                                        <p:cTn id="56" dur="1" fill="hold">
                                          <p:stCondLst>
                                            <p:cond delay="0"/>
                                          </p:stCondLst>
                                        </p:cTn>
                                        <p:tgtEl>
                                          <p:spTgt spid="11">
                                            <p:txEl>
                                              <p:pRg st="4" end="4"/>
                                            </p:txEl>
                                          </p:spTgt>
                                        </p:tgtEl>
                                        <p:attrNameLst>
                                          <p:attrName>style.visibility</p:attrName>
                                        </p:attrNameLst>
                                      </p:cBhvr>
                                      <p:to>
                                        <p:strVal val="visible"/>
                                      </p:to>
                                    </p:set>
                                    <p:animEffect transition="in" filter="fade">
                                      <p:cBhvr>
                                        <p:cTn id="57" dur="1500"/>
                                        <p:tgtEl>
                                          <p:spTgt spid="11">
                                            <p:txEl>
                                              <p:pRg st="4" end="4"/>
                                            </p:txEl>
                                          </p:spTgt>
                                        </p:tgtEl>
                                      </p:cBhvr>
                                    </p:animEffect>
                                  </p:childTnLst>
                                </p:cTn>
                              </p:par>
                              <p:par>
                                <p:cTn id="58" presetID="10" presetClass="entr" presetSubtype="0" fill="hold" nodeType="withEffect">
                                  <p:stCondLst>
                                    <p:cond delay="250"/>
                                  </p:stCondLst>
                                  <p:childTnLst>
                                    <p:set>
                                      <p:cBhvr>
                                        <p:cTn id="59" dur="1" fill="hold">
                                          <p:stCondLst>
                                            <p:cond delay="0"/>
                                          </p:stCondLst>
                                        </p:cTn>
                                        <p:tgtEl>
                                          <p:spTgt spid="11">
                                            <p:txEl>
                                              <p:pRg st="7" end="7"/>
                                            </p:txEl>
                                          </p:spTgt>
                                        </p:tgtEl>
                                        <p:attrNameLst>
                                          <p:attrName>style.visibility</p:attrName>
                                        </p:attrNameLst>
                                      </p:cBhvr>
                                      <p:to>
                                        <p:strVal val="visible"/>
                                      </p:to>
                                    </p:set>
                                    <p:animEffect transition="in" filter="fade">
                                      <p:cBhvr>
                                        <p:cTn id="60" dur="1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52400" y="146011"/>
            <a:ext cx="4203489" cy="2592551"/>
          </a:xfrm>
          <a:prstGeom prst="rect">
            <a:avLst/>
          </a:prstGeom>
        </p:spPr>
      </p:pic>
      <p:pic>
        <p:nvPicPr>
          <p:cNvPr id="7" name="Content Placeholder 3"/>
          <p:cNvPicPr>
            <a:picLocks noChangeAspect="1"/>
          </p:cNvPicPr>
          <p:nvPr/>
        </p:nvPicPr>
        <p:blipFill rotWithShape="1">
          <a:blip r:embed="rId5" cstate="screen">
            <a:extLst>
              <a:ext uri="{28A0092B-C50C-407E-A947-70E740481C1C}">
                <a14:useLocalDpi xmlns:a14="http://schemas.microsoft.com/office/drawing/2010/main"/>
              </a:ext>
            </a:extLst>
          </a:blip>
          <a:srcRect l="9391" r="36648" b="11134"/>
          <a:stretch/>
        </p:blipFill>
        <p:spPr>
          <a:xfrm>
            <a:off x="4455753" y="3252681"/>
            <a:ext cx="1687532" cy="1852719"/>
          </a:xfrm>
          <a:prstGeom prst="rect">
            <a:avLst/>
          </a:prstGeom>
        </p:spPr>
      </p:pic>
      <p:grpSp>
        <p:nvGrpSpPr>
          <p:cNvPr id="22" name="Group 21"/>
          <p:cNvGrpSpPr/>
          <p:nvPr/>
        </p:nvGrpSpPr>
        <p:grpSpPr>
          <a:xfrm>
            <a:off x="0" y="6396335"/>
            <a:ext cx="9144000" cy="461666"/>
            <a:chOff x="0" y="6396335"/>
            <a:chExt cx="9144000" cy="461666"/>
          </a:xfrm>
        </p:grpSpPr>
        <p:sp>
          <p:nvSpPr>
            <p:cNvPr id="8" name="Rectangle 7"/>
            <p:cNvSpPr/>
            <p:nvPr/>
          </p:nvSpPr>
          <p:spPr>
            <a:xfrm>
              <a:off x="0" y="6396335"/>
              <a:ext cx="9144000" cy="461666"/>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9" name="Rectangle 8"/>
            <p:cNvSpPr/>
            <p:nvPr/>
          </p:nvSpPr>
          <p:spPr>
            <a:xfrm>
              <a:off x="152400" y="6473279"/>
              <a:ext cx="8839200" cy="307777"/>
            </a:xfrm>
            <a:prstGeom prst="rect">
              <a:avLst/>
            </a:prstGeom>
          </p:spPr>
          <p:txBody>
            <a:bodyPr wrap="square">
              <a:spAutoFit/>
            </a:bodyPr>
            <a:lstStyle/>
            <a:p>
              <a:pPr defTabSz="1073150">
                <a:tabLst>
                  <a:tab pos="6515100" algn="l"/>
                </a:tabLst>
              </a:pPr>
              <a:r>
                <a:rPr lang="en-US" sz="1400" b="1" dirty="0" smtClean="0">
                  <a:solidFill>
                    <a:schemeClr val="bg1"/>
                  </a:solidFill>
                  <a:latin typeface="Arial" panose="020B0604020202020204" pitchFamily="34" charset="0"/>
                  <a:cs typeface="Arial" panose="020B0604020202020204" pitchFamily="34" charset="0"/>
                </a:rPr>
                <a:t>COLLABORATION: </a:t>
              </a:r>
              <a:r>
                <a:rPr lang="en-US" sz="1400" dirty="0" smtClean="0">
                  <a:solidFill>
                    <a:schemeClr val="bg1"/>
                  </a:solidFill>
                  <a:latin typeface="Arial" panose="020B0604020202020204" pitchFamily="34" charset="0"/>
                  <a:cs typeface="Arial" panose="020B0604020202020204" pitchFamily="34" charset="0"/>
                </a:rPr>
                <a:t>Essential </a:t>
              </a:r>
              <a:r>
                <a:rPr lang="en-US" sz="1400" dirty="0">
                  <a:solidFill>
                    <a:schemeClr val="bg1"/>
                  </a:solidFill>
                  <a:latin typeface="Arial" panose="020B0604020202020204" pitchFamily="34" charset="0"/>
                  <a:cs typeface="Arial" panose="020B0604020202020204" pitchFamily="34" charset="0"/>
                </a:rPr>
                <a:t>for the Future of the </a:t>
              </a:r>
              <a:r>
                <a:rPr lang="en-US" sz="1400" dirty="0" smtClean="0">
                  <a:solidFill>
                    <a:schemeClr val="bg1"/>
                  </a:solidFill>
                  <a:latin typeface="Arial" panose="020B0604020202020204" pitchFamily="34" charset="0"/>
                  <a:cs typeface="Arial" panose="020B0604020202020204" pitchFamily="34" charset="0"/>
                </a:rPr>
                <a:t>Arctic	</a:t>
              </a:r>
              <a:r>
                <a:rPr lang="en-US" sz="1400" dirty="0" err="1">
                  <a:solidFill>
                    <a:schemeClr val="bg1"/>
                  </a:solidFill>
                  <a:latin typeface="Arial" panose="020B0604020202020204" pitchFamily="34" charset="0"/>
                  <a:cs typeface="Arial" panose="020B0604020202020204" pitchFamily="34" charset="0"/>
                </a:rPr>
                <a:t>Kasaŋnaluk</a:t>
              </a:r>
              <a:r>
                <a:rPr lang="en-US" sz="1400" dirty="0">
                  <a:solidFill>
                    <a:schemeClr val="bg1"/>
                  </a:solidFill>
                  <a:latin typeface="Arial" panose="020B0604020202020204" pitchFamily="34" charset="0"/>
                  <a:cs typeface="Arial" panose="020B0604020202020204" pitchFamily="34" charset="0"/>
                </a:rPr>
                <a:t> Marie </a:t>
              </a:r>
              <a:r>
                <a:rPr lang="en-US" sz="1400" dirty="0" smtClean="0">
                  <a:solidFill>
                    <a:schemeClr val="bg1"/>
                  </a:solidFill>
                  <a:latin typeface="Arial" panose="020B0604020202020204" pitchFamily="34" charset="0"/>
                  <a:cs typeface="Arial" panose="020B0604020202020204" pitchFamily="34" charset="0"/>
                </a:rPr>
                <a:t>Greene</a:t>
              </a:r>
              <a:endParaRPr lang="en-US" sz="1400" dirty="0">
                <a:latin typeface="Arial" panose="020B0604020202020204" pitchFamily="34" charset="0"/>
                <a:cs typeface="Arial" panose="020B0604020202020204" pitchFamily="34" charset="0"/>
              </a:endParaRPr>
            </a:p>
          </p:txBody>
        </p:sp>
      </p:grpSp>
      <p:grpSp>
        <p:nvGrpSpPr>
          <p:cNvPr id="13" name="Group 12"/>
          <p:cNvGrpSpPr/>
          <p:nvPr/>
        </p:nvGrpSpPr>
        <p:grpSpPr>
          <a:xfrm>
            <a:off x="160867" y="2854659"/>
            <a:ext cx="4203489" cy="1490492"/>
            <a:chOff x="452522" y="538334"/>
            <a:chExt cx="4203489" cy="1490492"/>
          </a:xfrm>
        </p:grpSpPr>
        <p:sp>
          <p:nvSpPr>
            <p:cNvPr id="11" name="Rectangle 10"/>
            <p:cNvSpPr/>
            <p:nvPr/>
          </p:nvSpPr>
          <p:spPr>
            <a:xfrm>
              <a:off x="452522" y="538334"/>
              <a:ext cx="4203489" cy="1490492"/>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2" name="Title 1"/>
            <p:cNvSpPr txBox="1">
              <a:spLocks/>
            </p:cNvSpPr>
            <p:nvPr/>
          </p:nvSpPr>
          <p:spPr>
            <a:xfrm>
              <a:off x="584158" y="701885"/>
              <a:ext cx="4071853" cy="116338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r>
                <a:rPr lang="en-US" b="1" cap="none" dirty="0" err="1" smtClean="0">
                  <a:solidFill>
                    <a:schemeClr val="bg1"/>
                  </a:solidFill>
                  <a:latin typeface="Arial" panose="020B0604020202020204" pitchFamily="34" charset="0"/>
                  <a:cs typeface="Arial" panose="020B0604020202020204" pitchFamily="34" charset="0"/>
                </a:rPr>
                <a:t>Iñupiaq</a:t>
              </a:r>
              <a:r>
                <a:rPr lang="en-US" b="1" cap="none" dirty="0" smtClean="0">
                  <a:solidFill>
                    <a:schemeClr val="bg1"/>
                  </a:solidFill>
                  <a:latin typeface="Arial" panose="020B0604020202020204" pitchFamily="34" charset="0"/>
                  <a:cs typeface="Arial" panose="020B0604020202020204" pitchFamily="34" charset="0"/>
                </a:rPr>
                <a:t> Culture</a:t>
              </a:r>
            </a:p>
            <a:p>
              <a:r>
                <a:rPr lang="en-US" sz="3300" cap="none" dirty="0" smtClean="0">
                  <a:solidFill>
                    <a:schemeClr val="bg1"/>
                  </a:solidFill>
                  <a:latin typeface="Arial" panose="020B0604020202020204" pitchFamily="34" charset="0"/>
                  <a:cs typeface="Arial" panose="020B0604020202020204" pitchFamily="34" charset="0"/>
                </a:rPr>
                <a:t>Subsistence Culture</a:t>
              </a:r>
              <a:endParaRPr lang="en-US" sz="2400" cap="none" dirty="0">
                <a:solidFill>
                  <a:schemeClr val="bg1"/>
                </a:solidFill>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5753" y="146011"/>
            <a:ext cx="4545032" cy="3029725"/>
          </a:xfrm>
          <a:prstGeom prst="rect">
            <a:avLst/>
          </a:prstGeom>
        </p:spPr>
      </p:pic>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l="5870" t="25302" r="50083" b="21113"/>
          <a:stretch/>
        </p:blipFill>
        <p:spPr>
          <a:xfrm>
            <a:off x="2563792" y="4461248"/>
            <a:ext cx="1792098" cy="1863352"/>
          </a:xfrm>
          <a:prstGeom prst="rect">
            <a:avLst/>
          </a:prstGeom>
        </p:spPr>
      </p:pic>
      <p:pic>
        <p:nvPicPr>
          <p:cNvPr id="18" name="Picture 17"/>
          <p:cNvPicPr>
            <a:picLocks noChangeAspect="1"/>
          </p:cNvPicPr>
          <p:nvPr/>
        </p:nvPicPr>
        <p:blipFill rotWithShape="1">
          <a:blip r:embed="rId8" cstate="screen">
            <a:extLst>
              <a:ext uri="{28A0092B-C50C-407E-A947-70E740481C1C}">
                <a14:useLocalDpi xmlns:a14="http://schemas.microsoft.com/office/drawing/2010/main"/>
              </a:ext>
            </a:extLst>
          </a:blip>
          <a:srcRect l="22072" r="12495" b="19864"/>
          <a:stretch/>
        </p:blipFill>
        <p:spPr>
          <a:xfrm>
            <a:off x="152400" y="4480220"/>
            <a:ext cx="2258991" cy="1844380"/>
          </a:xfrm>
          <a:prstGeom prst="rect">
            <a:avLst/>
          </a:prstGeom>
        </p:spPr>
      </p:pic>
      <p:pic>
        <p:nvPicPr>
          <p:cNvPr id="19" name="Picture 18"/>
          <p:cNvPicPr>
            <a:picLocks noChangeAspect="1"/>
          </p:cNvPicPr>
          <p:nvPr/>
        </p:nvPicPr>
        <p:blipFill rotWithShape="1">
          <a:blip r:embed="rId9" cstate="screen">
            <a:extLst>
              <a:ext uri="{28A0092B-C50C-407E-A947-70E740481C1C}">
                <a14:useLocalDpi xmlns:a14="http://schemas.microsoft.com/office/drawing/2010/main"/>
              </a:ext>
            </a:extLst>
          </a:blip>
          <a:srcRect l="1" t="1" r="1" b="128"/>
          <a:stretch/>
        </p:blipFill>
        <p:spPr>
          <a:xfrm>
            <a:off x="6248399" y="3250275"/>
            <a:ext cx="2786253" cy="1855125"/>
          </a:xfrm>
          <a:prstGeom prst="rect">
            <a:avLst/>
          </a:prstGeom>
        </p:spPr>
      </p:pic>
      <p:pic>
        <p:nvPicPr>
          <p:cNvPr id="20" name="Picture 19"/>
          <p:cNvPicPr>
            <a:picLocks noChangeAspect="1"/>
          </p:cNvPicPr>
          <p:nvPr/>
        </p:nvPicPr>
        <p:blipFill rotWithShape="1">
          <a:blip r:embed="rId10" cstate="screen">
            <a:extLst>
              <a:ext uri="{28A0092B-C50C-407E-A947-70E740481C1C}">
                <a14:useLocalDpi xmlns:a14="http://schemas.microsoft.com/office/drawing/2010/main"/>
              </a:ext>
            </a:extLst>
          </a:blip>
          <a:srcRect t="44566" b="17624"/>
          <a:stretch/>
        </p:blipFill>
        <p:spPr>
          <a:xfrm>
            <a:off x="4455753" y="5170414"/>
            <a:ext cx="4578900" cy="1154186"/>
          </a:xfrm>
          <a:prstGeom prst="rect">
            <a:avLst/>
          </a:prstGeom>
        </p:spPr>
      </p:pic>
    </p:spTree>
    <p:extLst>
      <p:ext uri="{BB962C8B-B14F-4D97-AF65-F5344CB8AC3E}">
        <p14:creationId xmlns:p14="http://schemas.microsoft.com/office/powerpoint/2010/main" val="13952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250825" y="206375"/>
            <a:ext cx="8659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MS PGothic" panose="020B0600070205080204" pitchFamily="34" charset="-128"/>
              </a:defRPr>
            </a:lvl1pPr>
            <a:lvl2pPr marL="742950" indent="-285750">
              <a:defRPr>
                <a:solidFill>
                  <a:schemeClr val="tx1"/>
                </a:solidFill>
                <a:latin typeface="Times New Roman" panose="02020603050405020304" pitchFamily="18" charset="0"/>
                <a:ea typeface="MS PGothic" panose="020B0600070205080204" pitchFamily="34" charset="-128"/>
              </a:defRPr>
            </a:lvl2pPr>
            <a:lvl3pPr marL="1143000" indent="-228600">
              <a:defRPr>
                <a:solidFill>
                  <a:schemeClr val="tx1"/>
                </a:solidFill>
                <a:latin typeface="Times New Roman" panose="02020603050405020304" pitchFamily="18" charset="0"/>
                <a:ea typeface="MS PGothic" panose="020B0600070205080204" pitchFamily="34" charset="-128"/>
              </a:defRPr>
            </a:lvl3pPr>
            <a:lvl4pPr marL="1600200" indent="-228600">
              <a:defRPr>
                <a:solidFill>
                  <a:schemeClr val="tx1"/>
                </a:solidFill>
                <a:latin typeface="Times New Roman" panose="02020603050405020304" pitchFamily="18" charset="0"/>
                <a:ea typeface="MS PGothic" panose="020B0600070205080204" pitchFamily="34" charset="-128"/>
              </a:defRPr>
            </a:lvl4pPr>
            <a:lvl5pPr marL="2057400" indent="-228600">
              <a:defRPr>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pPr algn="ctr"/>
            <a:r>
              <a:rPr lang="en-US" sz="4000" b="1" dirty="0">
                <a:solidFill>
                  <a:srgbClr val="00B0F0"/>
                </a:solidFill>
                <a:latin typeface="Arial" panose="020B0604020202020204" pitchFamily="34" charset="0"/>
                <a:cs typeface="Arial" panose="020B0604020202020204" pitchFamily="34" charset="0"/>
              </a:rPr>
              <a:t>Traditional </a:t>
            </a:r>
            <a:r>
              <a:rPr lang="en-US" sz="4000" b="1" dirty="0" smtClean="0">
                <a:solidFill>
                  <a:srgbClr val="00B0F0"/>
                </a:solidFill>
                <a:latin typeface="Arial" panose="020B0604020202020204" pitchFamily="34" charset="0"/>
                <a:cs typeface="Arial" panose="020B0604020202020204" pitchFamily="34" charset="0"/>
              </a:rPr>
              <a:t>Knowledge</a:t>
            </a:r>
            <a:endParaRPr lang="en-US" sz="4000" b="1" dirty="0">
              <a:solidFill>
                <a:srgbClr val="00B0F0"/>
              </a:solidFill>
              <a:latin typeface="Arial" panose="020B0604020202020204" pitchFamily="34" charset="0"/>
              <a:cs typeface="Arial" panose="020B0604020202020204" pitchFamily="34" charset="0"/>
            </a:endParaRPr>
          </a:p>
        </p:txBody>
      </p:sp>
      <p:sp>
        <p:nvSpPr>
          <p:cNvPr id="19458" name="TextBox 2"/>
          <p:cNvSpPr txBox="1">
            <a:spLocks noChangeArrowheads="1"/>
          </p:cNvSpPr>
          <p:nvPr/>
        </p:nvSpPr>
        <p:spPr bwMode="auto">
          <a:xfrm>
            <a:off x="250825" y="957943"/>
            <a:ext cx="8659813"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imes New Roman" panose="02020603050405020304" pitchFamily="18" charset="0"/>
                <a:ea typeface="MS PGothic" panose="020B0600070205080204" pitchFamily="34" charset="-128"/>
              </a:defRPr>
            </a:lvl1pPr>
            <a:lvl2pPr marL="742950" indent="-285750">
              <a:defRPr>
                <a:solidFill>
                  <a:schemeClr val="tx1"/>
                </a:solidFill>
                <a:latin typeface="Times New Roman" panose="02020603050405020304" pitchFamily="18" charset="0"/>
                <a:ea typeface="MS PGothic" panose="020B0600070205080204" pitchFamily="34" charset="-128"/>
              </a:defRPr>
            </a:lvl2pPr>
            <a:lvl3pPr marL="1143000" indent="-228600">
              <a:defRPr>
                <a:solidFill>
                  <a:schemeClr val="tx1"/>
                </a:solidFill>
                <a:latin typeface="Times New Roman" panose="02020603050405020304" pitchFamily="18" charset="0"/>
                <a:ea typeface="MS PGothic" panose="020B0600070205080204" pitchFamily="34" charset="-128"/>
              </a:defRPr>
            </a:lvl3pPr>
            <a:lvl4pPr marL="1600200" indent="-228600">
              <a:defRPr>
                <a:solidFill>
                  <a:schemeClr val="tx1"/>
                </a:solidFill>
                <a:latin typeface="Times New Roman" panose="02020603050405020304" pitchFamily="18" charset="0"/>
                <a:ea typeface="MS PGothic" panose="020B0600070205080204" pitchFamily="34" charset="-128"/>
              </a:defRPr>
            </a:lvl4pPr>
            <a:lvl5pPr marL="2057400" indent="-228600">
              <a:defRPr>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pPr>
              <a:spcAft>
                <a:spcPts val="2400"/>
              </a:spcAft>
              <a:buFont typeface="Wingdings" panose="05000000000000000000" pitchFamily="2" charset="2"/>
              <a:buChar char="§"/>
            </a:pPr>
            <a:r>
              <a:rPr lang="en-US" sz="2400" dirty="0">
                <a:solidFill>
                  <a:schemeClr val="tx2"/>
                </a:solidFill>
                <a:latin typeface="Arial" panose="020B0604020202020204" pitchFamily="34" charset="0"/>
                <a:cs typeface="Arial" panose="020B0604020202020204" pitchFamily="34" charset="0"/>
              </a:rPr>
              <a:t>A living body of </a:t>
            </a:r>
            <a:r>
              <a:rPr lang="en-US" sz="2400" dirty="0" smtClean="0">
                <a:solidFill>
                  <a:schemeClr val="tx2"/>
                </a:solidFill>
                <a:latin typeface="Arial" panose="020B0604020202020204" pitchFamily="34" charset="0"/>
                <a:cs typeface="Arial" panose="020B0604020202020204" pitchFamily="34" charset="0"/>
              </a:rPr>
              <a:t>knowledge</a:t>
            </a:r>
            <a:endParaRPr lang="en-US" sz="2400" dirty="0">
              <a:solidFill>
                <a:schemeClr val="tx2"/>
              </a:solidFill>
              <a:latin typeface="Arial" panose="020B0604020202020204" pitchFamily="34" charset="0"/>
              <a:cs typeface="Arial" panose="020B0604020202020204" pitchFamily="34" charset="0"/>
            </a:endParaRPr>
          </a:p>
          <a:p>
            <a:pPr>
              <a:spcAft>
                <a:spcPts val="2400"/>
              </a:spcAft>
              <a:buFont typeface="Wingdings" panose="05000000000000000000" pitchFamily="2" charset="2"/>
              <a:buChar char="§"/>
            </a:pPr>
            <a:r>
              <a:rPr lang="en-US" sz="2400" dirty="0">
                <a:solidFill>
                  <a:schemeClr val="tx2"/>
                </a:solidFill>
                <a:latin typeface="Arial" panose="020B0604020202020204" pitchFamily="34" charset="0"/>
                <a:cs typeface="Arial" panose="020B0604020202020204" pitchFamily="34" charset="0"/>
              </a:rPr>
              <a:t>Pertains to explaining and understanding the universe and living and acting within </a:t>
            </a:r>
            <a:r>
              <a:rPr lang="en-US" sz="2400" dirty="0" smtClean="0">
                <a:solidFill>
                  <a:schemeClr val="tx2"/>
                </a:solidFill>
                <a:latin typeface="Arial" panose="020B0604020202020204" pitchFamily="34" charset="0"/>
                <a:cs typeface="Arial" panose="020B0604020202020204" pitchFamily="34" charset="0"/>
              </a:rPr>
              <a:t>it</a:t>
            </a:r>
            <a:endParaRPr lang="en-US" sz="2400" dirty="0">
              <a:solidFill>
                <a:schemeClr val="tx2"/>
              </a:solidFill>
              <a:latin typeface="Arial" panose="020B0604020202020204" pitchFamily="34" charset="0"/>
              <a:cs typeface="Arial" panose="020B0604020202020204" pitchFamily="34" charset="0"/>
            </a:endParaRPr>
          </a:p>
          <a:p>
            <a:pPr>
              <a:spcAft>
                <a:spcPts val="2400"/>
              </a:spcAft>
              <a:buFont typeface="Wingdings" panose="05000000000000000000" pitchFamily="2" charset="2"/>
              <a:buChar char="§"/>
            </a:pPr>
            <a:r>
              <a:rPr lang="en-US" sz="2400" dirty="0">
                <a:solidFill>
                  <a:schemeClr val="tx2"/>
                </a:solidFill>
                <a:latin typeface="Arial" panose="020B0604020202020204" pitchFamily="34" charset="0"/>
                <a:cs typeface="Arial" panose="020B0604020202020204" pitchFamily="34" charset="0"/>
              </a:rPr>
              <a:t>It’s acquired and used by indigenous communities through long-term sociocultural, spiritual, and environmental </a:t>
            </a:r>
            <a:r>
              <a:rPr lang="en-US" sz="2400" dirty="0" smtClean="0">
                <a:solidFill>
                  <a:schemeClr val="tx2"/>
                </a:solidFill>
                <a:latin typeface="Arial" panose="020B0604020202020204" pitchFamily="34" charset="0"/>
                <a:cs typeface="Arial" panose="020B0604020202020204" pitchFamily="34" charset="0"/>
              </a:rPr>
              <a:t>engagement</a:t>
            </a:r>
            <a:endParaRPr lang="en-US" sz="2400" dirty="0">
              <a:solidFill>
                <a:schemeClr val="tx2"/>
              </a:solidFill>
              <a:latin typeface="Arial" panose="020B0604020202020204" pitchFamily="34" charset="0"/>
              <a:cs typeface="Arial" panose="020B0604020202020204" pitchFamily="34" charset="0"/>
            </a:endParaRPr>
          </a:p>
          <a:p>
            <a:pPr>
              <a:spcAft>
                <a:spcPts val="2400"/>
              </a:spcAft>
              <a:buFont typeface="Wingdings" panose="05000000000000000000" pitchFamily="2" charset="2"/>
              <a:buChar char="§"/>
            </a:pPr>
            <a:r>
              <a:rPr lang="en-US" sz="2400" dirty="0">
                <a:solidFill>
                  <a:schemeClr val="tx2"/>
                </a:solidFill>
                <a:latin typeface="Arial" panose="020B0604020202020204" pitchFamily="34" charset="0"/>
                <a:cs typeface="Arial" panose="020B0604020202020204" pitchFamily="34" charset="0"/>
              </a:rPr>
              <a:t>It’s integral to communities, is transmitted inter-generationally, is practical, widely applicable, and integrates personal experience with oral </a:t>
            </a:r>
            <a:r>
              <a:rPr lang="en-US" sz="2400" dirty="0" smtClean="0">
                <a:solidFill>
                  <a:schemeClr val="tx2"/>
                </a:solidFill>
                <a:latin typeface="Arial" panose="020B0604020202020204" pitchFamily="34" charset="0"/>
                <a:cs typeface="Arial" panose="020B0604020202020204" pitchFamily="34" charset="0"/>
              </a:rPr>
              <a:t>traditions</a:t>
            </a:r>
            <a:endParaRPr lang="en-US" sz="2400" dirty="0">
              <a:solidFill>
                <a:schemeClr val="tx2"/>
              </a:solidFill>
              <a:latin typeface="Arial" panose="020B0604020202020204" pitchFamily="34" charset="0"/>
              <a:cs typeface="Arial" panose="020B0604020202020204" pitchFamily="34" charset="0"/>
            </a:endParaRPr>
          </a:p>
          <a:p>
            <a:pPr>
              <a:spcAft>
                <a:spcPts val="2400"/>
              </a:spcAft>
              <a:buFont typeface="Wingdings" panose="05000000000000000000" pitchFamily="2" charset="2"/>
              <a:buChar char="§"/>
            </a:pPr>
            <a:r>
              <a:rPr lang="en-US" sz="2400" dirty="0">
                <a:solidFill>
                  <a:schemeClr val="tx2"/>
                </a:solidFill>
                <a:latin typeface="Arial" panose="020B0604020202020204" pitchFamily="34" charset="0"/>
                <a:cs typeface="Arial" panose="020B0604020202020204" pitchFamily="34" charset="0"/>
              </a:rPr>
              <a:t>It’s </a:t>
            </a:r>
            <a:r>
              <a:rPr lang="en-US" sz="2400" dirty="0" smtClean="0">
                <a:solidFill>
                  <a:schemeClr val="tx2"/>
                </a:solidFill>
                <a:latin typeface="Arial" panose="020B0604020202020204" pitchFamily="34" charset="0"/>
                <a:cs typeface="Arial" panose="020B0604020202020204" pitchFamily="34" charset="0"/>
              </a:rPr>
              <a:t>deeply </a:t>
            </a:r>
            <a:r>
              <a:rPr lang="en-US" sz="2400" dirty="0">
                <a:solidFill>
                  <a:schemeClr val="tx2"/>
                </a:solidFill>
                <a:latin typeface="Arial" panose="020B0604020202020204" pitchFamily="34" charset="0"/>
                <a:cs typeface="Arial" panose="020B0604020202020204" pitchFamily="34" charset="0"/>
              </a:rPr>
              <a:t>rooted in history, but is adaptable and dynamic, and does not preclude </a:t>
            </a:r>
            <a:r>
              <a:rPr lang="en-US" sz="2400" dirty="0" smtClean="0">
                <a:solidFill>
                  <a:schemeClr val="tx2"/>
                </a:solidFill>
                <a:latin typeface="Arial" panose="020B0604020202020204" pitchFamily="34" charset="0"/>
                <a:cs typeface="Arial" panose="020B0604020202020204" pitchFamily="34" charset="0"/>
              </a:rPr>
              <a:t>change</a:t>
            </a:r>
            <a:endParaRPr lang="en-US" sz="2400"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0" y="6396335"/>
            <a:ext cx="9144000" cy="461666"/>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Rectangle 4"/>
          <p:cNvSpPr/>
          <p:nvPr/>
        </p:nvSpPr>
        <p:spPr>
          <a:xfrm>
            <a:off x="152400" y="6473279"/>
            <a:ext cx="8839200" cy="307777"/>
          </a:xfrm>
          <a:prstGeom prst="rect">
            <a:avLst/>
          </a:prstGeom>
        </p:spPr>
        <p:txBody>
          <a:bodyPr wrap="square">
            <a:spAutoFit/>
          </a:bodyPr>
          <a:lstStyle/>
          <a:p>
            <a:pPr defTabSz="1073150">
              <a:tabLst>
                <a:tab pos="6515100" algn="l"/>
              </a:tabLst>
            </a:pPr>
            <a:r>
              <a:rPr lang="en-US" sz="1400" b="1" dirty="0" smtClean="0">
                <a:solidFill>
                  <a:schemeClr val="bg1"/>
                </a:solidFill>
                <a:latin typeface="Arial" panose="020B0604020202020204" pitchFamily="34" charset="0"/>
                <a:cs typeface="Arial" panose="020B0604020202020204" pitchFamily="34" charset="0"/>
              </a:rPr>
              <a:t>COLLABORATION: </a:t>
            </a:r>
            <a:r>
              <a:rPr lang="en-US" sz="1400" dirty="0" smtClean="0">
                <a:solidFill>
                  <a:schemeClr val="bg1"/>
                </a:solidFill>
                <a:latin typeface="Arial" panose="020B0604020202020204" pitchFamily="34" charset="0"/>
                <a:cs typeface="Arial" panose="020B0604020202020204" pitchFamily="34" charset="0"/>
              </a:rPr>
              <a:t>Essential </a:t>
            </a:r>
            <a:r>
              <a:rPr lang="en-US" sz="1400" dirty="0">
                <a:solidFill>
                  <a:schemeClr val="bg1"/>
                </a:solidFill>
                <a:latin typeface="Arial" panose="020B0604020202020204" pitchFamily="34" charset="0"/>
                <a:cs typeface="Arial" panose="020B0604020202020204" pitchFamily="34" charset="0"/>
              </a:rPr>
              <a:t>for the Future of the </a:t>
            </a:r>
            <a:r>
              <a:rPr lang="en-US" sz="1400" dirty="0" smtClean="0">
                <a:solidFill>
                  <a:schemeClr val="bg1"/>
                </a:solidFill>
                <a:latin typeface="Arial" panose="020B0604020202020204" pitchFamily="34" charset="0"/>
                <a:cs typeface="Arial" panose="020B0604020202020204" pitchFamily="34" charset="0"/>
              </a:rPr>
              <a:t>Arctic	</a:t>
            </a:r>
            <a:r>
              <a:rPr lang="en-US" sz="1400" dirty="0" err="1">
                <a:solidFill>
                  <a:schemeClr val="bg1"/>
                </a:solidFill>
                <a:latin typeface="Arial" panose="020B0604020202020204" pitchFamily="34" charset="0"/>
                <a:cs typeface="Arial" panose="020B0604020202020204" pitchFamily="34" charset="0"/>
              </a:rPr>
              <a:t>Kasaŋnaluk</a:t>
            </a:r>
            <a:r>
              <a:rPr lang="en-US" sz="1400" dirty="0">
                <a:solidFill>
                  <a:schemeClr val="bg1"/>
                </a:solidFill>
                <a:latin typeface="Arial" panose="020B0604020202020204" pitchFamily="34" charset="0"/>
                <a:cs typeface="Arial" panose="020B0604020202020204" pitchFamily="34" charset="0"/>
              </a:rPr>
              <a:t> Marie </a:t>
            </a:r>
            <a:r>
              <a:rPr lang="en-US" sz="1400" dirty="0" smtClean="0">
                <a:solidFill>
                  <a:schemeClr val="bg1"/>
                </a:solidFill>
                <a:latin typeface="Arial" panose="020B0604020202020204" pitchFamily="34" charset="0"/>
                <a:cs typeface="Arial" panose="020B0604020202020204" pitchFamily="34" charset="0"/>
              </a:rPr>
              <a:t>Greene</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9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TextBox 2"/>
          <p:cNvSpPr txBox="1">
            <a:spLocks noChangeArrowheads="1"/>
          </p:cNvSpPr>
          <p:nvPr/>
        </p:nvSpPr>
        <p:spPr bwMode="auto">
          <a:xfrm>
            <a:off x="304800" y="37981"/>
            <a:ext cx="858996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MS PGothic" panose="020B0600070205080204" pitchFamily="34" charset="-128"/>
              </a:defRPr>
            </a:lvl1pPr>
            <a:lvl2pPr marL="742950" indent="-285750">
              <a:defRPr>
                <a:solidFill>
                  <a:schemeClr val="tx1"/>
                </a:solidFill>
                <a:latin typeface="Times New Roman" panose="02020603050405020304" pitchFamily="18" charset="0"/>
                <a:ea typeface="MS PGothic" panose="020B0600070205080204" pitchFamily="34" charset="-128"/>
              </a:defRPr>
            </a:lvl2pPr>
            <a:lvl3pPr marL="1143000" indent="-228600">
              <a:defRPr>
                <a:solidFill>
                  <a:schemeClr val="tx1"/>
                </a:solidFill>
                <a:latin typeface="Times New Roman" panose="02020603050405020304" pitchFamily="18" charset="0"/>
                <a:ea typeface="MS PGothic" panose="020B0600070205080204" pitchFamily="34" charset="-128"/>
              </a:defRPr>
            </a:lvl3pPr>
            <a:lvl4pPr marL="1600200" indent="-228600">
              <a:defRPr>
                <a:solidFill>
                  <a:schemeClr val="tx1"/>
                </a:solidFill>
                <a:latin typeface="Times New Roman" panose="02020603050405020304" pitchFamily="18" charset="0"/>
                <a:ea typeface="MS PGothic" panose="020B0600070205080204" pitchFamily="34" charset="-128"/>
              </a:defRPr>
            </a:lvl4pPr>
            <a:lvl5pPr marL="2057400" indent="-228600">
              <a:defRPr>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endParaRPr lang="en-US" sz="1000" dirty="0">
              <a:solidFill>
                <a:srgbClr val="00B0F0"/>
              </a:solidFill>
              <a:latin typeface="Calibri" panose="020F0502020204030204" pitchFamily="34" charset="0"/>
            </a:endParaRPr>
          </a:p>
          <a:p>
            <a:r>
              <a:rPr lang="en-US" sz="3600" b="1" dirty="0" smtClean="0">
                <a:solidFill>
                  <a:srgbClr val="00B0F0"/>
                </a:solidFill>
                <a:latin typeface="Calibri" panose="020F0502020204030204" pitchFamily="34" charset="0"/>
              </a:rPr>
              <a:t>Ice-diminishing Arctic </a:t>
            </a:r>
            <a:r>
              <a:rPr lang="is-IS" sz="3600" b="1" dirty="0" smtClean="0">
                <a:solidFill>
                  <a:srgbClr val="00B0F0"/>
                </a:solidFill>
                <a:latin typeface="Calibri" panose="020F0502020204030204" pitchFamily="34" charset="0"/>
              </a:rPr>
              <a:t>Impacts Subsistence</a:t>
            </a:r>
            <a:endParaRPr lang="is-IS" sz="500" b="1" dirty="0">
              <a:solidFill>
                <a:srgbClr val="00B0F0"/>
              </a:solidFill>
              <a:latin typeface="Calibri" panose="020F0502020204030204" pitchFamily="34" charset="0"/>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760" y="921802"/>
            <a:ext cx="6437313" cy="4989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5" name="Rectangle 3"/>
          <p:cNvSpPr>
            <a:spLocks noChangeArrowheads="1"/>
          </p:cNvSpPr>
          <p:nvPr/>
        </p:nvSpPr>
        <p:spPr bwMode="auto">
          <a:xfrm>
            <a:off x="5246688" y="6519863"/>
            <a:ext cx="1416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MS PGothic" panose="020B0600070205080204" pitchFamily="34" charset="-128"/>
              </a:defRPr>
            </a:lvl1pPr>
            <a:lvl2pPr marL="742950" indent="-285750">
              <a:defRPr>
                <a:solidFill>
                  <a:schemeClr val="tx1"/>
                </a:solidFill>
                <a:latin typeface="Times New Roman" panose="02020603050405020304" pitchFamily="18" charset="0"/>
                <a:ea typeface="MS PGothic" panose="020B0600070205080204" pitchFamily="34" charset="-128"/>
              </a:defRPr>
            </a:lvl2pPr>
            <a:lvl3pPr marL="1143000" indent="-228600">
              <a:defRPr>
                <a:solidFill>
                  <a:schemeClr val="tx1"/>
                </a:solidFill>
                <a:latin typeface="Times New Roman" panose="02020603050405020304" pitchFamily="18" charset="0"/>
                <a:ea typeface="MS PGothic" panose="020B0600070205080204" pitchFamily="34" charset="-128"/>
              </a:defRPr>
            </a:lvl3pPr>
            <a:lvl4pPr marL="1600200" indent="-228600">
              <a:defRPr>
                <a:solidFill>
                  <a:schemeClr val="tx1"/>
                </a:solidFill>
                <a:latin typeface="Times New Roman" panose="02020603050405020304" pitchFamily="18" charset="0"/>
                <a:ea typeface="MS PGothic" panose="020B0600070205080204" pitchFamily="34" charset="-128"/>
              </a:defRPr>
            </a:lvl4pPr>
            <a:lvl5pPr marL="2057400" indent="-228600">
              <a:defRPr>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r>
              <a:rPr lang="en-GB" sz="800">
                <a:solidFill>
                  <a:srgbClr val="000000"/>
                </a:solidFill>
                <a:latin typeface="Calibri" panose="020F0502020204030204" pitchFamily="34" charset="0"/>
              </a:rPr>
              <a:t>Henry P. Huntington et al.</a:t>
            </a:r>
          </a:p>
          <a:p>
            <a:r>
              <a:rPr lang="en-GB" sz="800">
                <a:solidFill>
                  <a:srgbClr val="000000"/>
                </a:solidFill>
                <a:latin typeface="Calibri" panose="020F0502020204030204" pitchFamily="34" charset="0"/>
              </a:rPr>
              <a:t>Biol. Lett. 2016;12:20160198</a:t>
            </a:r>
          </a:p>
        </p:txBody>
      </p:sp>
      <p:sp>
        <p:nvSpPr>
          <p:cNvPr id="9" name="TextBox 8"/>
          <p:cNvSpPr txBox="1"/>
          <p:nvPr/>
        </p:nvSpPr>
        <p:spPr bwMode="auto">
          <a:xfrm>
            <a:off x="4465637" y="6065395"/>
            <a:ext cx="1416050" cy="254000"/>
          </a:xfrm>
          <a:prstGeom prst="rect">
            <a:avLst/>
          </a:prstGeom>
          <a:noFill/>
        </p:spPr>
        <p:txBody>
          <a:bodyPr>
            <a:spAutoFit/>
          </a:bodyPr>
          <a:lstStyle/>
          <a:p>
            <a:pPr>
              <a:defRPr/>
            </a:pPr>
            <a:r>
              <a:rPr lang="en-US" sz="1050" dirty="0">
                <a:solidFill>
                  <a:schemeClr val="bg1"/>
                </a:solidFill>
                <a:latin typeface="Calibri" charset="0"/>
                <a:ea typeface="Calibri" charset="0"/>
                <a:cs typeface="Calibri" charset="0"/>
              </a:rPr>
              <a:t>Bearded seal </a:t>
            </a:r>
            <a:r>
              <a:rPr lang="en-US" sz="700" dirty="0">
                <a:solidFill>
                  <a:schemeClr val="bg1"/>
                </a:solidFill>
                <a:latin typeface="Calibri" charset="0"/>
                <a:ea typeface="Calibri" charset="0"/>
                <a:cs typeface="Calibri" charset="0"/>
              </a:rPr>
              <a:t>Alex Whiting</a:t>
            </a:r>
          </a:p>
        </p:txBody>
      </p:sp>
      <p:sp>
        <p:nvSpPr>
          <p:cNvPr id="23557" name="TextBox 10"/>
          <p:cNvSpPr txBox="1">
            <a:spLocks noChangeArrowheads="1"/>
          </p:cNvSpPr>
          <p:nvPr/>
        </p:nvSpPr>
        <p:spPr bwMode="auto">
          <a:xfrm>
            <a:off x="4806011" y="5896198"/>
            <a:ext cx="18567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ea typeface="MS PGothic" panose="020B0600070205080204" pitchFamily="34" charset="-128"/>
              </a:defRPr>
            </a:lvl1pPr>
            <a:lvl2pPr marL="742950" indent="-285750">
              <a:defRPr>
                <a:solidFill>
                  <a:schemeClr val="tx1"/>
                </a:solidFill>
                <a:latin typeface="Times New Roman" panose="02020603050405020304" pitchFamily="18" charset="0"/>
                <a:ea typeface="MS PGothic" panose="020B0600070205080204" pitchFamily="34" charset="-128"/>
              </a:defRPr>
            </a:lvl2pPr>
            <a:lvl3pPr marL="1143000" indent="-228600">
              <a:defRPr>
                <a:solidFill>
                  <a:schemeClr val="tx1"/>
                </a:solidFill>
                <a:latin typeface="Times New Roman" panose="02020603050405020304" pitchFamily="18" charset="0"/>
                <a:ea typeface="MS PGothic" panose="020B0600070205080204" pitchFamily="34" charset="-128"/>
              </a:defRPr>
            </a:lvl3pPr>
            <a:lvl4pPr marL="1600200" indent="-228600">
              <a:defRPr>
                <a:solidFill>
                  <a:schemeClr val="tx1"/>
                </a:solidFill>
                <a:latin typeface="Times New Roman" panose="02020603050405020304" pitchFamily="18" charset="0"/>
                <a:ea typeface="MS PGothic" panose="020B0600070205080204" pitchFamily="34" charset="-128"/>
              </a:defRPr>
            </a:lvl4pPr>
            <a:lvl5pPr marL="2057400" indent="-228600">
              <a:defRPr>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r>
              <a:rPr lang="en-US" sz="2400" i="1" dirty="0" smtClean="0">
                <a:latin typeface="Calibri" panose="020F0502020204030204" pitchFamily="34" charset="0"/>
              </a:rPr>
              <a:t>Food Security</a:t>
            </a:r>
            <a:endParaRPr lang="en-US" sz="2400" i="1" dirty="0">
              <a:latin typeface="Calibri" panose="020F0502020204030204" pitchFamily="34" charset="0"/>
            </a:endParaRPr>
          </a:p>
        </p:txBody>
      </p:sp>
      <p:sp>
        <p:nvSpPr>
          <p:cNvPr id="10" name="Rectangle 9"/>
          <p:cNvSpPr/>
          <p:nvPr/>
        </p:nvSpPr>
        <p:spPr>
          <a:xfrm>
            <a:off x="0" y="6396335"/>
            <a:ext cx="9144000" cy="461666"/>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1" name="Rectangle 10"/>
          <p:cNvSpPr/>
          <p:nvPr/>
        </p:nvSpPr>
        <p:spPr>
          <a:xfrm>
            <a:off x="152400" y="6473279"/>
            <a:ext cx="8839200" cy="307777"/>
          </a:xfrm>
          <a:prstGeom prst="rect">
            <a:avLst/>
          </a:prstGeom>
        </p:spPr>
        <p:txBody>
          <a:bodyPr wrap="square">
            <a:spAutoFit/>
          </a:bodyPr>
          <a:lstStyle/>
          <a:p>
            <a:pPr defTabSz="1073150">
              <a:tabLst>
                <a:tab pos="6515100" algn="l"/>
              </a:tabLst>
            </a:pPr>
            <a:r>
              <a:rPr lang="en-US" sz="1400" b="1" dirty="0" smtClean="0">
                <a:solidFill>
                  <a:schemeClr val="bg1"/>
                </a:solidFill>
                <a:latin typeface="Arial" panose="020B0604020202020204" pitchFamily="34" charset="0"/>
                <a:cs typeface="Arial" panose="020B0604020202020204" pitchFamily="34" charset="0"/>
              </a:rPr>
              <a:t>COLLABORATION: </a:t>
            </a:r>
            <a:r>
              <a:rPr lang="en-US" sz="1400" dirty="0" smtClean="0">
                <a:solidFill>
                  <a:schemeClr val="bg1"/>
                </a:solidFill>
                <a:latin typeface="Arial" panose="020B0604020202020204" pitchFamily="34" charset="0"/>
                <a:cs typeface="Arial" panose="020B0604020202020204" pitchFamily="34" charset="0"/>
              </a:rPr>
              <a:t>Essential </a:t>
            </a:r>
            <a:r>
              <a:rPr lang="en-US" sz="1400" dirty="0">
                <a:solidFill>
                  <a:schemeClr val="bg1"/>
                </a:solidFill>
                <a:latin typeface="Arial" panose="020B0604020202020204" pitchFamily="34" charset="0"/>
                <a:cs typeface="Arial" panose="020B0604020202020204" pitchFamily="34" charset="0"/>
              </a:rPr>
              <a:t>for the Future of the </a:t>
            </a:r>
            <a:r>
              <a:rPr lang="en-US" sz="1400" dirty="0" smtClean="0">
                <a:solidFill>
                  <a:schemeClr val="bg1"/>
                </a:solidFill>
                <a:latin typeface="Arial" panose="020B0604020202020204" pitchFamily="34" charset="0"/>
                <a:cs typeface="Arial" panose="020B0604020202020204" pitchFamily="34" charset="0"/>
              </a:rPr>
              <a:t>Arctic	</a:t>
            </a:r>
            <a:r>
              <a:rPr lang="en-US" sz="1400" dirty="0" err="1">
                <a:solidFill>
                  <a:schemeClr val="bg1"/>
                </a:solidFill>
                <a:latin typeface="Arial" panose="020B0604020202020204" pitchFamily="34" charset="0"/>
                <a:cs typeface="Arial" panose="020B0604020202020204" pitchFamily="34" charset="0"/>
              </a:rPr>
              <a:t>Kasaŋnaluk</a:t>
            </a:r>
            <a:r>
              <a:rPr lang="en-US" sz="1400" dirty="0">
                <a:solidFill>
                  <a:schemeClr val="bg1"/>
                </a:solidFill>
                <a:latin typeface="Arial" panose="020B0604020202020204" pitchFamily="34" charset="0"/>
                <a:cs typeface="Arial" panose="020B0604020202020204" pitchFamily="34" charset="0"/>
              </a:rPr>
              <a:t> Marie </a:t>
            </a:r>
            <a:r>
              <a:rPr lang="en-US" sz="1400" dirty="0" smtClean="0">
                <a:solidFill>
                  <a:schemeClr val="bg1"/>
                </a:solidFill>
                <a:latin typeface="Arial" panose="020B0604020202020204" pitchFamily="34" charset="0"/>
                <a:cs typeface="Arial" panose="020B0604020202020204" pitchFamily="34" charset="0"/>
              </a:rPr>
              <a:t>Greene</a:t>
            </a:r>
            <a:endParaRPr lang="en-US" sz="1400" dirty="0">
              <a:latin typeface="Arial" panose="020B0604020202020204" pitchFamily="34" charset="0"/>
              <a:cs typeface="Arial" panose="020B0604020202020204" pitchFamily="34" charset="0"/>
            </a:endParaRPr>
          </a:p>
        </p:txBody>
      </p:sp>
      <p:sp>
        <p:nvSpPr>
          <p:cNvPr id="2" name="TextBox 1"/>
          <p:cNvSpPr txBox="1"/>
          <p:nvPr/>
        </p:nvSpPr>
        <p:spPr>
          <a:xfrm>
            <a:off x="0" y="926653"/>
            <a:ext cx="2659155" cy="5047536"/>
          </a:xfrm>
          <a:prstGeom prst="rect">
            <a:avLst/>
          </a:prstGeom>
          <a:noFill/>
        </p:spPr>
        <p:txBody>
          <a:bodyPr wrap="square" rtlCol="0">
            <a:spAutoFit/>
          </a:bodyPr>
          <a:lstStyle/>
          <a:p>
            <a:pPr>
              <a:spcAft>
                <a:spcPts val="1200"/>
              </a:spcAft>
            </a:pPr>
            <a:r>
              <a:rPr lang="is-IS" sz="2400" dirty="0" smtClean="0">
                <a:latin typeface="Arial" panose="020B0604020202020204" pitchFamily="34" charset="0"/>
                <a:cs typeface="Arial" panose="020B0604020202020204" pitchFamily="34" charset="0"/>
              </a:rPr>
              <a:t>Changing</a:t>
            </a:r>
          </a:p>
          <a:p>
            <a:pPr marL="342900" indent="-342900">
              <a:spcAft>
                <a:spcPts val="1200"/>
              </a:spcAft>
              <a:buFont typeface="Wingdings" panose="05000000000000000000" pitchFamily="2" charset="2"/>
              <a:buChar char="§"/>
            </a:pPr>
            <a:r>
              <a:rPr lang="is-IS" sz="2200" dirty="0" smtClean="0">
                <a:latin typeface="Arial" panose="020B0604020202020204" pitchFamily="34" charset="0"/>
                <a:cs typeface="Arial" panose="020B0604020202020204" pitchFamily="34" charset="0"/>
              </a:rPr>
              <a:t>Marine </a:t>
            </a:r>
            <a:r>
              <a:rPr lang="is-IS" sz="2200" dirty="0">
                <a:latin typeface="Arial" panose="020B0604020202020204" pitchFamily="34" charset="0"/>
                <a:cs typeface="Arial" panose="020B0604020202020204" pitchFamily="34" charset="0"/>
              </a:rPr>
              <a:t>mammal behavior, habitat use, and migration</a:t>
            </a:r>
          </a:p>
          <a:p>
            <a:pPr marL="342900" indent="-342900">
              <a:spcAft>
                <a:spcPts val="1200"/>
              </a:spcAft>
              <a:buFont typeface="Wingdings" panose="05000000000000000000" pitchFamily="2" charset="2"/>
              <a:buChar char="§"/>
            </a:pPr>
            <a:r>
              <a:rPr lang="is-IS" sz="2200" dirty="0" smtClean="0">
                <a:latin typeface="Arial" panose="020B0604020202020204" pitchFamily="34" charset="0"/>
                <a:cs typeface="Arial" panose="020B0604020202020204" pitchFamily="34" charset="0"/>
              </a:rPr>
              <a:t>Weather </a:t>
            </a:r>
            <a:r>
              <a:rPr lang="is-IS" sz="2200" dirty="0">
                <a:latin typeface="Arial" panose="020B0604020202020204" pitchFamily="34" charset="0"/>
                <a:cs typeface="Arial" panose="020B0604020202020204" pitchFamily="34" charset="0"/>
              </a:rPr>
              <a:t>and sea ice distribution, thickness</a:t>
            </a:r>
          </a:p>
          <a:p>
            <a:pPr marL="342900" indent="-342900">
              <a:spcAft>
                <a:spcPts val="1200"/>
              </a:spcAft>
              <a:buFont typeface="Wingdings" panose="05000000000000000000" pitchFamily="2" charset="2"/>
              <a:buChar char="§"/>
            </a:pPr>
            <a:r>
              <a:rPr lang="is-IS" sz="2200" dirty="0">
                <a:latin typeface="Arial" panose="020B0604020202020204" pitchFamily="34" charset="0"/>
                <a:cs typeface="Arial" panose="020B0604020202020204" pitchFamily="34" charset="0"/>
              </a:rPr>
              <a:t>Hunting seasons reduced, less </a:t>
            </a:r>
            <a:r>
              <a:rPr lang="is-IS" sz="2200" dirty="0" smtClean="0">
                <a:latin typeface="Arial" panose="020B0604020202020204" pitchFamily="34" charset="0"/>
                <a:cs typeface="Arial" panose="020B0604020202020204" pitchFamily="34" charset="0"/>
              </a:rPr>
              <a:t>safe, </a:t>
            </a:r>
            <a:r>
              <a:rPr lang="is-IS" sz="2200" dirty="0">
                <a:latin typeface="Arial" panose="020B0604020202020204" pitchFamily="34" charset="0"/>
                <a:cs typeface="Arial" panose="020B0604020202020204" pitchFamily="34" charset="0"/>
              </a:rPr>
              <a:t>and farther from home</a:t>
            </a:r>
          </a:p>
          <a:p>
            <a:endParaRPr lang="en-US" dirty="0"/>
          </a:p>
        </p:txBody>
      </p:sp>
    </p:spTree>
    <p:extLst>
      <p:ext uri="{BB962C8B-B14F-4D97-AF65-F5344CB8AC3E}">
        <p14:creationId xmlns:p14="http://schemas.microsoft.com/office/powerpoint/2010/main" val="341711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TextBox 1"/>
          <p:cNvSpPr txBox="1">
            <a:spLocks noChangeArrowheads="1"/>
          </p:cNvSpPr>
          <p:nvPr/>
        </p:nvSpPr>
        <p:spPr bwMode="auto">
          <a:xfrm>
            <a:off x="2579314" y="-79469"/>
            <a:ext cx="3985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ea typeface="MS PGothic" panose="020B0600070205080204" pitchFamily="34" charset="-128"/>
              </a:defRPr>
            </a:lvl1pPr>
            <a:lvl2pPr marL="742950" indent="-285750">
              <a:defRPr>
                <a:solidFill>
                  <a:schemeClr val="tx1"/>
                </a:solidFill>
                <a:latin typeface="Times New Roman" panose="02020603050405020304" pitchFamily="18" charset="0"/>
                <a:ea typeface="MS PGothic" panose="020B0600070205080204" pitchFamily="34" charset="-128"/>
              </a:defRPr>
            </a:lvl2pPr>
            <a:lvl3pPr marL="1143000" indent="-228600">
              <a:defRPr>
                <a:solidFill>
                  <a:schemeClr val="tx1"/>
                </a:solidFill>
                <a:latin typeface="Times New Roman" panose="02020603050405020304" pitchFamily="18" charset="0"/>
                <a:ea typeface="MS PGothic" panose="020B0600070205080204" pitchFamily="34" charset="-128"/>
              </a:defRPr>
            </a:lvl3pPr>
            <a:lvl4pPr marL="1600200" indent="-228600">
              <a:defRPr>
                <a:solidFill>
                  <a:schemeClr val="tx1"/>
                </a:solidFill>
                <a:latin typeface="Times New Roman" panose="02020603050405020304" pitchFamily="18" charset="0"/>
                <a:ea typeface="MS PGothic" panose="020B0600070205080204" pitchFamily="34" charset="-128"/>
              </a:defRPr>
            </a:lvl4pPr>
            <a:lvl5pPr marL="2057400" indent="-228600">
              <a:defRPr>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pPr algn="ctr"/>
            <a:r>
              <a:rPr lang="en-US" sz="4000" b="1" dirty="0" smtClean="0">
                <a:solidFill>
                  <a:srgbClr val="00B0F0"/>
                </a:solidFill>
                <a:latin typeface="Calibri" panose="020F0502020204030204" pitchFamily="34" charset="0"/>
              </a:rPr>
              <a:t>Kivalina Erosion</a:t>
            </a:r>
            <a:endParaRPr lang="en-US" sz="4000" b="1" dirty="0">
              <a:solidFill>
                <a:srgbClr val="00B0F0"/>
              </a:solidFill>
              <a:latin typeface="Calibri" panose="020F0502020204030204" pitchFamily="34" charset="0"/>
            </a:endParaRPr>
          </a:p>
        </p:txBody>
      </p:sp>
      <p:pic>
        <p:nvPicPr>
          <p:cNvPr id="35842" name="Picture 2" descr="ICT0189.jpeg"/>
          <p:cNvPicPr>
            <a:picLocks noChangeAspect="1" noChangeArrowheads="1"/>
          </p:cNvPicPr>
          <p:nvPr/>
        </p:nvPicPr>
        <p:blipFill>
          <a:blip r:embed="rId3">
            <a:extLst>
              <a:ext uri="{28A0092B-C50C-407E-A947-70E740481C1C}">
                <a14:useLocalDpi xmlns:a14="http://schemas.microsoft.com/office/drawing/2010/main" val="0"/>
              </a:ext>
            </a:extLst>
          </a:blip>
          <a:srcRect l="2928" t="12599" r="3435" b="12238"/>
          <a:stretch>
            <a:fillRect/>
          </a:stretch>
        </p:blipFill>
        <p:spPr bwMode="auto">
          <a:xfrm>
            <a:off x="3856495" y="3405633"/>
            <a:ext cx="5211305" cy="31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89" y="666750"/>
            <a:ext cx="4266368"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5"/>
          <p:cNvSpPr txBox="1">
            <a:spLocks noChangeArrowheads="1"/>
          </p:cNvSpPr>
          <p:nvPr/>
        </p:nvSpPr>
        <p:spPr bwMode="auto">
          <a:xfrm>
            <a:off x="8289925" y="6611938"/>
            <a:ext cx="854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MS PGothic" panose="020B0600070205080204" pitchFamily="34" charset="-128"/>
              </a:defRPr>
            </a:lvl1pPr>
            <a:lvl2pPr marL="742950" indent="-285750">
              <a:defRPr>
                <a:solidFill>
                  <a:schemeClr val="tx1"/>
                </a:solidFill>
                <a:latin typeface="Times New Roman" panose="02020603050405020304" pitchFamily="18" charset="0"/>
                <a:ea typeface="MS PGothic" panose="020B0600070205080204" pitchFamily="34" charset="-128"/>
              </a:defRPr>
            </a:lvl2pPr>
            <a:lvl3pPr marL="1143000" indent="-228600">
              <a:defRPr>
                <a:solidFill>
                  <a:schemeClr val="tx1"/>
                </a:solidFill>
                <a:latin typeface="Times New Roman" panose="02020603050405020304" pitchFamily="18" charset="0"/>
                <a:ea typeface="MS PGothic" panose="020B0600070205080204" pitchFamily="34" charset="-128"/>
              </a:defRPr>
            </a:lvl3pPr>
            <a:lvl4pPr marL="1600200" indent="-228600">
              <a:defRPr>
                <a:solidFill>
                  <a:schemeClr val="tx1"/>
                </a:solidFill>
                <a:latin typeface="Times New Roman" panose="02020603050405020304" pitchFamily="18" charset="0"/>
                <a:ea typeface="MS PGothic" panose="020B0600070205080204" pitchFamily="34" charset="-128"/>
              </a:defRPr>
            </a:lvl4pPr>
            <a:lvl5pPr marL="2057400" indent="-228600">
              <a:defRPr>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r>
              <a:rPr lang="en-US" sz="1000">
                <a:solidFill>
                  <a:schemeClr val="bg1"/>
                </a:solidFill>
                <a:latin typeface="Calibri" panose="020F0502020204030204" pitchFamily="34" charset="0"/>
              </a:rPr>
              <a:t>Farrell, 2009</a:t>
            </a:r>
          </a:p>
        </p:txBody>
      </p:sp>
      <p:sp>
        <p:nvSpPr>
          <p:cNvPr id="35845" name="TextBox 6"/>
          <p:cNvSpPr txBox="1">
            <a:spLocks noChangeArrowheads="1"/>
          </p:cNvSpPr>
          <p:nvPr/>
        </p:nvSpPr>
        <p:spPr bwMode="auto">
          <a:xfrm>
            <a:off x="3351149" y="3622675"/>
            <a:ext cx="10683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MS PGothic" panose="020B0600070205080204" pitchFamily="34" charset="-128"/>
              </a:defRPr>
            </a:lvl1pPr>
            <a:lvl2pPr marL="742950" indent="-285750">
              <a:defRPr>
                <a:solidFill>
                  <a:schemeClr val="tx1"/>
                </a:solidFill>
                <a:latin typeface="Times New Roman" panose="02020603050405020304" pitchFamily="18" charset="0"/>
                <a:ea typeface="MS PGothic" panose="020B0600070205080204" pitchFamily="34" charset="-128"/>
              </a:defRPr>
            </a:lvl2pPr>
            <a:lvl3pPr marL="1143000" indent="-228600">
              <a:defRPr>
                <a:solidFill>
                  <a:schemeClr val="tx1"/>
                </a:solidFill>
                <a:latin typeface="Times New Roman" panose="02020603050405020304" pitchFamily="18" charset="0"/>
                <a:ea typeface="MS PGothic" panose="020B0600070205080204" pitchFamily="34" charset="-128"/>
              </a:defRPr>
            </a:lvl3pPr>
            <a:lvl4pPr marL="1600200" indent="-228600">
              <a:defRPr>
                <a:solidFill>
                  <a:schemeClr val="tx1"/>
                </a:solidFill>
                <a:latin typeface="Times New Roman" panose="02020603050405020304" pitchFamily="18" charset="0"/>
                <a:ea typeface="MS PGothic" panose="020B0600070205080204" pitchFamily="34" charset="-128"/>
              </a:defRPr>
            </a:lvl4pPr>
            <a:lvl5pPr marL="2057400" indent="-228600">
              <a:defRPr>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r>
              <a:rPr lang="en-US" sz="1000">
                <a:solidFill>
                  <a:schemeClr val="bg1"/>
                </a:solidFill>
                <a:latin typeface="Calibri" panose="020F0502020204030204" pitchFamily="34" charset="0"/>
              </a:rPr>
              <a:t>AVEC, pre-2009</a:t>
            </a:r>
          </a:p>
        </p:txBody>
      </p:sp>
      <p:sp>
        <p:nvSpPr>
          <p:cNvPr id="35846" name="TextBox 2"/>
          <p:cNvSpPr txBox="1">
            <a:spLocks noChangeArrowheads="1"/>
          </p:cNvSpPr>
          <p:nvPr/>
        </p:nvSpPr>
        <p:spPr bwMode="auto">
          <a:xfrm>
            <a:off x="4419538" y="591522"/>
            <a:ext cx="471187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Times New Roman" panose="02020603050405020304" pitchFamily="18" charset="0"/>
                <a:ea typeface="MS PGothic" panose="020B0600070205080204" pitchFamily="34" charset="-128"/>
              </a:defRPr>
            </a:lvl1pPr>
            <a:lvl2pPr marL="742950" indent="-285750">
              <a:defRPr>
                <a:solidFill>
                  <a:schemeClr val="tx1"/>
                </a:solidFill>
                <a:latin typeface="Times New Roman" panose="02020603050405020304" pitchFamily="18" charset="0"/>
                <a:ea typeface="MS PGothic" panose="020B0600070205080204" pitchFamily="34" charset="-128"/>
              </a:defRPr>
            </a:lvl2pPr>
            <a:lvl3pPr marL="1143000" indent="-228600">
              <a:defRPr>
                <a:solidFill>
                  <a:schemeClr val="tx1"/>
                </a:solidFill>
                <a:latin typeface="Times New Roman" panose="02020603050405020304" pitchFamily="18" charset="0"/>
                <a:ea typeface="MS PGothic" panose="020B0600070205080204" pitchFamily="34" charset="-128"/>
              </a:defRPr>
            </a:lvl3pPr>
            <a:lvl4pPr marL="1600200" indent="-228600">
              <a:defRPr>
                <a:solidFill>
                  <a:schemeClr val="tx1"/>
                </a:solidFill>
                <a:latin typeface="Times New Roman" panose="02020603050405020304" pitchFamily="18" charset="0"/>
                <a:ea typeface="MS PGothic" panose="020B0600070205080204" pitchFamily="34" charset="-128"/>
              </a:defRPr>
            </a:lvl4pPr>
            <a:lvl5pPr marL="2057400" indent="-228600">
              <a:defRPr>
                <a:solidFill>
                  <a:schemeClr val="tx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MS PGothic" panose="020B0600070205080204" pitchFamily="34" charset="-128"/>
              </a:defRPr>
            </a:lvl9pPr>
          </a:lstStyle>
          <a:p>
            <a:pPr>
              <a:buFont typeface="Arial" panose="020B0604020202020204" pitchFamily="34" charset="0"/>
              <a:buChar char="•"/>
            </a:pPr>
            <a:r>
              <a:rPr lang="en-US" sz="2000" dirty="0">
                <a:latin typeface="Arial" panose="020B0604020202020204" pitchFamily="34" charset="0"/>
                <a:cs typeface="Arial" panose="020B0604020202020204" pitchFamily="34" charset="0"/>
              </a:rPr>
              <a:t>A sandy spit 80 air miles NW of Kotzebue</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~450 residents, 97% Inupiat</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Inundation predicted by </a:t>
            </a:r>
            <a:r>
              <a:rPr lang="en-US" sz="2000" dirty="0" smtClean="0">
                <a:latin typeface="Arial" panose="020B0604020202020204" pitchFamily="34" charset="0"/>
                <a:cs typeface="Arial" panose="020B0604020202020204" pitchFamily="34" charset="0"/>
              </a:rPr>
              <a:t>2025</a:t>
            </a: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Permafrost thaw and coastal </a:t>
            </a:r>
            <a:r>
              <a:rPr lang="en-US" sz="2000" dirty="0" smtClean="0">
                <a:latin typeface="Arial" panose="020B0604020202020204" pitchFamily="34" charset="0"/>
                <a:cs typeface="Arial" panose="020B0604020202020204" pitchFamily="34" charset="0"/>
              </a:rPr>
              <a:t>erosion</a:t>
            </a:r>
            <a:endParaRPr lang="en-US" sz="20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Relocation costs between $100 &amp; $400 M</a:t>
            </a: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USACE </a:t>
            </a:r>
            <a:r>
              <a:rPr lang="en-US" sz="2000" dirty="0">
                <a:latin typeface="Arial" panose="020B0604020202020204" pitchFamily="34" charset="0"/>
                <a:cs typeface="Arial" panose="020B0604020202020204" pitchFamily="34" charset="0"/>
              </a:rPr>
              <a:t>built a 1,600’ long riprap (rock) revetment for $</a:t>
            </a:r>
            <a:r>
              <a:rPr lang="en-US" sz="2000" dirty="0" smtClean="0">
                <a:latin typeface="Arial" panose="020B0604020202020204" pitchFamily="34" charset="0"/>
                <a:cs typeface="Arial" panose="020B0604020202020204" pitchFamily="34" charset="0"/>
              </a:rPr>
              <a:t>13.4M</a:t>
            </a:r>
            <a:endParaRPr lang="en-US" sz="2000" dirty="0">
              <a:latin typeface="Arial" panose="020B0604020202020204" pitchFamily="34" charset="0"/>
              <a:cs typeface="Arial" panose="020B0604020202020204" pitchFamily="34" charset="0"/>
            </a:endParaRPr>
          </a:p>
        </p:txBody>
      </p:sp>
      <p:pic>
        <p:nvPicPr>
          <p:cNvPr id="35847" name="Picture 4" descr="SC_6677.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259" y="4184004"/>
            <a:ext cx="32194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6396335"/>
            <a:ext cx="9144000" cy="461666"/>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Rectangle 9"/>
          <p:cNvSpPr/>
          <p:nvPr/>
        </p:nvSpPr>
        <p:spPr>
          <a:xfrm>
            <a:off x="152400" y="6473279"/>
            <a:ext cx="8839200" cy="307777"/>
          </a:xfrm>
          <a:prstGeom prst="rect">
            <a:avLst/>
          </a:prstGeom>
        </p:spPr>
        <p:txBody>
          <a:bodyPr wrap="square">
            <a:spAutoFit/>
          </a:bodyPr>
          <a:lstStyle/>
          <a:p>
            <a:pPr defTabSz="1073150">
              <a:tabLst>
                <a:tab pos="6515100" algn="l"/>
              </a:tabLst>
            </a:pPr>
            <a:r>
              <a:rPr lang="en-US" sz="1400" b="1" dirty="0" smtClean="0">
                <a:solidFill>
                  <a:schemeClr val="bg1"/>
                </a:solidFill>
                <a:latin typeface="Arial" panose="020B0604020202020204" pitchFamily="34" charset="0"/>
                <a:cs typeface="Arial" panose="020B0604020202020204" pitchFamily="34" charset="0"/>
              </a:rPr>
              <a:t>COLLABORATION: </a:t>
            </a:r>
            <a:r>
              <a:rPr lang="en-US" sz="1400" dirty="0" smtClean="0">
                <a:solidFill>
                  <a:schemeClr val="bg1"/>
                </a:solidFill>
                <a:latin typeface="Arial" panose="020B0604020202020204" pitchFamily="34" charset="0"/>
                <a:cs typeface="Arial" panose="020B0604020202020204" pitchFamily="34" charset="0"/>
              </a:rPr>
              <a:t>Essential </a:t>
            </a:r>
            <a:r>
              <a:rPr lang="en-US" sz="1400" dirty="0">
                <a:solidFill>
                  <a:schemeClr val="bg1"/>
                </a:solidFill>
                <a:latin typeface="Arial" panose="020B0604020202020204" pitchFamily="34" charset="0"/>
                <a:cs typeface="Arial" panose="020B0604020202020204" pitchFamily="34" charset="0"/>
              </a:rPr>
              <a:t>for the Future of the </a:t>
            </a:r>
            <a:r>
              <a:rPr lang="en-US" sz="1400" dirty="0" smtClean="0">
                <a:solidFill>
                  <a:schemeClr val="bg1"/>
                </a:solidFill>
                <a:latin typeface="Arial" panose="020B0604020202020204" pitchFamily="34" charset="0"/>
                <a:cs typeface="Arial" panose="020B0604020202020204" pitchFamily="34" charset="0"/>
              </a:rPr>
              <a:t>Arctic	</a:t>
            </a:r>
            <a:r>
              <a:rPr lang="en-US" sz="1400" dirty="0" err="1">
                <a:solidFill>
                  <a:schemeClr val="bg1"/>
                </a:solidFill>
                <a:latin typeface="Arial" panose="020B0604020202020204" pitchFamily="34" charset="0"/>
                <a:cs typeface="Arial" panose="020B0604020202020204" pitchFamily="34" charset="0"/>
              </a:rPr>
              <a:t>Kasaŋnaluk</a:t>
            </a:r>
            <a:r>
              <a:rPr lang="en-US" sz="1400" dirty="0">
                <a:solidFill>
                  <a:schemeClr val="bg1"/>
                </a:solidFill>
                <a:latin typeface="Arial" panose="020B0604020202020204" pitchFamily="34" charset="0"/>
                <a:cs typeface="Arial" panose="020B0604020202020204" pitchFamily="34" charset="0"/>
              </a:rPr>
              <a:t> Marie </a:t>
            </a:r>
            <a:r>
              <a:rPr lang="en-US" sz="1400" dirty="0" smtClean="0">
                <a:solidFill>
                  <a:schemeClr val="bg1"/>
                </a:solidFill>
                <a:latin typeface="Arial" panose="020B0604020202020204" pitchFamily="34" charset="0"/>
                <a:cs typeface="Arial" panose="020B0604020202020204" pitchFamily="34" charset="0"/>
              </a:rPr>
              <a:t>Greene</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79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l="22754" t="-2" r="36336"/>
          <a:stretch/>
        </p:blipFill>
        <p:spPr>
          <a:xfrm>
            <a:off x="1737" y="2793"/>
            <a:ext cx="4113063" cy="6702808"/>
          </a:xfrm>
          <a:prstGeom prst="rect">
            <a:avLst/>
          </a:prstGeom>
        </p:spPr>
      </p:pic>
      <p:sp>
        <p:nvSpPr>
          <p:cNvPr id="2" name="Title 1"/>
          <p:cNvSpPr>
            <a:spLocks noGrp="1"/>
          </p:cNvSpPr>
          <p:nvPr>
            <p:ph type="title"/>
          </p:nvPr>
        </p:nvSpPr>
        <p:spPr>
          <a:xfrm>
            <a:off x="4266248" y="611833"/>
            <a:ext cx="4725352" cy="1066800"/>
          </a:xfrm>
        </p:spPr>
        <p:txBody>
          <a:bodyPr>
            <a:noAutofit/>
          </a:bodyPr>
          <a:lstStyle/>
          <a:p>
            <a:pPr algn="ctr"/>
            <a:r>
              <a:rPr lang="en-US" sz="4000" b="1" dirty="0" smtClean="0">
                <a:solidFill>
                  <a:srgbClr val="00B0F0"/>
                </a:solidFill>
                <a:latin typeface="Arial" panose="020B0604020202020204" pitchFamily="34" charset="0"/>
                <a:cs typeface="Arial" panose="020B0604020202020204" pitchFamily="34" charset="0"/>
              </a:rPr>
              <a:t>Collaboration</a:t>
            </a:r>
            <a:br>
              <a:rPr lang="en-US" sz="4000" b="1" dirty="0" smtClean="0">
                <a:solidFill>
                  <a:srgbClr val="00B0F0"/>
                </a:solidFill>
                <a:latin typeface="Arial" panose="020B0604020202020204" pitchFamily="34" charset="0"/>
                <a:cs typeface="Arial" panose="020B0604020202020204" pitchFamily="34" charset="0"/>
              </a:rPr>
            </a:br>
            <a:r>
              <a:rPr lang="en-US" sz="2800" dirty="0" smtClean="0">
                <a:solidFill>
                  <a:srgbClr val="00B0F0"/>
                </a:solidFill>
                <a:latin typeface="Arial" panose="020B0604020202020204" pitchFamily="34" charset="0"/>
                <a:cs typeface="Arial" panose="020B0604020202020204" pitchFamily="34" charset="0"/>
              </a:rPr>
              <a:t>Examples of Success</a:t>
            </a:r>
            <a:endParaRPr lang="en-US" sz="2800" dirty="0">
              <a:solidFill>
                <a:srgbClr val="00B0F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17571" y="3886200"/>
            <a:ext cx="4095750" cy="2725661"/>
          </a:xfrm>
        </p:spPr>
        <p:txBody>
          <a:bodyPr/>
          <a:lstStyle/>
          <a:p>
            <a:pPr marL="0" indent="0" algn="ctr">
              <a:lnSpc>
                <a:spcPct val="100000"/>
              </a:lnSpc>
              <a:spcBef>
                <a:spcPts val="0"/>
              </a:spcBef>
              <a:buNone/>
            </a:pPr>
            <a:r>
              <a:rPr lang="en-US" sz="3200" b="1" dirty="0" smtClean="0">
                <a:latin typeface="Arial" panose="020B0604020202020204" pitchFamily="34" charset="0"/>
                <a:cs typeface="Arial" panose="020B0604020202020204" pitchFamily="34" charset="0"/>
              </a:rPr>
              <a:t>Collaboration</a:t>
            </a:r>
          </a:p>
          <a:p>
            <a:pPr marL="0" indent="0" algn="ctr">
              <a:lnSpc>
                <a:spcPct val="100000"/>
              </a:lnSpc>
              <a:spcBef>
                <a:spcPts val="0"/>
              </a:spcBef>
              <a:buNone/>
            </a:pPr>
            <a:r>
              <a:rPr lang="en-US" dirty="0" smtClean="0">
                <a:latin typeface="Arial" panose="020B0604020202020204" pitchFamily="34" charset="0"/>
                <a:cs typeface="Arial" panose="020B0604020202020204" pitchFamily="34" charset="0"/>
              </a:rPr>
              <a:t>To work jointly with another person or group in order to achieve something</a:t>
            </a:r>
            <a:endParaRPr lang="en-US" dirty="0">
              <a:latin typeface="Arial" panose="020B0604020202020204" pitchFamily="34" charset="0"/>
              <a:cs typeface="Arial" panose="020B0604020202020204" pitchFamily="34" charset="0"/>
            </a:endParaRPr>
          </a:p>
        </p:txBody>
      </p:sp>
      <p:sp>
        <p:nvSpPr>
          <p:cNvPr id="4" name="Rectangle 3"/>
          <p:cNvSpPr/>
          <p:nvPr/>
        </p:nvSpPr>
        <p:spPr>
          <a:xfrm>
            <a:off x="4390571" y="2480068"/>
            <a:ext cx="4572000" cy="954107"/>
          </a:xfrm>
          <a:prstGeom prst="rect">
            <a:avLst/>
          </a:prstGeom>
        </p:spPr>
        <p:txBody>
          <a:bodyPr>
            <a:spAutoFit/>
          </a:bodyPr>
          <a:lstStyle/>
          <a:p>
            <a:pPr algn="ctr"/>
            <a:r>
              <a:rPr lang="en-US" sz="3200" b="1" dirty="0" err="1">
                <a:latin typeface="Arial" panose="020B0604020202020204" pitchFamily="34" charset="0"/>
                <a:cs typeface="Arial" panose="020B0604020202020204" pitchFamily="34" charset="0"/>
              </a:rPr>
              <a:t>Atautchikun</a:t>
            </a:r>
            <a:endParaRPr lang="en-US" sz="3200" b="1"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Together as one</a:t>
            </a:r>
          </a:p>
        </p:txBody>
      </p:sp>
      <p:grpSp>
        <p:nvGrpSpPr>
          <p:cNvPr id="5" name="Group 4"/>
          <p:cNvGrpSpPr/>
          <p:nvPr/>
        </p:nvGrpSpPr>
        <p:grpSpPr>
          <a:xfrm>
            <a:off x="0" y="6396335"/>
            <a:ext cx="9144000" cy="461666"/>
            <a:chOff x="0" y="6396335"/>
            <a:chExt cx="9144000" cy="461666"/>
          </a:xfrm>
        </p:grpSpPr>
        <p:sp>
          <p:nvSpPr>
            <p:cNvPr id="6" name="Rectangle 5"/>
            <p:cNvSpPr/>
            <p:nvPr/>
          </p:nvSpPr>
          <p:spPr>
            <a:xfrm>
              <a:off x="0" y="6396335"/>
              <a:ext cx="9144000" cy="461666"/>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 name="Rectangle 6"/>
            <p:cNvSpPr/>
            <p:nvPr/>
          </p:nvSpPr>
          <p:spPr>
            <a:xfrm>
              <a:off x="152400" y="6473279"/>
              <a:ext cx="8839200" cy="307777"/>
            </a:xfrm>
            <a:prstGeom prst="rect">
              <a:avLst/>
            </a:prstGeom>
          </p:spPr>
          <p:txBody>
            <a:bodyPr wrap="square">
              <a:spAutoFit/>
            </a:bodyPr>
            <a:lstStyle/>
            <a:p>
              <a:pPr defTabSz="1073150">
                <a:tabLst>
                  <a:tab pos="6515100" algn="l"/>
                </a:tabLst>
              </a:pPr>
              <a:r>
                <a:rPr lang="en-US" sz="1400" b="1" dirty="0" smtClean="0">
                  <a:solidFill>
                    <a:schemeClr val="bg1"/>
                  </a:solidFill>
                  <a:latin typeface="Arial" panose="020B0604020202020204" pitchFamily="34" charset="0"/>
                  <a:cs typeface="Arial" panose="020B0604020202020204" pitchFamily="34" charset="0"/>
                </a:rPr>
                <a:t>COLLABORATION: </a:t>
              </a:r>
              <a:r>
                <a:rPr lang="en-US" sz="1400" dirty="0" smtClean="0">
                  <a:solidFill>
                    <a:schemeClr val="bg1"/>
                  </a:solidFill>
                  <a:latin typeface="Arial" panose="020B0604020202020204" pitchFamily="34" charset="0"/>
                  <a:cs typeface="Arial" panose="020B0604020202020204" pitchFamily="34" charset="0"/>
                </a:rPr>
                <a:t>Essential </a:t>
              </a:r>
              <a:r>
                <a:rPr lang="en-US" sz="1400" dirty="0">
                  <a:solidFill>
                    <a:schemeClr val="bg1"/>
                  </a:solidFill>
                  <a:latin typeface="Arial" panose="020B0604020202020204" pitchFamily="34" charset="0"/>
                  <a:cs typeface="Arial" panose="020B0604020202020204" pitchFamily="34" charset="0"/>
                </a:rPr>
                <a:t>for the Future of the </a:t>
              </a:r>
              <a:r>
                <a:rPr lang="en-US" sz="1400" dirty="0" smtClean="0">
                  <a:solidFill>
                    <a:schemeClr val="bg1"/>
                  </a:solidFill>
                  <a:latin typeface="Arial" panose="020B0604020202020204" pitchFamily="34" charset="0"/>
                  <a:cs typeface="Arial" panose="020B0604020202020204" pitchFamily="34" charset="0"/>
                </a:rPr>
                <a:t>Arctic	</a:t>
              </a:r>
              <a:r>
                <a:rPr lang="en-US" sz="1400" dirty="0" err="1">
                  <a:solidFill>
                    <a:schemeClr val="bg1"/>
                  </a:solidFill>
                  <a:latin typeface="Arial" panose="020B0604020202020204" pitchFamily="34" charset="0"/>
                  <a:cs typeface="Arial" panose="020B0604020202020204" pitchFamily="34" charset="0"/>
                </a:rPr>
                <a:t>Kasaŋnaluk</a:t>
              </a:r>
              <a:r>
                <a:rPr lang="en-US" sz="1400" dirty="0">
                  <a:solidFill>
                    <a:schemeClr val="bg1"/>
                  </a:solidFill>
                  <a:latin typeface="Arial" panose="020B0604020202020204" pitchFamily="34" charset="0"/>
                  <a:cs typeface="Arial" panose="020B0604020202020204" pitchFamily="34" charset="0"/>
                </a:rPr>
                <a:t> Marie </a:t>
              </a:r>
              <a:r>
                <a:rPr lang="en-US" sz="1400" dirty="0" smtClean="0">
                  <a:solidFill>
                    <a:schemeClr val="bg1"/>
                  </a:solidFill>
                  <a:latin typeface="Arial" panose="020B0604020202020204" pitchFamily="34" charset="0"/>
                  <a:cs typeface="Arial" panose="020B0604020202020204" pitchFamily="34" charset="0"/>
                </a:rPr>
                <a:t>Greene</a:t>
              </a:r>
              <a:endParaRPr 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7084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8428" t="9448" r="6514" b="15056"/>
          <a:stretch/>
        </p:blipFill>
        <p:spPr>
          <a:xfrm>
            <a:off x="580485" y="3509395"/>
            <a:ext cx="3992467" cy="2739005"/>
          </a:xfrm>
          <a:prstGeom prst="rect">
            <a:avLst/>
          </a:prstGeom>
        </p:spPr>
      </p:pic>
      <p:sp>
        <p:nvSpPr>
          <p:cNvPr id="8" name="TextBox 7"/>
          <p:cNvSpPr txBox="1"/>
          <p:nvPr/>
        </p:nvSpPr>
        <p:spPr>
          <a:xfrm>
            <a:off x="152400" y="1399907"/>
            <a:ext cx="4648202" cy="1800493"/>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Inuit Knowledge used to improve locating and tagging</a:t>
            </a:r>
          </a:p>
          <a:p>
            <a:pPr marL="285750" indent="-285750">
              <a:spcAft>
                <a:spcPts val="18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Better understanding of key traditional food source activity</a:t>
            </a:r>
            <a:endParaRPr lang="en-US" sz="2400" dirty="0">
              <a:latin typeface="Arial" panose="020B0604020202020204" pitchFamily="34" charset="0"/>
              <a:cs typeface="Arial" panose="020B0604020202020204" pitchFamily="34" charset="0"/>
            </a:endParaRPr>
          </a:p>
        </p:txBody>
      </p:sp>
      <p:sp>
        <p:nvSpPr>
          <p:cNvPr id="9" name="Title 1"/>
          <p:cNvSpPr txBox="1">
            <a:spLocks/>
          </p:cNvSpPr>
          <p:nvPr/>
        </p:nvSpPr>
        <p:spPr>
          <a:xfrm>
            <a:off x="152400" y="82957"/>
            <a:ext cx="8839199" cy="10668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gn="ctr"/>
            <a:r>
              <a:rPr lang="en-US" b="1" cap="none" dirty="0" smtClean="0">
                <a:solidFill>
                  <a:srgbClr val="00B0F0"/>
                </a:solidFill>
                <a:latin typeface="Arial" panose="020B0604020202020204" pitchFamily="34" charset="0"/>
                <a:cs typeface="Arial" panose="020B0604020202020204" pitchFamily="34" charset="0"/>
              </a:rPr>
              <a:t>Kotzebue Seal Ice Projects</a:t>
            </a:r>
            <a:br>
              <a:rPr lang="en-US" b="1" cap="none" dirty="0" smtClean="0">
                <a:solidFill>
                  <a:srgbClr val="00B0F0"/>
                </a:solidFill>
                <a:latin typeface="Arial" panose="020B0604020202020204" pitchFamily="34" charset="0"/>
                <a:cs typeface="Arial" panose="020B0604020202020204" pitchFamily="34" charset="0"/>
              </a:rPr>
            </a:br>
            <a:r>
              <a:rPr lang="en-US" sz="2600" cap="none" dirty="0" smtClean="0">
                <a:solidFill>
                  <a:srgbClr val="00B0F0"/>
                </a:solidFill>
                <a:latin typeface="Arial" panose="020B0604020202020204" pitchFamily="34" charset="0"/>
                <a:cs typeface="Arial" panose="020B0604020202020204" pitchFamily="34" charset="0"/>
              </a:rPr>
              <a:t>SUCCESSFUL COLLABORATION</a:t>
            </a:r>
            <a:endParaRPr lang="en-US" sz="2600" cap="none" dirty="0">
              <a:solidFill>
                <a:srgbClr val="00B0F0"/>
              </a:solidFill>
              <a:latin typeface="Arial" panose="020B0604020202020204" pitchFamily="34" charset="0"/>
              <a:cs typeface="Arial" panose="020B0604020202020204" pitchFamily="34" charset="0"/>
            </a:endParaRPr>
          </a:p>
        </p:txBody>
      </p:sp>
      <p:grpSp>
        <p:nvGrpSpPr>
          <p:cNvPr id="10" name="Group 9"/>
          <p:cNvGrpSpPr/>
          <p:nvPr/>
        </p:nvGrpSpPr>
        <p:grpSpPr>
          <a:xfrm>
            <a:off x="0" y="6396335"/>
            <a:ext cx="9144000" cy="461666"/>
            <a:chOff x="0" y="6396335"/>
            <a:chExt cx="9144000" cy="461666"/>
          </a:xfrm>
        </p:grpSpPr>
        <p:sp>
          <p:nvSpPr>
            <p:cNvPr id="11" name="Rectangle 10"/>
            <p:cNvSpPr/>
            <p:nvPr/>
          </p:nvSpPr>
          <p:spPr>
            <a:xfrm>
              <a:off x="0" y="6396335"/>
              <a:ext cx="9144000" cy="461666"/>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2" name="Rectangle 11"/>
            <p:cNvSpPr/>
            <p:nvPr/>
          </p:nvSpPr>
          <p:spPr>
            <a:xfrm>
              <a:off x="152400" y="6473279"/>
              <a:ext cx="8839200" cy="307777"/>
            </a:xfrm>
            <a:prstGeom prst="rect">
              <a:avLst/>
            </a:prstGeom>
          </p:spPr>
          <p:txBody>
            <a:bodyPr wrap="square">
              <a:spAutoFit/>
            </a:bodyPr>
            <a:lstStyle/>
            <a:p>
              <a:pPr defTabSz="1073150">
                <a:tabLst>
                  <a:tab pos="6515100" algn="l"/>
                </a:tabLst>
              </a:pPr>
              <a:r>
                <a:rPr lang="en-US" sz="1400" b="1" dirty="0" smtClean="0">
                  <a:solidFill>
                    <a:schemeClr val="bg1"/>
                  </a:solidFill>
                  <a:latin typeface="Arial" panose="020B0604020202020204" pitchFamily="34" charset="0"/>
                  <a:cs typeface="Arial" panose="020B0604020202020204" pitchFamily="34" charset="0"/>
                </a:rPr>
                <a:t>COLLABORATION: </a:t>
              </a:r>
              <a:r>
                <a:rPr lang="en-US" sz="1400" dirty="0" smtClean="0">
                  <a:solidFill>
                    <a:schemeClr val="bg1"/>
                  </a:solidFill>
                  <a:latin typeface="Arial" panose="020B0604020202020204" pitchFamily="34" charset="0"/>
                  <a:cs typeface="Arial" panose="020B0604020202020204" pitchFamily="34" charset="0"/>
                </a:rPr>
                <a:t>Essential </a:t>
              </a:r>
              <a:r>
                <a:rPr lang="en-US" sz="1400" dirty="0">
                  <a:solidFill>
                    <a:schemeClr val="bg1"/>
                  </a:solidFill>
                  <a:latin typeface="Arial" panose="020B0604020202020204" pitchFamily="34" charset="0"/>
                  <a:cs typeface="Arial" panose="020B0604020202020204" pitchFamily="34" charset="0"/>
                </a:rPr>
                <a:t>for the Future of the </a:t>
              </a:r>
              <a:r>
                <a:rPr lang="en-US" sz="1400" dirty="0" smtClean="0">
                  <a:solidFill>
                    <a:schemeClr val="bg1"/>
                  </a:solidFill>
                  <a:latin typeface="Arial" panose="020B0604020202020204" pitchFamily="34" charset="0"/>
                  <a:cs typeface="Arial" panose="020B0604020202020204" pitchFamily="34" charset="0"/>
                </a:rPr>
                <a:t>Arctic	</a:t>
              </a:r>
              <a:r>
                <a:rPr lang="en-US" sz="1400" dirty="0" err="1">
                  <a:solidFill>
                    <a:schemeClr val="bg1"/>
                  </a:solidFill>
                  <a:latin typeface="Arial" panose="020B0604020202020204" pitchFamily="34" charset="0"/>
                  <a:cs typeface="Arial" panose="020B0604020202020204" pitchFamily="34" charset="0"/>
                </a:rPr>
                <a:t>Kasaŋnaluk</a:t>
              </a:r>
              <a:r>
                <a:rPr lang="en-US" sz="1400" dirty="0">
                  <a:solidFill>
                    <a:schemeClr val="bg1"/>
                  </a:solidFill>
                  <a:latin typeface="Arial" panose="020B0604020202020204" pitchFamily="34" charset="0"/>
                  <a:cs typeface="Arial" panose="020B0604020202020204" pitchFamily="34" charset="0"/>
                </a:rPr>
                <a:t> Marie </a:t>
              </a:r>
              <a:r>
                <a:rPr lang="en-US" sz="1400" dirty="0" smtClean="0">
                  <a:solidFill>
                    <a:schemeClr val="bg1"/>
                  </a:solidFill>
                  <a:latin typeface="Arial" panose="020B0604020202020204" pitchFamily="34" charset="0"/>
                  <a:cs typeface="Arial" panose="020B0604020202020204" pitchFamily="34" charset="0"/>
                </a:rPr>
                <a:t>Greene</a:t>
              </a:r>
              <a:endParaRPr lang="en-US" sz="1400" dirty="0">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10049" b="17178"/>
          <a:stretch/>
        </p:blipFill>
        <p:spPr>
          <a:xfrm>
            <a:off x="4800602" y="1258410"/>
            <a:ext cx="4190998" cy="2142529"/>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0602" y="3509395"/>
            <a:ext cx="4191000" cy="2794000"/>
          </a:xfrm>
          <a:prstGeom prst="rect">
            <a:avLst/>
          </a:prstGeom>
        </p:spPr>
      </p:pic>
    </p:spTree>
    <p:extLst>
      <p:ext uri="{BB962C8B-B14F-4D97-AF65-F5344CB8AC3E}">
        <p14:creationId xmlns:p14="http://schemas.microsoft.com/office/powerpoint/2010/main" val="39282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E6EE188-8C78-4767-B50A-130BE28738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2224</Words>
  <Application>Microsoft Office PowerPoint</Application>
  <PresentationFormat>On-screen Show (4:3)</PresentationFormat>
  <Paragraphs>152</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MS PGothic</vt:lpstr>
      <vt:lpstr>Arial</vt:lpstr>
      <vt:lpstr>Calibri</vt:lpstr>
      <vt:lpstr>Calibri Light</vt:lpstr>
      <vt:lpstr>Century Gothic</vt:lpstr>
      <vt:lpstr>Times New Roman</vt:lpstr>
      <vt:lpstr>Wingdings</vt:lpstr>
      <vt:lpstr>Retrospect</vt:lpstr>
      <vt:lpstr>Perspectives from an Alaskan Native and a USARC Commissioner</vt:lpstr>
      <vt:lpstr>Ipnaitchiaq (Deering, Alaska)</vt:lpstr>
      <vt:lpstr>PowerPoint Presentation</vt:lpstr>
      <vt:lpstr>PowerPoint Presentation</vt:lpstr>
      <vt:lpstr>PowerPoint Presentation</vt:lpstr>
      <vt:lpstr>PowerPoint Presentation</vt:lpstr>
      <vt:lpstr>PowerPoint Presentation</vt:lpstr>
      <vt:lpstr>Collaboration Examples of Success</vt:lpstr>
      <vt:lpstr>PowerPoint Presentation</vt:lpstr>
      <vt:lpstr>PowerPoint Presentation</vt:lpstr>
      <vt:lpstr>PowerPoint Presentation</vt:lpstr>
      <vt:lpstr>PowerPoint Presentation</vt:lpstr>
      <vt:lpstr>Taikuu!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2016-05-06T19:56:35Z</dcterms:created>
  <dcterms:modified xsi:type="dcterms:W3CDTF">2017-07-13T20:41:21Z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TC028048799991</vt:lpwstr>
  </property>
</Properties>
</file>