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wdp" ContentType="image/vnd.ms-photo"/>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9"/>
  </p:notesMasterIdLst>
  <p:sldIdLst>
    <p:sldId id="322" r:id="rId2"/>
    <p:sldId id="354" r:id="rId3"/>
    <p:sldId id="355" r:id="rId4"/>
    <p:sldId id="356" r:id="rId5"/>
    <p:sldId id="337" r:id="rId6"/>
    <p:sldId id="339" r:id="rId7"/>
    <p:sldId id="340" r:id="rId8"/>
    <p:sldId id="342" r:id="rId9"/>
    <p:sldId id="350" r:id="rId10"/>
    <p:sldId id="344" r:id="rId11"/>
    <p:sldId id="347" r:id="rId12"/>
    <p:sldId id="343" r:id="rId13"/>
    <p:sldId id="351" r:id="rId14"/>
    <p:sldId id="345" r:id="rId15"/>
    <p:sldId id="349" r:id="rId16"/>
    <p:sldId id="357" r:id="rId17"/>
    <p:sldId id="346" r:id="rId18"/>
    <p:sldId id="361" r:id="rId19"/>
    <p:sldId id="348" r:id="rId20"/>
    <p:sldId id="314" r:id="rId21"/>
    <p:sldId id="360" r:id="rId22"/>
    <p:sldId id="359" r:id="rId23"/>
    <p:sldId id="352" r:id="rId24"/>
    <p:sldId id="353" r:id="rId25"/>
    <p:sldId id="363" r:id="rId26"/>
    <p:sldId id="358" r:id="rId27"/>
    <p:sldId id="284" r:id="rId2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082E681-6061-C84C-8A5E-07EFD731F877}">
          <p14:sldIdLst>
            <p14:sldId id="322"/>
            <p14:sldId id="354"/>
            <p14:sldId id="355"/>
            <p14:sldId id="356"/>
            <p14:sldId id="337"/>
            <p14:sldId id="339"/>
            <p14:sldId id="340"/>
            <p14:sldId id="342"/>
            <p14:sldId id="350"/>
            <p14:sldId id="344"/>
            <p14:sldId id="347"/>
            <p14:sldId id="343"/>
            <p14:sldId id="351"/>
            <p14:sldId id="345"/>
            <p14:sldId id="349"/>
            <p14:sldId id="357"/>
            <p14:sldId id="346"/>
            <p14:sldId id="361"/>
            <p14:sldId id="348"/>
            <p14:sldId id="314"/>
            <p14:sldId id="360"/>
            <p14:sldId id="359"/>
            <p14:sldId id="352"/>
            <p14:sldId id="353"/>
            <p14:sldId id="363"/>
            <p14:sldId id="358"/>
            <p14:sldId id="284"/>
          </p14:sldIdLst>
        </p14:section>
      </p14:sectionLst>
    </p:ex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81"/>
    <p:restoredTop sz="91413"/>
  </p:normalViewPr>
  <p:slideViewPr>
    <p:cSldViewPr snapToGrid="0" snapToObjects="1">
      <p:cViewPr>
        <p:scale>
          <a:sx n="75" d="100"/>
          <a:sy n="75" d="100"/>
        </p:scale>
        <p:origin x="-1360" y="-72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printerSettings" Target="printerSettings/printerSettings1.bin"/><Relationship Id="rId31" Type="http://schemas.openxmlformats.org/officeDocument/2006/relationships/presProps" Target="presProps.xml"/><Relationship Id="rId32" Type="http://schemas.openxmlformats.org/officeDocument/2006/relationships/viewProps" Target="view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heme" Target="theme/theme1.xml"/><Relationship Id="rId34"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5488A6C-4C4D-5F4B-AB50-1FEBD9DF1A5B}" type="datetimeFigureOut">
              <a:rPr lang="en-US" smtClean="0"/>
              <a:t>7/19/17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9810315-98F0-EE48-93FA-07EB8EF48DB1}" type="slidenum">
              <a:rPr lang="en-US" smtClean="0"/>
              <a:t>‹#›</a:t>
            </a:fld>
            <a:endParaRPr lang="en-US"/>
          </a:p>
        </p:txBody>
      </p:sp>
    </p:spTree>
    <p:extLst>
      <p:ext uri="{BB962C8B-B14F-4D97-AF65-F5344CB8AC3E}">
        <p14:creationId xmlns:p14="http://schemas.microsoft.com/office/powerpoint/2010/main" val="325852710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Change MAP to 4 sites</a:t>
            </a:r>
            <a:endParaRPr lang="en-US" dirty="0"/>
          </a:p>
        </p:txBody>
      </p:sp>
      <p:sp>
        <p:nvSpPr>
          <p:cNvPr id="4" name="Slide Number Placeholder 3"/>
          <p:cNvSpPr>
            <a:spLocks noGrp="1"/>
          </p:cNvSpPr>
          <p:nvPr>
            <p:ph type="sldNum" sz="quarter" idx="10"/>
          </p:nvPr>
        </p:nvSpPr>
        <p:spPr/>
        <p:txBody>
          <a:bodyPr/>
          <a:lstStyle/>
          <a:p>
            <a:fld id="{DC18F13F-1B05-354D-A3AE-998F1485347F}" type="slidenum">
              <a:rPr lang="en-US" smtClean="0"/>
              <a:pPr/>
              <a:t>8</a:t>
            </a:fld>
            <a:endParaRPr lang="en-US"/>
          </a:p>
        </p:txBody>
      </p:sp>
    </p:spTree>
    <p:extLst>
      <p:ext uri="{BB962C8B-B14F-4D97-AF65-F5344CB8AC3E}">
        <p14:creationId xmlns:p14="http://schemas.microsoft.com/office/powerpoint/2010/main" val="227631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a:t>
            </a:r>
            <a:r>
              <a:rPr lang="en-US" baseline="0" dirty="0" smtClean="0"/>
              <a:t> closer look shows that those tools were able to capture the things we had hoped to capture, including ice melt and river water. </a:t>
            </a:r>
            <a:endParaRPr lang="en-US" dirty="0"/>
          </a:p>
        </p:txBody>
      </p:sp>
      <p:sp>
        <p:nvSpPr>
          <p:cNvPr id="4" name="Slide Number Placeholder 3"/>
          <p:cNvSpPr>
            <a:spLocks noGrp="1"/>
          </p:cNvSpPr>
          <p:nvPr>
            <p:ph type="sldNum" sz="quarter" idx="10"/>
          </p:nvPr>
        </p:nvSpPr>
        <p:spPr/>
        <p:txBody>
          <a:bodyPr/>
          <a:lstStyle/>
          <a:p>
            <a:fld id="{BF7F635A-4937-544C-B795-7FDD14CC6942}" type="slidenum">
              <a:rPr lang="en-US" smtClean="0"/>
              <a:t>10</a:t>
            </a:fld>
            <a:endParaRPr lang="en-US"/>
          </a:p>
        </p:txBody>
      </p:sp>
    </p:spTree>
    <p:extLst>
      <p:ext uri="{BB962C8B-B14F-4D97-AF65-F5344CB8AC3E}">
        <p14:creationId xmlns:p14="http://schemas.microsoft.com/office/powerpoint/2010/main" val="26221870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Geopolitical, economic,</a:t>
            </a:r>
            <a:r>
              <a:rPr lang="en-US" baseline="0" dirty="0" smtClean="0"/>
              <a:t> commercial, ecosystem, and human factors.</a:t>
            </a:r>
            <a:endParaRPr lang="en-US" dirty="0"/>
          </a:p>
        </p:txBody>
      </p:sp>
      <p:sp>
        <p:nvSpPr>
          <p:cNvPr id="4" name="Slide Number Placeholder 3"/>
          <p:cNvSpPr>
            <a:spLocks noGrp="1"/>
          </p:cNvSpPr>
          <p:nvPr>
            <p:ph type="sldNum" sz="quarter" idx="10"/>
          </p:nvPr>
        </p:nvSpPr>
        <p:spPr/>
        <p:txBody>
          <a:bodyPr/>
          <a:lstStyle/>
          <a:p>
            <a:fld id="{B782307C-C6EF-46F4-82A2-6C32ADD73E91}" type="slidenum">
              <a:rPr lang="en-US" smtClean="0"/>
              <a:t>16</a:t>
            </a:fld>
            <a:endParaRPr lang="en-US"/>
          </a:p>
        </p:txBody>
      </p:sp>
    </p:spTree>
    <p:extLst>
      <p:ext uri="{BB962C8B-B14F-4D97-AF65-F5344CB8AC3E}">
        <p14:creationId xmlns:p14="http://schemas.microsoft.com/office/powerpoint/2010/main" val="21025904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Geopolitical, economic,</a:t>
            </a:r>
            <a:r>
              <a:rPr lang="en-US" baseline="0" dirty="0"/>
              <a:t> commercial, ecosystem, and human factors.</a:t>
            </a:r>
            <a:endParaRPr lang="en-US" dirty="0"/>
          </a:p>
        </p:txBody>
      </p:sp>
      <p:sp>
        <p:nvSpPr>
          <p:cNvPr id="4" name="Slide Number Placeholder 3"/>
          <p:cNvSpPr>
            <a:spLocks noGrp="1"/>
          </p:cNvSpPr>
          <p:nvPr>
            <p:ph type="sldNum" sz="quarter" idx="10"/>
          </p:nvPr>
        </p:nvSpPr>
        <p:spPr/>
        <p:txBody>
          <a:bodyPr/>
          <a:lstStyle/>
          <a:p>
            <a:fld id="{B782307C-C6EF-46F4-82A2-6C32ADD73E91}" type="slidenum">
              <a:rPr lang="en-US" smtClean="0"/>
              <a:t>25</a:t>
            </a:fld>
            <a:endParaRPr lang="en-US"/>
          </a:p>
        </p:txBody>
      </p:sp>
    </p:spTree>
    <p:extLst>
      <p:ext uri="{BB962C8B-B14F-4D97-AF65-F5344CB8AC3E}">
        <p14:creationId xmlns:p14="http://schemas.microsoft.com/office/powerpoint/2010/main" val="21025904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81CFAED-8AEE-2547-90A6-261446F53E0D}" type="datetimeFigureOut">
              <a:rPr lang="en-US" smtClean="0"/>
              <a:t>7/19/17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4C09CB-367E-8E44-9630-58E2EE6EEABD}" type="slidenum">
              <a:rPr lang="en-US" smtClean="0"/>
              <a:t>‹#›</a:t>
            </a:fld>
            <a:endParaRPr lang="en-US"/>
          </a:p>
        </p:txBody>
      </p:sp>
    </p:spTree>
    <p:extLst>
      <p:ext uri="{BB962C8B-B14F-4D97-AF65-F5344CB8AC3E}">
        <p14:creationId xmlns:p14="http://schemas.microsoft.com/office/powerpoint/2010/main" val="3186990719"/>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xmlns:p14="http://schemas.microsoft.com/office/powerpoint/2010/main" spd="slow" advTm="15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81CFAED-8AEE-2547-90A6-261446F53E0D}" type="datetimeFigureOut">
              <a:rPr lang="en-US" smtClean="0"/>
              <a:t>7/19/17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4C09CB-367E-8E44-9630-58E2EE6EEABD}" type="slidenum">
              <a:rPr lang="en-US" smtClean="0"/>
              <a:t>‹#›</a:t>
            </a:fld>
            <a:endParaRPr lang="en-US"/>
          </a:p>
        </p:txBody>
      </p:sp>
    </p:spTree>
    <p:extLst>
      <p:ext uri="{BB962C8B-B14F-4D97-AF65-F5344CB8AC3E}">
        <p14:creationId xmlns:p14="http://schemas.microsoft.com/office/powerpoint/2010/main" val="2033714589"/>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xmlns:p14="http://schemas.microsoft.com/office/powerpoint/2010/main" spd="slow" advTm="15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81CFAED-8AEE-2547-90A6-261446F53E0D}" type="datetimeFigureOut">
              <a:rPr lang="en-US" smtClean="0"/>
              <a:t>7/19/17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4C09CB-367E-8E44-9630-58E2EE6EEABD}" type="slidenum">
              <a:rPr lang="en-US" smtClean="0"/>
              <a:t>‹#›</a:t>
            </a:fld>
            <a:endParaRPr lang="en-US"/>
          </a:p>
        </p:txBody>
      </p:sp>
    </p:spTree>
    <p:extLst>
      <p:ext uri="{BB962C8B-B14F-4D97-AF65-F5344CB8AC3E}">
        <p14:creationId xmlns:p14="http://schemas.microsoft.com/office/powerpoint/2010/main" val="2229563692"/>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xmlns:p14="http://schemas.microsoft.com/office/powerpoint/2010/main" spd="slow" advTm="15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81CFAED-8AEE-2547-90A6-261446F53E0D}" type="datetimeFigureOut">
              <a:rPr lang="en-US" smtClean="0"/>
              <a:t>7/19/17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4C09CB-367E-8E44-9630-58E2EE6EEABD}" type="slidenum">
              <a:rPr lang="en-US" smtClean="0"/>
              <a:t>‹#›</a:t>
            </a:fld>
            <a:endParaRPr lang="en-US"/>
          </a:p>
        </p:txBody>
      </p:sp>
    </p:spTree>
    <p:extLst>
      <p:ext uri="{BB962C8B-B14F-4D97-AF65-F5344CB8AC3E}">
        <p14:creationId xmlns:p14="http://schemas.microsoft.com/office/powerpoint/2010/main" val="2135148940"/>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xmlns:p14="http://schemas.microsoft.com/office/powerpoint/2010/main" spd="slow" advTm="15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81CFAED-8AEE-2547-90A6-261446F53E0D}" type="datetimeFigureOut">
              <a:rPr lang="en-US" smtClean="0"/>
              <a:t>7/19/17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4C09CB-367E-8E44-9630-58E2EE6EEABD}" type="slidenum">
              <a:rPr lang="en-US" smtClean="0"/>
              <a:t>‹#›</a:t>
            </a:fld>
            <a:endParaRPr lang="en-US"/>
          </a:p>
        </p:txBody>
      </p:sp>
    </p:spTree>
    <p:extLst>
      <p:ext uri="{BB962C8B-B14F-4D97-AF65-F5344CB8AC3E}">
        <p14:creationId xmlns:p14="http://schemas.microsoft.com/office/powerpoint/2010/main" val="2151332496"/>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xmlns:p14="http://schemas.microsoft.com/office/powerpoint/2010/main" spd="slow" advTm="15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81CFAED-8AEE-2547-90A6-261446F53E0D}" type="datetimeFigureOut">
              <a:rPr lang="en-US" smtClean="0"/>
              <a:t>7/19/17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4C09CB-367E-8E44-9630-58E2EE6EEABD}" type="slidenum">
              <a:rPr lang="en-US" smtClean="0"/>
              <a:t>‹#›</a:t>
            </a:fld>
            <a:endParaRPr lang="en-US"/>
          </a:p>
        </p:txBody>
      </p:sp>
    </p:spTree>
    <p:extLst>
      <p:ext uri="{BB962C8B-B14F-4D97-AF65-F5344CB8AC3E}">
        <p14:creationId xmlns:p14="http://schemas.microsoft.com/office/powerpoint/2010/main" val="3634451617"/>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xmlns:p14="http://schemas.microsoft.com/office/powerpoint/2010/main" spd="slow" advTm="15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81CFAED-8AEE-2547-90A6-261446F53E0D}" type="datetimeFigureOut">
              <a:rPr lang="en-US" smtClean="0"/>
              <a:t>7/19/17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94C09CB-367E-8E44-9630-58E2EE6EEABD}" type="slidenum">
              <a:rPr lang="en-US" smtClean="0"/>
              <a:t>‹#›</a:t>
            </a:fld>
            <a:endParaRPr lang="en-US"/>
          </a:p>
        </p:txBody>
      </p:sp>
    </p:spTree>
    <p:extLst>
      <p:ext uri="{BB962C8B-B14F-4D97-AF65-F5344CB8AC3E}">
        <p14:creationId xmlns:p14="http://schemas.microsoft.com/office/powerpoint/2010/main" val="361253745"/>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xmlns:p14="http://schemas.microsoft.com/office/powerpoint/2010/main" spd="slow" advTm="15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81CFAED-8AEE-2547-90A6-261446F53E0D}" type="datetimeFigureOut">
              <a:rPr lang="en-US" smtClean="0"/>
              <a:t>7/19/17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94C09CB-367E-8E44-9630-58E2EE6EEABD}" type="slidenum">
              <a:rPr lang="en-US" smtClean="0"/>
              <a:t>‹#›</a:t>
            </a:fld>
            <a:endParaRPr lang="en-US"/>
          </a:p>
        </p:txBody>
      </p:sp>
    </p:spTree>
    <p:extLst>
      <p:ext uri="{BB962C8B-B14F-4D97-AF65-F5344CB8AC3E}">
        <p14:creationId xmlns:p14="http://schemas.microsoft.com/office/powerpoint/2010/main" val="617081374"/>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xmlns:p14="http://schemas.microsoft.com/office/powerpoint/2010/main" spd="slow" advTm="15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1CFAED-8AEE-2547-90A6-261446F53E0D}" type="datetimeFigureOut">
              <a:rPr lang="en-US" smtClean="0"/>
              <a:t>7/19/17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94C09CB-367E-8E44-9630-58E2EE6EEABD}" type="slidenum">
              <a:rPr lang="en-US" smtClean="0"/>
              <a:t>‹#›</a:t>
            </a:fld>
            <a:endParaRPr lang="en-US"/>
          </a:p>
        </p:txBody>
      </p:sp>
    </p:spTree>
    <p:extLst>
      <p:ext uri="{BB962C8B-B14F-4D97-AF65-F5344CB8AC3E}">
        <p14:creationId xmlns:p14="http://schemas.microsoft.com/office/powerpoint/2010/main" val="142902481"/>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xmlns:p14="http://schemas.microsoft.com/office/powerpoint/2010/main" spd="slow" advTm="15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81CFAED-8AEE-2547-90A6-261446F53E0D}" type="datetimeFigureOut">
              <a:rPr lang="en-US" smtClean="0"/>
              <a:t>7/19/17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4C09CB-367E-8E44-9630-58E2EE6EEABD}" type="slidenum">
              <a:rPr lang="en-US" smtClean="0"/>
              <a:t>‹#›</a:t>
            </a:fld>
            <a:endParaRPr lang="en-US"/>
          </a:p>
        </p:txBody>
      </p:sp>
    </p:spTree>
    <p:extLst>
      <p:ext uri="{BB962C8B-B14F-4D97-AF65-F5344CB8AC3E}">
        <p14:creationId xmlns:p14="http://schemas.microsoft.com/office/powerpoint/2010/main" val="4120825663"/>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xmlns:p14="http://schemas.microsoft.com/office/powerpoint/2010/main" spd="slow" advTm="15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81CFAED-8AEE-2547-90A6-261446F53E0D}" type="datetimeFigureOut">
              <a:rPr lang="en-US" smtClean="0"/>
              <a:t>7/19/17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4C09CB-367E-8E44-9630-58E2EE6EEABD}" type="slidenum">
              <a:rPr lang="en-US" smtClean="0"/>
              <a:t>‹#›</a:t>
            </a:fld>
            <a:endParaRPr lang="en-US"/>
          </a:p>
        </p:txBody>
      </p:sp>
    </p:spTree>
    <p:extLst>
      <p:ext uri="{BB962C8B-B14F-4D97-AF65-F5344CB8AC3E}">
        <p14:creationId xmlns:p14="http://schemas.microsoft.com/office/powerpoint/2010/main" val="2899013709"/>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xmlns:p14="http://schemas.microsoft.com/office/powerpoint/2010/main" spd="slow" advTm="15000"/>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1CFAED-8AEE-2547-90A6-261446F53E0D}" type="datetimeFigureOut">
              <a:rPr lang="en-US" smtClean="0"/>
              <a:t>7/19/17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4C09CB-367E-8E44-9630-58E2EE6EEABD}" type="slidenum">
              <a:rPr lang="en-US" smtClean="0"/>
              <a:t>‹#›</a:t>
            </a:fld>
            <a:endParaRPr lang="en-US"/>
          </a:p>
        </p:txBody>
      </p:sp>
    </p:spTree>
    <p:extLst>
      <p:ext uri="{BB962C8B-B14F-4D97-AF65-F5344CB8AC3E}">
        <p14:creationId xmlns:p14="http://schemas.microsoft.com/office/powerpoint/2010/main" val="36678248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advTm="15000"/>
    </mc:Choice>
    <mc:Fallback xmlns="">
      <p:transition xmlns:p14="http://schemas.microsoft.com/office/powerpoint/2010/main" spd="slow" advTm="15000"/>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image" Target="../media/image23.gif"/><Relationship Id="rId4" Type="http://schemas.openxmlformats.org/officeDocument/2006/relationships/image" Target="../media/image24.jpg"/><Relationship Id="rId5" Type="http://schemas.openxmlformats.org/officeDocument/2006/relationships/image" Target="../media/image25.jpeg"/><Relationship Id="rId6" Type="http://schemas.openxmlformats.org/officeDocument/2006/relationships/image" Target="../media/image26.png"/><Relationship Id="rId1" Type="http://schemas.openxmlformats.org/officeDocument/2006/relationships/slideLayout" Target="../slideLayouts/slideLayout6.xml"/><Relationship Id="rId2" Type="http://schemas.openxmlformats.org/officeDocument/2006/relationships/image" Target="../media/image2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7.jpeg"/><Relationship Id="rId3" Type="http://schemas.openxmlformats.org/officeDocument/2006/relationships/image" Target="../media/image2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0.jpg"/><Relationship Id="rId3" Type="http://schemas.openxmlformats.org/officeDocument/2006/relationships/image" Target="../media/image3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0.jpg"/><Relationship Id="rId3"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8.jpg"/><Relationship Id="rId3" Type="http://schemas.openxmlformats.org/officeDocument/2006/relationships/image" Target="../media/image36.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8.jpg"/><Relationship Id="rId3"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image" Target="../media/image4.jpeg"/><Relationship Id="rId1" Type="http://schemas.openxmlformats.org/officeDocument/2006/relationships/slideLayout" Target="../slideLayouts/slideLayout1.xml"/><Relationship Id="rId2" Type="http://schemas.openxmlformats.org/officeDocument/2006/relationships/image" Target="../media/image3.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image" Target="../media/image18.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g"/><Relationship Id="rId3" Type="http://schemas.openxmlformats.org/officeDocument/2006/relationships/image" Target="../media/image42.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g"/><Relationship Id="rId3" Type="http://schemas.openxmlformats.org/officeDocument/2006/relationships/image" Target="../media/image43.png"/></Relationships>
</file>

<file path=ppt/slides/_rels/slide25.xml.rels><?xml version="1.0" encoding="UTF-8" standalone="yes"?>
<Relationships xmlns="http://schemas.openxmlformats.org/package/2006/relationships"><Relationship Id="rId3" Type="http://schemas.openxmlformats.org/officeDocument/2006/relationships/image" Target="../media/image18.jpg"/><Relationship Id="rId4" Type="http://schemas.openxmlformats.org/officeDocument/2006/relationships/image" Target="../media/image44.png"/><Relationship Id="rId5" Type="http://schemas.openxmlformats.org/officeDocument/2006/relationships/image" Target="../media/image45.png"/><Relationship Id="rId6" Type="http://schemas.openxmlformats.org/officeDocument/2006/relationships/image" Target="../media/image46.png"/><Relationship Id="rId7" Type="http://schemas.openxmlformats.org/officeDocument/2006/relationships/image" Target="../media/image38.jpe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 Id="rId3" Type="http://schemas.openxmlformats.org/officeDocument/2006/relationships/image" Target="../media/image47.png"/></Relationships>
</file>

<file path=ppt/slides/_rels/slide27.xml.rels><?xml version="1.0" encoding="UTF-8" standalone="yes"?>
<Relationships xmlns="http://schemas.openxmlformats.org/package/2006/relationships"><Relationship Id="rId3" Type="http://schemas.openxmlformats.org/officeDocument/2006/relationships/image" Target="../media/image48.jpeg"/><Relationship Id="rId4" Type="http://schemas.openxmlformats.org/officeDocument/2006/relationships/image" Target="../media/image49.png"/><Relationship Id="rId1" Type="http://schemas.openxmlformats.org/officeDocument/2006/relationships/slideLayout" Target="../slideLayouts/slideLayout2.xml"/><Relationship Id="rId2" Type="http://schemas.openxmlformats.org/officeDocument/2006/relationships/image" Target="../media/image18.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 Id="rId3"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4" Type="http://schemas.openxmlformats.org/officeDocument/2006/relationships/image" Target="../media/image12.jpeg"/><Relationship Id="rId5" Type="http://schemas.openxmlformats.org/officeDocument/2006/relationships/image" Target="../media/image13.jpeg"/><Relationship Id="rId6" Type="http://schemas.openxmlformats.org/officeDocument/2006/relationships/image" Target="../media/image14.jpeg"/><Relationship Id="rId7" Type="http://schemas.openxmlformats.org/officeDocument/2006/relationships/image" Target="../media/image15.jpeg"/><Relationship Id="rId8" Type="http://schemas.openxmlformats.org/officeDocument/2006/relationships/image" Target="../media/image16.jpeg"/><Relationship Id="rId9" Type="http://schemas.openxmlformats.org/officeDocument/2006/relationships/image" Target="../media/image17.jpe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9.xml.rels><?xml version="1.0" encoding="UTF-8" standalone="yes"?>
<Relationships xmlns="http://schemas.openxmlformats.org/package/2006/relationships"><Relationship Id="rId3" Type="http://schemas.openxmlformats.org/officeDocument/2006/relationships/image" Target="../media/image19.jpg"/><Relationship Id="rId4" Type="http://schemas.openxmlformats.org/officeDocument/2006/relationships/image" Target="../media/image20.png"/><Relationship Id="rId1" Type="http://schemas.openxmlformats.org/officeDocument/2006/relationships/slideLayout" Target="../slideLayouts/slideLayout7.xml"/><Relationship Id="rId2" Type="http://schemas.openxmlformats.org/officeDocument/2006/relationships/image" Target="../media/image1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2686.jpg"/>
          <p:cNvPicPr>
            <a:picLocks noChangeAspect="1"/>
          </p:cNvPicPr>
          <p:nvPr/>
        </p:nvPicPr>
        <p:blipFill rotWithShape="1">
          <a:blip r:embed="rId2" cstate="email">
            <a:alphaModFix amt="37000"/>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6" name="Rectangle 5"/>
          <p:cNvSpPr/>
          <p:nvPr/>
        </p:nvSpPr>
        <p:spPr>
          <a:xfrm>
            <a:off x="0" y="573188"/>
            <a:ext cx="9066988" cy="1477328"/>
          </a:xfrm>
          <a:prstGeom prst="rect">
            <a:avLst/>
          </a:prstGeom>
        </p:spPr>
        <p:txBody>
          <a:bodyPr wrap="square">
            <a:spAutoFit/>
          </a:bodyPr>
          <a:lstStyle/>
          <a:p>
            <a:pPr algn="ctr"/>
            <a:r>
              <a:rPr lang="en-US" sz="5000" dirty="0" smtClean="0">
                <a:solidFill>
                  <a:schemeClr val="accent1">
                    <a:lumMod val="75000"/>
                  </a:schemeClr>
                </a:solidFill>
              </a:rPr>
              <a:t>NOAA’S Arctic Research Program</a:t>
            </a:r>
          </a:p>
          <a:p>
            <a:pPr algn="ctr"/>
            <a:endParaRPr lang="en-US" sz="4000" dirty="0">
              <a:solidFill>
                <a:schemeClr val="accent1">
                  <a:lumMod val="75000"/>
                </a:schemeClr>
              </a:solidFill>
            </a:endParaRPr>
          </a:p>
        </p:txBody>
      </p:sp>
      <p:sp>
        <p:nvSpPr>
          <p:cNvPr id="7" name="TextBox 6"/>
          <p:cNvSpPr txBox="1"/>
          <p:nvPr/>
        </p:nvSpPr>
        <p:spPr>
          <a:xfrm>
            <a:off x="1" y="1762028"/>
            <a:ext cx="9144000" cy="4893647"/>
          </a:xfrm>
          <a:prstGeom prst="rect">
            <a:avLst/>
          </a:prstGeom>
          <a:noFill/>
        </p:spPr>
        <p:txBody>
          <a:bodyPr wrap="square" rtlCol="0">
            <a:spAutoFit/>
          </a:bodyPr>
          <a:lstStyle/>
          <a:p>
            <a:pPr algn="ctr"/>
            <a:r>
              <a:rPr lang="en-US" sz="4000" i="1" dirty="0" smtClean="0"/>
              <a:t>Jeremy Mathis, Sandy </a:t>
            </a:r>
            <a:r>
              <a:rPr lang="en-US" sz="4000" i="1" dirty="0" err="1" smtClean="0"/>
              <a:t>Starkweather</a:t>
            </a:r>
            <a:r>
              <a:rPr lang="en-US" sz="4000" i="1" dirty="0" smtClean="0"/>
              <a:t>,                  Monique Baskin, and Emily Osborne  </a:t>
            </a:r>
          </a:p>
          <a:p>
            <a:pPr algn="ctr"/>
            <a:endParaRPr lang="en-US" sz="3200" i="1" dirty="0" smtClean="0"/>
          </a:p>
          <a:p>
            <a:pPr algn="ctr"/>
            <a:endParaRPr lang="en-US" sz="3200" i="1" dirty="0" smtClean="0"/>
          </a:p>
          <a:p>
            <a:pPr algn="ctr"/>
            <a:endParaRPr lang="en-US" sz="3200" i="1" dirty="0" smtClean="0"/>
          </a:p>
          <a:p>
            <a:pPr algn="ctr"/>
            <a:endParaRPr lang="en-US" sz="3200" i="1" dirty="0" smtClean="0"/>
          </a:p>
          <a:p>
            <a:pPr algn="ctr"/>
            <a:endParaRPr lang="en-US" sz="3200" i="1" dirty="0" smtClean="0"/>
          </a:p>
          <a:p>
            <a:r>
              <a:rPr lang="en-US" sz="3200" i="1" dirty="0" smtClean="0"/>
              <a:t>   </a:t>
            </a:r>
          </a:p>
          <a:p>
            <a:r>
              <a:rPr lang="en-US" sz="3200" i="1" dirty="0" smtClean="0"/>
              <a:t>            Office of Ocean and Atmospheric Research</a:t>
            </a:r>
          </a:p>
        </p:txBody>
      </p:sp>
      <p:pic>
        <p:nvPicPr>
          <p:cNvPr id="2" name="Picture 1" descr="ArcticProgram_9.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629835" y="3861390"/>
            <a:ext cx="3834775" cy="1421231"/>
          </a:xfrm>
          <a:prstGeom prst="rect">
            <a:avLst/>
          </a:prstGeom>
          <a:ln w="25400">
            <a:noFill/>
          </a:ln>
        </p:spPr>
      </p:pic>
      <p:sp>
        <p:nvSpPr>
          <p:cNvPr id="3" name="Rectangle 2"/>
          <p:cNvSpPr/>
          <p:nvPr/>
        </p:nvSpPr>
        <p:spPr>
          <a:xfrm>
            <a:off x="2709330" y="5121022"/>
            <a:ext cx="4436534" cy="584776"/>
          </a:xfrm>
          <a:prstGeom prst="rect">
            <a:avLst/>
          </a:prstGeom>
        </p:spPr>
        <p:txBody>
          <a:bodyPr wrap="square">
            <a:spAutoFit/>
          </a:bodyPr>
          <a:lstStyle/>
          <a:p>
            <a:r>
              <a:rPr lang="en-US" sz="3200" dirty="0" err="1" smtClean="0"/>
              <a:t>www.arctic.noaa.gov</a:t>
            </a:r>
            <a:endParaRPr lang="en-US" sz="3200" dirty="0"/>
          </a:p>
        </p:txBody>
      </p:sp>
    </p:spTree>
    <p:extLst>
      <p:ext uri="{BB962C8B-B14F-4D97-AF65-F5344CB8AC3E}">
        <p14:creationId xmlns:p14="http://schemas.microsoft.com/office/powerpoint/2010/main" val="26931712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hoto_SD_ITAE_002.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282" y="1"/>
            <a:ext cx="9150283" cy="6858000"/>
          </a:xfrm>
          <a:prstGeom prst="rect">
            <a:avLst/>
          </a:prstGeom>
        </p:spPr>
      </p:pic>
      <p:sp>
        <p:nvSpPr>
          <p:cNvPr id="17" name="TextBox 16"/>
          <p:cNvSpPr txBox="1"/>
          <p:nvPr/>
        </p:nvSpPr>
        <p:spPr>
          <a:xfrm>
            <a:off x="-1" y="1329662"/>
            <a:ext cx="4131733" cy="3785652"/>
          </a:xfrm>
          <a:prstGeom prst="rect">
            <a:avLst/>
          </a:prstGeom>
          <a:noFill/>
        </p:spPr>
        <p:txBody>
          <a:bodyPr wrap="square" rtlCol="0">
            <a:spAutoFit/>
          </a:bodyPr>
          <a:lstStyle/>
          <a:p>
            <a:pPr algn="ctr"/>
            <a:r>
              <a:rPr lang="en-US" sz="3600" b="1" dirty="0">
                <a:solidFill>
                  <a:schemeClr val="bg1"/>
                </a:solidFill>
                <a:effectLst>
                  <a:glow rad="101600">
                    <a:schemeClr val="tx1">
                      <a:alpha val="75000"/>
                    </a:schemeClr>
                  </a:glow>
                </a:effectLst>
                <a:latin typeface="Avenir Next Regular"/>
                <a:ea typeface="Verdana" panose="020B0604030504040204" pitchFamily="34" charset="0"/>
                <a:cs typeface="Avenir Next Regular"/>
              </a:rPr>
              <a:t> </a:t>
            </a:r>
            <a:r>
              <a:rPr lang="en-US" sz="4000" b="1" dirty="0" smtClean="0">
                <a:solidFill>
                  <a:schemeClr val="bg1"/>
                </a:solidFill>
                <a:effectLst>
                  <a:glow rad="101600">
                    <a:schemeClr val="tx1">
                      <a:alpha val="75000"/>
                    </a:schemeClr>
                  </a:glow>
                </a:effectLst>
                <a:latin typeface="Avenir Next Regular"/>
                <a:ea typeface="Verdana" panose="020B0604030504040204" pitchFamily="34" charset="0"/>
                <a:cs typeface="Avenir Next Regular"/>
              </a:rPr>
              <a:t>Annual </a:t>
            </a:r>
            <a:r>
              <a:rPr lang="en-US" sz="4000" b="1" dirty="0">
                <a:solidFill>
                  <a:schemeClr val="bg1"/>
                </a:solidFill>
                <a:effectLst>
                  <a:glow rad="101600">
                    <a:schemeClr val="tx1">
                      <a:alpha val="75000"/>
                    </a:schemeClr>
                  </a:glow>
                </a:effectLst>
                <a:latin typeface="Avenir Next Regular"/>
                <a:ea typeface="Verdana" panose="020B0604030504040204" pitchFamily="34" charset="0"/>
                <a:cs typeface="Avenir Next Regular"/>
              </a:rPr>
              <a:t>surveys of the Arctic </a:t>
            </a:r>
            <a:r>
              <a:rPr lang="en-US" sz="4000" b="1" dirty="0" smtClean="0">
                <a:solidFill>
                  <a:schemeClr val="bg1"/>
                </a:solidFill>
                <a:effectLst>
                  <a:glow rad="101600">
                    <a:schemeClr val="tx1">
                      <a:alpha val="75000"/>
                    </a:schemeClr>
                  </a:glow>
                </a:effectLst>
                <a:latin typeface="Avenir Next Regular"/>
                <a:ea typeface="Verdana" panose="020B0604030504040204" pitchFamily="34" charset="0"/>
                <a:cs typeface="Avenir Next Regular"/>
              </a:rPr>
              <a:t>Ocean using </a:t>
            </a:r>
            <a:r>
              <a:rPr lang="en-US" sz="4000" b="1" dirty="0">
                <a:solidFill>
                  <a:schemeClr val="bg1"/>
                </a:solidFill>
                <a:effectLst>
                  <a:glow rad="101600">
                    <a:schemeClr val="tx1">
                      <a:alpha val="75000"/>
                    </a:schemeClr>
                  </a:glow>
                </a:effectLst>
                <a:latin typeface="Avenir Next Regular"/>
                <a:ea typeface="Verdana" panose="020B0604030504040204" pitchFamily="34" charset="0"/>
                <a:cs typeface="Avenir Next Regular"/>
              </a:rPr>
              <a:t>unmanned </a:t>
            </a:r>
            <a:r>
              <a:rPr lang="en-US" sz="4000" b="1" dirty="0" smtClean="0">
                <a:solidFill>
                  <a:schemeClr val="bg1"/>
                </a:solidFill>
                <a:effectLst>
                  <a:glow rad="101600">
                    <a:schemeClr val="tx1">
                      <a:alpha val="75000"/>
                    </a:schemeClr>
                  </a:glow>
                </a:effectLst>
                <a:latin typeface="Avenir Next Regular"/>
                <a:ea typeface="Verdana" panose="020B0604030504040204" pitchFamily="34" charset="0"/>
                <a:cs typeface="Avenir Next Regular"/>
              </a:rPr>
              <a:t>drones</a:t>
            </a:r>
            <a:r>
              <a:rPr lang="en-US" sz="4000" b="1" dirty="0">
                <a:solidFill>
                  <a:schemeClr val="bg1"/>
                </a:solidFill>
                <a:effectLst>
                  <a:glow rad="101600">
                    <a:schemeClr val="tx1">
                      <a:alpha val="75000"/>
                    </a:schemeClr>
                  </a:glow>
                </a:effectLst>
                <a:latin typeface="Avenir Next Regular"/>
                <a:ea typeface="Verdana" panose="020B0604030504040204" pitchFamily="34" charset="0"/>
                <a:cs typeface="Avenir Next Regular"/>
              </a:rPr>
              <a:t> </a:t>
            </a:r>
            <a:r>
              <a:rPr lang="en-US" sz="4000" b="1" dirty="0" smtClean="0">
                <a:solidFill>
                  <a:schemeClr val="bg1"/>
                </a:solidFill>
                <a:effectLst>
                  <a:glow rad="101600">
                    <a:schemeClr val="tx1">
                      <a:alpha val="75000"/>
                    </a:schemeClr>
                  </a:glow>
                </a:effectLst>
                <a:latin typeface="Avenir Next Regular"/>
                <a:ea typeface="Verdana" panose="020B0604030504040204" pitchFamily="34" charset="0"/>
                <a:cs typeface="Avenir Next Regular"/>
              </a:rPr>
              <a:t>and gliders</a:t>
            </a:r>
            <a:endParaRPr lang="en-US" sz="4000" b="1" dirty="0">
              <a:solidFill>
                <a:schemeClr val="bg1"/>
              </a:solidFill>
              <a:effectLst>
                <a:glow rad="101600">
                  <a:schemeClr val="tx1">
                    <a:alpha val="75000"/>
                  </a:schemeClr>
                </a:glow>
              </a:effectLst>
              <a:latin typeface="Avenir Next Regular"/>
              <a:ea typeface="Verdana" panose="020B0604030504040204" pitchFamily="34" charset="0"/>
              <a:cs typeface="Avenir Next Regular"/>
            </a:endParaRPr>
          </a:p>
        </p:txBody>
      </p:sp>
      <p:sp>
        <p:nvSpPr>
          <p:cNvPr id="4" name="TextBox 3"/>
          <p:cNvSpPr txBox="1"/>
          <p:nvPr/>
        </p:nvSpPr>
        <p:spPr>
          <a:xfrm>
            <a:off x="702328" y="4"/>
            <a:ext cx="7772397" cy="769441"/>
          </a:xfrm>
          <a:prstGeom prst="rect">
            <a:avLst/>
          </a:prstGeom>
          <a:noFill/>
        </p:spPr>
        <p:txBody>
          <a:bodyPr wrap="square" rtlCol="0">
            <a:spAutoFit/>
          </a:bodyPr>
          <a:lstStyle/>
          <a:p>
            <a:pPr algn="ctr"/>
            <a:r>
              <a:rPr lang="en-US" sz="4400" dirty="0" smtClean="0"/>
              <a:t>Arctic Research Program LOE 2</a:t>
            </a:r>
            <a:endParaRPr lang="en-US" sz="4400" dirty="0"/>
          </a:p>
        </p:txBody>
      </p:sp>
    </p:spTree>
    <p:extLst>
      <p:ext uri="{BB962C8B-B14F-4D97-AF65-F5344CB8AC3E}">
        <p14:creationId xmlns:p14="http://schemas.microsoft.com/office/powerpoint/2010/main" val="33113682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p:cNvPicPr/>
          <p:nvPr/>
        </p:nvPicPr>
        <p:blipFill rotWithShape="1">
          <a:blip r:embed="rId2" cstate="email">
            <a:alphaModFix amt="30000"/>
            <a:extLst>
              <a:ext uri="{28A0092B-C50C-407E-A947-70E740481C1C}">
                <a14:useLocalDpi xmlns:a14="http://schemas.microsoft.com/office/drawing/2010/main"/>
              </a:ext>
            </a:extLst>
          </a:blip>
          <a:srcRect/>
          <a:stretch/>
        </p:blipFill>
        <p:spPr>
          <a:xfrm>
            <a:off x="-101601" y="0"/>
            <a:ext cx="9313333" cy="1422399"/>
          </a:xfrm>
          <a:prstGeom prst="rect">
            <a:avLst/>
          </a:prstGeom>
        </p:spPr>
      </p:pic>
      <p:sp>
        <p:nvSpPr>
          <p:cNvPr id="12" name="TextBox 11"/>
          <p:cNvSpPr txBox="1"/>
          <p:nvPr/>
        </p:nvSpPr>
        <p:spPr>
          <a:xfrm>
            <a:off x="837794" y="192784"/>
            <a:ext cx="7772397" cy="1077218"/>
          </a:xfrm>
          <a:prstGeom prst="rect">
            <a:avLst/>
          </a:prstGeom>
          <a:noFill/>
        </p:spPr>
        <p:txBody>
          <a:bodyPr wrap="square" rtlCol="0">
            <a:spAutoFit/>
          </a:bodyPr>
          <a:lstStyle/>
          <a:p>
            <a:pPr algn="ctr"/>
            <a:endParaRPr lang="en-US" sz="3200" dirty="0" smtClean="0"/>
          </a:p>
          <a:p>
            <a:pPr algn="ctr"/>
            <a:r>
              <a:rPr lang="en-US" sz="3200" dirty="0" smtClean="0"/>
              <a:t>Arctic </a:t>
            </a:r>
            <a:r>
              <a:rPr lang="en-US" sz="3200" dirty="0" err="1" smtClean="0"/>
              <a:t>SailDrone</a:t>
            </a:r>
            <a:r>
              <a:rPr lang="en-US" sz="3200" dirty="0" smtClean="0"/>
              <a:t> in 2017</a:t>
            </a:r>
            <a:endParaRPr lang="en-US" sz="3200" dirty="0"/>
          </a:p>
        </p:txBody>
      </p:sp>
      <p:pic>
        <p:nvPicPr>
          <p:cNvPr id="2" name="Picture 1" descr="Alaska zoom uncluttered.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00" y="1412904"/>
            <a:ext cx="5288682" cy="5435600"/>
          </a:xfrm>
          <a:prstGeom prst="rect">
            <a:avLst/>
          </a:prstGeom>
          <a:ln w="25400">
            <a:solidFill>
              <a:schemeClr val="tx1"/>
            </a:solidFill>
          </a:ln>
        </p:spPr>
      </p:pic>
      <p:pic>
        <p:nvPicPr>
          <p:cNvPr id="4" name="Picture 3" descr="DSC_5933.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1750" y="1422399"/>
            <a:ext cx="3872250" cy="2268199"/>
          </a:xfrm>
          <a:prstGeom prst="rect">
            <a:avLst/>
          </a:prstGeom>
          <a:ln w="25400">
            <a:solidFill>
              <a:schemeClr val="tx1"/>
            </a:solidFill>
          </a:ln>
        </p:spPr>
      </p:pic>
      <p:pic>
        <p:nvPicPr>
          <p:cNvPr id="7" name="Picture 6"/>
          <p:cNvPicPr>
            <a:picLocks noChangeAspect="1"/>
          </p:cNvPicPr>
          <p:nvPr/>
        </p:nvPicPr>
        <p:blipFill rotWithShape="1">
          <a:blip r:embed="rId5" cstate="email">
            <a:extLst>
              <a:ext uri="{28A0092B-C50C-407E-A947-70E740481C1C}">
                <a14:useLocalDpi xmlns:a14="http://schemas.microsoft.com/office/drawing/2010/main"/>
              </a:ext>
            </a:extLst>
          </a:blip>
          <a:srcRect l="35185" r="21727"/>
          <a:stretch/>
        </p:blipFill>
        <p:spPr>
          <a:xfrm>
            <a:off x="5271750" y="3727425"/>
            <a:ext cx="3872250" cy="3171879"/>
          </a:xfrm>
          <a:prstGeom prst="rect">
            <a:avLst/>
          </a:prstGeom>
          <a:ln w="25400">
            <a:solidFill>
              <a:schemeClr val="tx1"/>
            </a:solidFill>
          </a:ln>
        </p:spPr>
      </p:pic>
      <p:sp>
        <p:nvSpPr>
          <p:cNvPr id="8" name="TextBox 7"/>
          <p:cNvSpPr txBox="1"/>
          <p:nvPr/>
        </p:nvSpPr>
        <p:spPr>
          <a:xfrm>
            <a:off x="820861" y="-39540"/>
            <a:ext cx="7772397" cy="769441"/>
          </a:xfrm>
          <a:prstGeom prst="rect">
            <a:avLst/>
          </a:prstGeom>
          <a:noFill/>
        </p:spPr>
        <p:txBody>
          <a:bodyPr wrap="square" rtlCol="0">
            <a:spAutoFit/>
          </a:bodyPr>
          <a:lstStyle/>
          <a:p>
            <a:pPr algn="ctr"/>
            <a:r>
              <a:rPr lang="en-US" sz="4400" dirty="0" smtClean="0"/>
              <a:t>Arctic Research Program LOE 2</a:t>
            </a:r>
          </a:p>
        </p:txBody>
      </p:sp>
      <p:pic>
        <p:nvPicPr>
          <p:cNvPr id="3" name="Picture 2" descr="image-4.png"/>
          <p:cNvPicPr>
            <a:picLocks noChangeAspect="1"/>
          </p:cNvPicPr>
          <p:nvPr/>
        </p:nvPicPr>
        <p:blipFill rotWithShape="1">
          <a:blip r:embed="rId6">
            <a:extLst>
              <a:ext uri="{28A0092B-C50C-407E-A947-70E740481C1C}">
                <a14:useLocalDpi xmlns:a14="http://schemas.microsoft.com/office/drawing/2010/main" val="0"/>
              </a:ext>
            </a:extLst>
          </a:blip>
          <a:srcRect t="18648" b="8392"/>
          <a:stretch/>
        </p:blipFill>
        <p:spPr>
          <a:xfrm>
            <a:off x="0" y="1422400"/>
            <a:ext cx="5288682" cy="5435600"/>
          </a:xfrm>
          <a:prstGeom prst="rect">
            <a:avLst/>
          </a:prstGeom>
          <a:ln w="25400">
            <a:solidFill>
              <a:schemeClr val="tx1"/>
            </a:solidFill>
          </a:ln>
        </p:spPr>
      </p:pic>
    </p:spTree>
    <p:extLst>
      <p:ext uri="{BB962C8B-B14F-4D97-AF65-F5344CB8AC3E}">
        <p14:creationId xmlns:p14="http://schemas.microsoft.com/office/powerpoint/2010/main" val="3967290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956" y="0"/>
            <a:ext cx="9157955" cy="6927784"/>
          </a:xfrm>
          <a:prstGeom prst="rect">
            <a:avLst/>
          </a:prstGeom>
        </p:spPr>
      </p:pic>
      <p:pic>
        <p:nvPicPr>
          <p:cNvPr id="8" name="Picture 7"/>
          <p:cNvPicPr>
            <a:picLocks noChangeAspect="1"/>
          </p:cNvPicPr>
          <p:nvPr/>
        </p:nvPicPr>
        <p:blipFill rotWithShape="1">
          <a:blip r:embed="rId3" cstate="email">
            <a:extLst>
              <a:ext uri="{28A0092B-C50C-407E-A947-70E740481C1C}">
                <a14:useLocalDpi xmlns:a14="http://schemas.microsoft.com/office/drawing/2010/main"/>
              </a:ext>
            </a:extLst>
          </a:blip>
          <a:srcRect b="2726"/>
          <a:stretch/>
        </p:blipFill>
        <p:spPr>
          <a:xfrm>
            <a:off x="1286933" y="1753109"/>
            <a:ext cx="6884303" cy="5174675"/>
          </a:xfrm>
          <a:prstGeom prst="rect">
            <a:avLst/>
          </a:prstGeom>
        </p:spPr>
      </p:pic>
      <p:sp>
        <p:nvSpPr>
          <p:cNvPr id="9" name="Rectangle 8"/>
          <p:cNvSpPr/>
          <p:nvPr/>
        </p:nvSpPr>
        <p:spPr>
          <a:xfrm>
            <a:off x="101599" y="728119"/>
            <a:ext cx="9143999" cy="954107"/>
          </a:xfrm>
          <a:prstGeom prst="rect">
            <a:avLst/>
          </a:prstGeom>
        </p:spPr>
        <p:txBody>
          <a:bodyPr wrap="square">
            <a:spAutoFit/>
          </a:bodyPr>
          <a:lstStyle/>
          <a:p>
            <a:r>
              <a:rPr lang="en-US" sz="2800" b="1" dirty="0" smtClean="0"/>
              <a:t>International Arctic Systems for Observing the Atmosphere </a:t>
            </a:r>
          </a:p>
          <a:p>
            <a:pPr algn="ctr"/>
            <a:r>
              <a:rPr lang="en-US" sz="2800" b="1" dirty="0" smtClean="0"/>
              <a:t>(IASOA)</a:t>
            </a:r>
            <a:endParaRPr lang="en-US" sz="2800" dirty="0"/>
          </a:p>
        </p:txBody>
      </p:sp>
      <p:sp>
        <p:nvSpPr>
          <p:cNvPr id="6" name="TextBox 5"/>
          <p:cNvSpPr txBox="1"/>
          <p:nvPr/>
        </p:nvSpPr>
        <p:spPr>
          <a:xfrm>
            <a:off x="1130301" y="-16929"/>
            <a:ext cx="7772397" cy="769441"/>
          </a:xfrm>
          <a:prstGeom prst="rect">
            <a:avLst/>
          </a:prstGeom>
          <a:noFill/>
        </p:spPr>
        <p:txBody>
          <a:bodyPr wrap="square" rtlCol="0">
            <a:spAutoFit/>
          </a:bodyPr>
          <a:lstStyle/>
          <a:p>
            <a:pPr algn="ctr"/>
            <a:r>
              <a:rPr lang="en-US" sz="4400" dirty="0" smtClean="0"/>
              <a:t>Arctic Research Program LOE 3</a:t>
            </a:r>
            <a:endParaRPr lang="en-US" sz="4400" dirty="0"/>
          </a:p>
        </p:txBody>
      </p:sp>
    </p:spTree>
    <p:extLst>
      <p:ext uri="{BB962C8B-B14F-4D97-AF65-F5344CB8AC3E}">
        <p14:creationId xmlns:p14="http://schemas.microsoft.com/office/powerpoint/2010/main" val="5207605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 y="-1"/>
            <a:ext cx="9431867" cy="6976533"/>
          </a:xfrm>
          <a:prstGeom prst="rect">
            <a:avLst/>
          </a:prstGeom>
        </p:spPr>
      </p:pic>
      <p:sp>
        <p:nvSpPr>
          <p:cNvPr id="5" name="Rectangle 4"/>
          <p:cNvSpPr/>
          <p:nvPr/>
        </p:nvSpPr>
        <p:spPr>
          <a:xfrm>
            <a:off x="-50798" y="368051"/>
            <a:ext cx="9143999" cy="461665"/>
          </a:xfrm>
          <a:prstGeom prst="rect">
            <a:avLst/>
          </a:prstGeom>
        </p:spPr>
        <p:txBody>
          <a:bodyPr wrap="square">
            <a:spAutoFit/>
          </a:bodyPr>
          <a:lstStyle/>
          <a:p>
            <a:pPr algn="ctr"/>
            <a:r>
              <a:rPr lang="en-US" sz="2400" b="1" dirty="0" smtClean="0">
                <a:solidFill>
                  <a:srgbClr val="FFFFFF"/>
                </a:solidFill>
              </a:rPr>
              <a:t>IASOA</a:t>
            </a:r>
            <a:endParaRPr lang="en-US" sz="2400" dirty="0">
              <a:solidFill>
                <a:srgbClr val="FFFFFF"/>
              </a:solidFill>
            </a:endParaRPr>
          </a:p>
        </p:txBody>
      </p:sp>
      <p:sp>
        <p:nvSpPr>
          <p:cNvPr id="6" name="TextBox 5"/>
          <p:cNvSpPr txBox="1"/>
          <p:nvPr/>
        </p:nvSpPr>
        <p:spPr>
          <a:xfrm>
            <a:off x="673101" y="-25934"/>
            <a:ext cx="7772397" cy="523220"/>
          </a:xfrm>
          <a:prstGeom prst="rect">
            <a:avLst/>
          </a:prstGeom>
          <a:noFill/>
        </p:spPr>
        <p:txBody>
          <a:bodyPr wrap="square" rtlCol="0">
            <a:spAutoFit/>
          </a:bodyPr>
          <a:lstStyle/>
          <a:p>
            <a:pPr algn="ctr"/>
            <a:r>
              <a:rPr lang="en-US" sz="2800" dirty="0" smtClean="0">
                <a:solidFill>
                  <a:schemeClr val="bg1"/>
                </a:solidFill>
              </a:rPr>
              <a:t>Arctic Research Program LOE 3</a:t>
            </a:r>
            <a:endParaRPr lang="en-US" sz="2800" dirty="0">
              <a:solidFill>
                <a:schemeClr val="bg1"/>
              </a:solidFill>
            </a:endParaRPr>
          </a:p>
        </p:txBody>
      </p:sp>
    </p:spTree>
    <p:extLst>
      <p:ext uri="{BB962C8B-B14F-4D97-AF65-F5344CB8AC3E}">
        <p14:creationId xmlns:p14="http://schemas.microsoft.com/office/powerpoint/2010/main" val="38331802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hotos.20040803061452.image.jpg"/>
          <p:cNvPicPr>
            <a:picLocks noChangeAspect="1"/>
          </p:cNvPicPr>
          <p:nvPr/>
        </p:nvPicPr>
        <p:blipFill>
          <a:blip r:embed="rId2" cstate="email">
            <a:alphaModFix amt="24000"/>
            <a:extLst>
              <a:ext uri="{28A0092B-C50C-407E-A947-70E740481C1C}">
                <a14:useLocalDpi xmlns:a14="http://schemas.microsoft.com/office/drawing/2010/main"/>
              </a:ext>
            </a:extLst>
          </a:blip>
          <a:stretch>
            <a:fillRect/>
          </a:stretch>
        </p:blipFill>
        <p:spPr>
          <a:xfrm>
            <a:off x="33866" y="0"/>
            <a:ext cx="9144000" cy="6858000"/>
          </a:xfrm>
          <a:prstGeom prst="rect">
            <a:avLst/>
          </a:prstGeom>
        </p:spPr>
      </p:pic>
      <p:sp>
        <p:nvSpPr>
          <p:cNvPr id="5" name="TextBox 4"/>
          <p:cNvSpPr txBox="1"/>
          <p:nvPr/>
        </p:nvSpPr>
        <p:spPr>
          <a:xfrm>
            <a:off x="702328" y="4"/>
            <a:ext cx="7772397" cy="769441"/>
          </a:xfrm>
          <a:prstGeom prst="rect">
            <a:avLst/>
          </a:prstGeom>
          <a:noFill/>
        </p:spPr>
        <p:txBody>
          <a:bodyPr wrap="square" rtlCol="0">
            <a:spAutoFit/>
          </a:bodyPr>
          <a:lstStyle/>
          <a:p>
            <a:pPr algn="ctr"/>
            <a:r>
              <a:rPr lang="en-US" sz="4400" dirty="0" smtClean="0"/>
              <a:t>Arctic Research Program LOE 4</a:t>
            </a:r>
            <a:endParaRPr lang="en-US" sz="4400" dirty="0"/>
          </a:p>
        </p:txBody>
      </p:sp>
      <p:pic>
        <p:nvPicPr>
          <p:cNvPr id="8" name="Picture 2" descr="rank2016.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39256" y="2235200"/>
            <a:ext cx="7372148" cy="4415731"/>
          </a:xfrm>
          <a:prstGeom prst="rect">
            <a:avLst/>
          </a:prstGeom>
          <a:noFill/>
          <a:ln w="25400">
            <a:solidFill>
              <a:schemeClr val="tx1"/>
            </a:solidFill>
          </a:ln>
          <a:extLst>
            <a:ext uri="{909E8E84-426E-40dd-AFC4-6F175D3DCCD1}">
              <a14:hiddenFill xmlns:a14="http://schemas.microsoft.com/office/drawing/2010/main">
                <a:solidFill>
                  <a:srgbClr val="FFFFFF"/>
                </a:solidFill>
              </a14:hiddenFill>
            </a:ext>
          </a:extLst>
        </p:spPr>
      </p:pic>
      <p:sp>
        <p:nvSpPr>
          <p:cNvPr id="2" name="Oval 1"/>
          <p:cNvSpPr/>
          <p:nvPr/>
        </p:nvSpPr>
        <p:spPr>
          <a:xfrm>
            <a:off x="2015056" y="5800981"/>
            <a:ext cx="338666" cy="295020"/>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2556915" y="5800984"/>
            <a:ext cx="338666" cy="295020"/>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3640627" y="5800984"/>
            <a:ext cx="338666" cy="295020"/>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4182521" y="5800981"/>
            <a:ext cx="338666" cy="295020"/>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4724388" y="5817914"/>
            <a:ext cx="338666" cy="295020"/>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6925719" y="5810761"/>
            <a:ext cx="338666" cy="295020"/>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7484518" y="5800981"/>
            <a:ext cx="338666" cy="295020"/>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rot="5400000">
            <a:off x="6624254" y="4108680"/>
            <a:ext cx="3642270" cy="400110"/>
          </a:xfrm>
          <a:prstGeom prst="rect">
            <a:avLst/>
          </a:prstGeom>
          <a:noFill/>
        </p:spPr>
        <p:txBody>
          <a:bodyPr wrap="square" rtlCol="0">
            <a:spAutoFit/>
          </a:bodyPr>
          <a:lstStyle/>
          <a:p>
            <a:r>
              <a:rPr lang="en-US" sz="2000" dirty="0" smtClean="0"/>
              <a:t>2016 NOAA Arctic Report Card</a:t>
            </a:r>
            <a:endParaRPr lang="en-US" sz="2000" dirty="0"/>
          </a:p>
        </p:txBody>
      </p:sp>
      <p:sp>
        <p:nvSpPr>
          <p:cNvPr id="16" name="Rectangle 15"/>
          <p:cNvSpPr/>
          <p:nvPr/>
        </p:nvSpPr>
        <p:spPr>
          <a:xfrm>
            <a:off x="102254" y="778120"/>
            <a:ext cx="8978171" cy="1200328"/>
          </a:xfrm>
          <a:prstGeom prst="rect">
            <a:avLst/>
          </a:prstGeom>
        </p:spPr>
        <p:txBody>
          <a:bodyPr wrap="square">
            <a:spAutoFit/>
          </a:bodyPr>
          <a:lstStyle/>
          <a:p>
            <a:pPr algn="ctr"/>
            <a:r>
              <a:rPr lang="en-US" sz="2400" dirty="0"/>
              <a:t>Support expanded modeling of climate, sea ice, and ecosystem response to changing environmental conditions in order to better inform observational </a:t>
            </a:r>
            <a:r>
              <a:rPr lang="en-US" sz="2400" dirty="0" smtClean="0"/>
              <a:t>needs.</a:t>
            </a:r>
            <a:endParaRPr lang="en-US" sz="2400" dirty="0"/>
          </a:p>
        </p:txBody>
      </p:sp>
    </p:spTree>
    <p:extLst>
      <p:ext uri="{BB962C8B-B14F-4D97-AF65-F5344CB8AC3E}">
        <p14:creationId xmlns:p14="http://schemas.microsoft.com/office/powerpoint/2010/main" val="1705579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hotos.20040803061452.image.jpg"/>
          <p:cNvPicPr>
            <a:picLocks noChangeAspect="1"/>
          </p:cNvPicPr>
          <p:nvPr/>
        </p:nvPicPr>
        <p:blipFill>
          <a:blip r:embed="rId2" cstate="email">
            <a:alphaModFix amt="24000"/>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TextBox 4"/>
          <p:cNvSpPr txBox="1"/>
          <p:nvPr/>
        </p:nvSpPr>
        <p:spPr>
          <a:xfrm>
            <a:off x="702328" y="4"/>
            <a:ext cx="7772397" cy="769441"/>
          </a:xfrm>
          <a:prstGeom prst="rect">
            <a:avLst/>
          </a:prstGeom>
          <a:noFill/>
        </p:spPr>
        <p:txBody>
          <a:bodyPr wrap="square" rtlCol="0">
            <a:spAutoFit/>
          </a:bodyPr>
          <a:lstStyle/>
          <a:p>
            <a:pPr algn="ctr"/>
            <a:r>
              <a:rPr lang="en-US" sz="4400" dirty="0" smtClean="0"/>
              <a:t>Arctic Research Program LOE 4</a:t>
            </a:r>
            <a:endParaRPr lang="en-US" sz="4400" dirty="0"/>
          </a:p>
        </p:txBody>
      </p:sp>
      <p:sp>
        <p:nvSpPr>
          <p:cNvPr id="6" name="Rectangle 5"/>
          <p:cNvSpPr/>
          <p:nvPr/>
        </p:nvSpPr>
        <p:spPr>
          <a:xfrm>
            <a:off x="102254" y="778120"/>
            <a:ext cx="8978171" cy="1200328"/>
          </a:xfrm>
          <a:prstGeom prst="rect">
            <a:avLst/>
          </a:prstGeom>
        </p:spPr>
        <p:txBody>
          <a:bodyPr wrap="square">
            <a:spAutoFit/>
          </a:bodyPr>
          <a:lstStyle/>
          <a:p>
            <a:pPr algn="ctr"/>
            <a:r>
              <a:rPr lang="en-US" sz="2400" dirty="0"/>
              <a:t>Support expanded modeling of climate, sea ice, and ecosystem response to changing environmental conditions in order to better inform observational </a:t>
            </a:r>
            <a:r>
              <a:rPr lang="en-US" sz="2400" dirty="0" smtClean="0"/>
              <a:t>needs.</a:t>
            </a:r>
            <a:endParaRPr lang="en-US" sz="2400" dirty="0"/>
          </a:p>
        </p:txBody>
      </p:sp>
      <p:pic>
        <p:nvPicPr>
          <p:cNvPr id="17" name="Picture 10"/>
          <p:cNvPicPr/>
          <p:nvPr/>
        </p:nvPicPr>
        <p:blipFill>
          <a:blip r:embed="rId3" cstate="print">
            <a:extLst>
              <a:ext uri="{28A0092B-C50C-407E-A947-70E740481C1C}">
                <a14:useLocalDpi xmlns:a14="http://schemas.microsoft.com/office/drawing/2010/main" val="0"/>
              </a:ext>
            </a:extLst>
          </a:blip>
          <a:stretch>
            <a:fillRect/>
          </a:stretch>
        </p:blipFill>
        <p:spPr>
          <a:xfrm>
            <a:off x="507996" y="1978448"/>
            <a:ext cx="8033627" cy="4371551"/>
          </a:xfrm>
          <a:prstGeom prst="rect">
            <a:avLst/>
          </a:prstGeom>
          <a:ln w="31750">
            <a:solidFill>
              <a:schemeClr val="tx1"/>
            </a:solidFill>
          </a:ln>
        </p:spPr>
      </p:pic>
      <p:sp>
        <p:nvSpPr>
          <p:cNvPr id="18" name="TextBox 17"/>
          <p:cNvSpPr txBox="1"/>
          <p:nvPr/>
        </p:nvSpPr>
        <p:spPr>
          <a:xfrm>
            <a:off x="3386659" y="2591298"/>
            <a:ext cx="1794933" cy="1015663"/>
          </a:xfrm>
          <a:prstGeom prst="rect">
            <a:avLst/>
          </a:prstGeom>
          <a:noFill/>
        </p:spPr>
        <p:txBody>
          <a:bodyPr wrap="square" rtlCol="0">
            <a:spAutoFit/>
          </a:bodyPr>
          <a:lstStyle/>
          <a:p>
            <a:pPr algn="ctr"/>
            <a:r>
              <a:rPr lang="en-US" sz="1400" dirty="0" smtClean="0">
                <a:solidFill>
                  <a:srgbClr val="FF0000"/>
                </a:solidFill>
              </a:rPr>
              <a:t>Even if global </a:t>
            </a:r>
            <a:r>
              <a:rPr lang="en-US" sz="1400" dirty="0">
                <a:solidFill>
                  <a:srgbClr val="FF0000"/>
                </a:solidFill>
              </a:rPr>
              <a:t>t</a:t>
            </a:r>
            <a:r>
              <a:rPr lang="en-US" sz="1400" dirty="0" smtClean="0">
                <a:solidFill>
                  <a:srgbClr val="FF0000"/>
                </a:solidFill>
              </a:rPr>
              <a:t>emperatures </a:t>
            </a:r>
            <a:r>
              <a:rPr lang="en-US" sz="1400" dirty="0">
                <a:solidFill>
                  <a:srgbClr val="FF0000"/>
                </a:solidFill>
              </a:rPr>
              <a:t>s</a:t>
            </a:r>
            <a:r>
              <a:rPr lang="en-US" sz="1400" dirty="0" smtClean="0">
                <a:solidFill>
                  <a:srgbClr val="FF0000"/>
                </a:solidFill>
              </a:rPr>
              <a:t>tabilize at +2° C,  the Arctic will hit +5° C</a:t>
            </a:r>
            <a:r>
              <a:rPr lang="en-US" dirty="0" smtClean="0">
                <a:solidFill>
                  <a:srgbClr val="FF0000"/>
                </a:solidFill>
              </a:rPr>
              <a:t> </a:t>
            </a:r>
            <a:endParaRPr lang="en-US" dirty="0">
              <a:solidFill>
                <a:srgbClr val="FF0000"/>
              </a:solidFill>
            </a:endParaRPr>
          </a:p>
        </p:txBody>
      </p:sp>
      <p:sp>
        <p:nvSpPr>
          <p:cNvPr id="2" name="TextBox 1"/>
          <p:cNvSpPr txBox="1"/>
          <p:nvPr/>
        </p:nvSpPr>
        <p:spPr>
          <a:xfrm>
            <a:off x="16939" y="6536265"/>
            <a:ext cx="4250265" cy="307777"/>
          </a:xfrm>
          <a:prstGeom prst="rect">
            <a:avLst/>
          </a:prstGeom>
          <a:noFill/>
        </p:spPr>
        <p:txBody>
          <a:bodyPr wrap="square" rtlCol="0">
            <a:spAutoFit/>
          </a:bodyPr>
          <a:lstStyle/>
          <a:p>
            <a:r>
              <a:rPr lang="en-US" sz="1400" dirty="0" smtClean="0"/>
              <a:t>Courtesy of Jim Overland (NOAA-PMEL)</a:t>
            </a:r>
            <a:endParaRPr lang="en-US" sz="1400" dirty="0"/>
          </a:p>
        </p:txBody>
      </p:sp>
    </p:spTree>
    <p:extLst>
      <p:ext uri="{BB962C8B-B14F-4D97-AF65-F5344CB8AC3E}">
        <p14:creationId xmlns:p14="http://schemas.microsoft.com/office/powerpoint/2010/main" val="25153165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60933" cy="7010400"/>
          </a:xfrm>
          <a:prstGeom prst="rect">
            <a:avLst/>
          </a:prstGeom>
        </p:spPr>
      </p:pic>
      <p:pic>
        <p:nvPicPr>
          <p:cNvPr id="18" name="Picture 17"/>
          <p:cNvPicPr>
            <a:picLocks noChangeAspect="1"/>
          </p:cNvPicPr>
          <p:nvPr/>
        </p:nvPicPr>
        <p:blipFill>
          <a:blip r:embed="rId4"/>
          <a:stretch>
            <a:fillRect/>
          </a:stretch>
        </p:blipFill>
        <p:spPr>
          <a:xfrm>
            <a:off x="121456" y="1061498"/>
            <a:ext cx="6221913" cy="5285727"/>
          </a:xfrm>
          <a:prstGeom prst="rect">
            <a:avLst/>
          </a:prstGeom>
          <a:ln w="31750">
            <a:solidFill>
              <a:schemeClr val="tx1"/>
            </a:solidFill>
          </a:ln>
        </p:spPr>
      </p:pic>
      <p:sp>
        <p:nvSpPr>
          <p:cNvPr id="19" name="Textfeld 7"/>
          <p:cNvSpPr txBox="1"/>
          <p:nvPr/>
        </p:nvSpPr>
        <p:spPr>
          <a:xfrm>
            <a:off x="138389" y="6047924"/>
            <a:ext cx="3077819" cy="424201"/>
          </a:xfrm>
          <a:prstGeom prst="rect">
            <a:avLst/>
          </a:prstGeom>
          <a:noFill/>
          <a:ln w="31750">
            <a:noFill/>
          </a:ln>
        </p:spPr>
        <p:txBody>
          <a:bodyPr wrap="none" rtlCol="0">
            <a:spAutoFit/>
          </a:bodyPr>
          <a:lstStyle/>
          <a:p>
            <a:r>
              <a:rPr lang="de-DE" sz="1200" dirty="0">
                <a:solidFill>
                  <a:schemeClr val="bg1"/>
                </a:solidFill>
                <a:latin typeface="Arial" pitchFamily="34" charset="0"/>
                <a:cs typeface="Arial" pitchFamily="34" charset="0"/>
              </a:rPr>
              <a:t>k</a:t>
            </a:r>
            <a:r>
              <a:rPr lang="de-DE" sz="1200" dirty="0" smtClean="0">
                <a:solidFill>
                  <a:schemeClr val="bg1"/>
                </a:solidFill>
                <a:latin typeface="Arial" pitchFamily="34" charset="0"/>
                <a:cs typeface="Arial" pitchFamily="34" charset="0"/>
              </a:rPr>
              <a:t>cstormfront.wordpress.com</a:t>
            </a:r>
          </a:p>
        </p:txBody>
      </p:sp>
      <p:pic>
        <p:nvPicPr>
          <p:cNvPr id="21" name="Picture 20"/>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053701" y="1061498"/>
            <a:ext cx="2963334" cy="5292096"/>
          </a:xfrm>
          <a:prstGeom prst="rect">
            <a:avLst/>
          </a:prstGeom>
          <a:ln w="25400">
            <a:solidFill>
              <a:schemeClr val="tx1"/>
            </a:solidFill>
          </a:ln>
        </p:spPr>
      </p:pic>
      <p:sp>
        <p:nvSpPr>
          <p:cNvPr id="2" name="Slide Number Placeholder 1"/>
          <p:cNvSpPr>
            <a:spLocks noGrp="1"/>
          </p:cNvSpPr>
          <p:nvPr>
            <p:ph type="sldNum" sz="quarter" idx="12"/>
          </p:nvPr>
        </p:nvSpPr>
        <p:spPr/>
        <p:txBody>
          <a:bodyPr/>
          <a:lstStyle/>
          <a:p>
            <a:fld id="{7F57A53E-9F4F-2C4E-A0E7-AF3C5FDA4181}" type="slidenum">
              <a:rPr lang="en-US" smtClean="0"/>
              <a:t>16</a:t>
            </a:fld>
            <a:endParaRPr lang="en-US"/>
          </a:p>
        </p:txBody>
      </p:sp>
      <p:sp>
        <p:nvSpPr>
          <p:cNvPr id="9" name="TextBox 8"/>
          <p:cNvSpPr txBox="1"/>
          <p:nvPr/>
        </p:nvSpPr>
        <p:spPr>
          <a:xfrm>
            <a:off x="702328" y="4"/>
            <a:ext cx="7772397" cy="769441"/>
          </a:xfrm>
          <a:prstGeom prst="rect">
            <a:avLst/>
          </a:prstGeom>
          <a:noFill/>
        </p:spPr>
        <p:txBody>
          <a:bodyPr wrap="square" rtlCol="0">
            <a:spAutoFit/>
          </a:bodyPr>
          <a:lstStyle/>
          <a:p>
            <a:pPr algn="ctr"/>
            <a:r>
              <a:rPr lang="en-US" sz="4400" dirty="0" smtClean="0">
                <a:solidFill>
                  <a:schemeClr val="bg1"/>
                </a:solidFill>
              </a:rPr>
              <a:t>Arctic Research Program LOE 4</a:t>
            </a:r>
            <a:endParaRPr lang="en-US" sz="4400" dirty="0">
              <a:solidFill>
                <a:schemeClr val="bg1"/>
              </a:solidFill>
            </a:endParaRPr>
          </a:p>
        </p:txBody>
      </p:sp>
    </p:spTree>
    <p:extLst>
      <p:ext uri="{BB962C8B-B14F-4D97-AF65-F5344CB8AC3E}">
        <p14:creationId xmlns:p14="http://schemas.microsoft.com/office/powerpoint/2010/main" val="21603264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hotos.20040517182144.image.jpg"/>
          <p:cNvPicPr>
            <a:picLocks noChangeAspect="1"/>
          </p:cNvPicPr>
          <p:nvPr/>
        </p:nvPicPr>
        <p:blipFill>
          <a:blip r:embed="rId2" cstate="email">
            <a:alphaModFix amt="25000"/>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8" name="TextBox 7"/>
          <p:cNvSpPr txBox="1"/>
          <p:nvPr/>
        </p:nvSpPr>
        <p:spPr>
          <a:xfrm>
            <a:off x="702328" y="4"/>
            <a:ext cx="7772397" cy="769441"/>
          </a:xfrm>
          <a:prstGeom prst="rect">
            <a:avLst/>
          </a:prstGeom>
          <a:noFill/>
        </p:spPr>
        <p:txBody>
          <a:bodyPr wrap="square" rtlCol="0">
            <a:spAutoFit/>
          </a:bodyPr>
          <a:lstStyle/>
          <a:p>
            <a:pPr algn="ctr"/>
            <a:r>
              <a:rPr lang="en-US" sz="4400" dirty="0" smtClean="0"/>
              <a:t>Arctic Research Program LOE 5</a:t>
            </a:r>
            <a:endParaRPr lang="en-US" sz="4400" dirty="0"/>
          </a:p>
        </p:txBody>
      </p:sp>
      <p:sp>
        <p:nvSpPr>
          <p:cNvPr id="9" name="Rectangle 8"/>
          <p:cNvSpPr/>
          <p:nvPr/>
        </p:nvSpPr>
        <p:spPr>
          <a:xfrm>
            <a:off x="5600903" y="1636793"/>
            <a:ext cx="3157657" cy="2308324"/>
          </a:xfrm>
          <a:prstGeom prst="rect">
            <a:avLst/>
          </a:prstGeom>
        </p:spPr>
        <p:txBody>
          <a:bodyPr wrap="square">
            <a:spAutoFit/>
          </a:bodyPr>
          <a:lstStyle/>
          <a:p>
            <a:pPr algn="ctr"/>
            <a:r>
              <a:rPr lang="en-US" sz="2400" dirty="0"/>
              <a:t> Support the </a:t>
            </a:r>
            <a:r>
              <a:rPr lang="en-US" sz="2400" dirty="0" smtClean="0"/>
              <a:t>U.S. </a:t>
            </a:r>
            <a:r>
              <a:rPr lang="en-US" sz="2400" dirty="0"/>
              <a:t>AON project office and its role in developing integrated products using existing Arctic observing assets.</a:t>
            </a:r>
          </a:p>
        </p:txBody>
      </p:sp>
      <p:sp>
        <p:nvSpPr>
          <p:cNvPr id="12" name="TextBox 11"/>
          <p:cNvSpPr txBox="1"/>
          <p:nvPr/>
        </p:nvSpPr>
        <p:spPr>
          <a:xfrm>
            <a:off x="1896533" y="733865"/>
            <a:ext cx="5520267" cy="523220"/>
          </a:xfrm>
          <a:prstGeom prst="rect">
            <a:avLst/>
          </a:prstGeom>
          <a:noFill/>
        </p:spPr>
        <p:txBody>
          <a:bodyPr wrap="square" rtlCol="0">
            <a:spAutoFit/>
          </a:bodyPr>
          <a:lstStyle/>
          <a:p>
            <a:pPr algn="ctr"/>
            <a:r>
              <a:rPr lang="en-US" sz="2800" dirty="0" smtClean="0"/>
              <a:t>U.S. Arctic Observing Network (AON)</a:t>
            </a:r>
            <a:endParaRPr lang="en-US" sz="2800" dirty="0"/>
          </a:p>
        </p:txBody>
      </p:sp>
      <p:pic>
        <p:nvPicPr>
          <p:cNvPr id="2" name="Picture 1"/>
          <p:cNvPicPr>
            <a:picLocks noChangeAspect="1"/>
          </p:cNvPicPr>
          <p:nvPr/>
        </p:nvPicPr>
        <p:blipFill>
          <a:blip r:embed="rId3"/>
          <a:stretch>
            <a:fillRect/>
          </a:stretch>
        </p:blipFill>
        <p:spPr>
          <a:xfrm>
            <a:off x="393700" y="1636793"/>
            <a:ext cx="7023100" cy="5270500"/>
          </a:xfrm>
          <a:prstGeom prst="rect">
            <a:avLst/>
          </a:prstGeom>
        </p:spPr>
      </p:pic>
    </p:spTree>
    <p:extLst>
      <p:ext uri="{BB962C8B-B14F-4D97-AF65-F5344CB8AC3E}">
        <p14:creationId xmlns:p14="http://schemas.microsoft.com/office/powerpoint/2010/main" val="11849215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hotos.20040517182144.image.jpg"/>
          <p:cNvPicPr>
            <a:picLocks noChangeAspect="1"/>
          </p:cNvPicPr>
          <p:nvPr/>
        </p:nvPicPr>
        <p:blipFill>
          <a:blip r:embed="rId2" cstate="email">
            <a:alphaModFix amt="20000"/>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0" name="Rectangle 9"/>
          <p:cNvSpPr/>
          <p:nvPr/>
        </p:nvSpPr>
        <p:spPr>
          <a:xfrm>
            <a:off x="64146" y="616099"/>
            <a:ext cx="9144000" cy="646331"/>
          </a:xfrm>
          <a:prstGeom prst="rect">
            <a:avLst/>
          </a:prstGeom>
        </p:spPr>
        <p:txBody>
          <a:bodyPr wrap="square">
            <a:spAutoFit/>
          </a:bodyPr>
          <a:lstStyle/>
          <a:p>
            <a:pPr algn="ctr"/>
            <a:r>
              <a:rPr lang="en-US" sz="3600" dirty="0"/>
              <a:t>U.S. Arctic Observing Network (AON)</a:t>
            </a:r>
          </a:p>
        </p:txBody>
      </p:sp>
      <p:sp>
        <p:nvSpPr>
          <p:cNvPr id="11" name="Content Placeholder 2"/>
          <p:cNvSpPr>
            <a:spLocks noGrp="1"/>
          </p:cNvSpPr>
          <p:nvPr>
            <p:ph idx="1"/>
          </p:nvPr>
        </p:nvSpPr>
        <p:spPr>
          <a:xfrm>
            <a:off x="81079" y="1387544"/>
            <a:ext cx="9045985" cy="4199062"/>
          </a:xfrm>
        </p:spPr>
        <p:txBody>
          <a:bodyPr>
            <a:noAutofit/>
          </a:bodyPr>
          <a:lstStyle/>
          <a:p>
            <a:pPr marL="0" indent="0">
              <a:buNone/>
            </a:pPr>
            <a:r>
              <a:rPr lang="en-US" sz="2400" dirty="0"/>
              <a:t>Establish and support a task-driven US AON to mobilize U.S. contributions towards </a:t>
            </a:r>
            <a:r>
              <a:rPr lang="en-US" sz="2400" u="sng" dirty="0"/>
              <a:t>integrated</a:t>
            </a:r>
            <a:r>
              <a:rPr lang="en-US" sz="2400" dirty="0"/>
              <a:t> and </a:t>
            </a:r>
            <a:r>
              <a:rPr lang="en-US" sz="2400" u="sng" dirty="0"/>
              <a:t>well-defined </a:t>
            </a:r>
            <a:r>
              <a:rPr lang="en-US" sz="2400" dirty="0"/>
              <a:t>observing networks that </a:t>
            </a:r>
            <a:r>
              <a:rPr lang="en-US" sz="2400" u="sng" dirty="0"/>
              <a:t>enable access </a:t>
            </a:r>
            <a:r>
              <a:rPr lang="en-US" sz="2400" dirty="0"/>
              <a:t>to high quality data, expertise and information in support of scientific understanding, local needs, and agency operations. </a:t>
            </a:r>
          </a:p>
        </p:txBody>
      </p:sp>
      <p:sp>
        <p:nvSpPr>
          <p:cNvPr id="13" name="Content Placeholder 2"/>
          <p:cNvSpPr txBox="1">
            <a:spLocks/>
          </p:cNvSpPr>
          <p:nvPr/>
        </p:nvSpPr>
        <p:spPr>
          <a:xfrm>
            <a:off x="-212082" y="3445059"/>
            <a:ext cx="9110131" cy="3385260"/>
          </a:xfrm>
          <a:prstGeom prst="rect">
            <a:avLst/>
          </a:prstGeom>
        </p:spPr>
        <p:txBody>
          <a:bodyPr vert="horz" lIns="91440" tIns="45720" rIns="91440" bIns="45720" rtlCol="0">
            <a:normAutofit fontScale="92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r>
              <a:rPr lang="en-US" sz="2600" dirty="0"/>
              <a:t>Improve observing capacity for sea ice forecasting and navigation products;</a:t>
            </a:r>
          </a:p>
          <a:p>
            <a:pPr marL="457200" lvl="1" indent="0">
              <a:buNone/>
            </a:pPr>
            <a:endParaRPr lang="en-US" sz="2600" dirty="0"/>
          </a:p>
          <a:p>
            <a:pPr lvl="1"/>
            <a:r>
              <a:rPr lang="en-US" sz="2600" dirty="0"/>
              <a:t>Improve </a:t>
            </a:r>
            <a:r>
              <a:rPr lang="en-US" sz="2600" dirty="0" err="1"/>
              <a:t>cyberinfrastructure</a:t>
            </a:r>
            <a:r>
              <a:rPr lang="en-US" sz="2600" dirty="0"/>
              <a:t> for synthesizing and applying ship tracking data (AIS) towards regional decision making</a:t>
            </a:r>
            <a:r>
              <a:rPr lang="en-US" sz="2600" dirty="0" smtClean="0"/>
              <a:t>;</a:t>
            </a:r>
          </a:p>
          <a:p>
            <a:pPr lvl="1"/>
            <a:endParaRPr lang="en-US" sz="2600" dirty="0" smtClean="0"/>
          </a:p>
          <a:p>
            <a:pPr lvl="1"/>
            <a:r>
              <a:rPr lang="en-US" sz="2600" dirty="0" smtClean="0"/>
              <a:t>Improve observational products for terrestrial snow cover;</a:t>
            </a:r>
            <a:endParaRPr lang="en-US" sz="2600" dirty="0"/>
          </a:p>
          <a:p>
            <a:pPr marL="457200" lvl="1" indent="0">
              <a:buNone/>
            </a:pPr>
            <a:endParaRPr lang="en-US" sz="2600" dirty="0"/>
          </a:p>
          <a:p>
            <a:pPr lvl="1"/>
            <a:r>
              <a:rPr lang="en-US" sz="2600" dirty="0"/>
              <a:t>Improve biogeochemistry products for fisheries management.</a:t>
            </a:r>
          </a:p>
          <a:p>
            <a:endParaRPr lang="en-US" sz="2400" dirty="0"/>
          </a:p>
        </p:txBody>
      </p:sp>
      <p:sp>
        <p:nvSpPr>
          <p:cNvPr id="8" name="TextBox 7"/>
          <p:cNvSpPr txBox="1"/>
          <p:nvPr/>
        </p:nvSpPr>
        <p:spPr>
          <a:xfrm>
            <a:off x="702328" y="-169326"/>
            <a:ext cx="7772397" cy="769441"/>
          </a:xfrm>
          <a:prstGeom prst="rect">
            <a:avLst/>
          </a:prstGeom>
          <a:noFill/>
        </p:spPr>
        <p:txBody>
          <a:bodyPr wrap="square" rtlCol="0">
            <a:spAutoFit/>
          </a:bodyPr>
          <a:lstStyle/>
          <a:p>
            <a:pPr algn="ctr"/>
            <a:r>
              <a:rPr lang="en-US" sz="4400" dirty="0" smtClean="0"/>
              <a:t>Arctic Research Program LOE 5</a:t>
            </a:r>
            <a:endParaRPr lang="en-US" sz="4400" dirty="0"/>
          </a:p>
        </p:txBody>
      </p:sp>
    </p:spTree>
    <p:extLst>
      <p:ext uri="{BB962C8B-B14F-4D97-AF65-F5344CB8AC3E}">
        <p14:creationId xmlns:p14="http://schemas.microsoft.com/office/powerpoint/2010/main" val="6551436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hotos.20040517182144.image.jpg"/>
          <p:cNvPicPr>
            <a:picLocks noChangeAspect="1"/>
          </p:cNvPicPr>
          <p:nvPr/>
        </p:nvPicPr>
        <p:blipFill>
          <a:blip r:embed="rId2" cstate="email">
            <a:alphaModFix amt="25000"/>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TextBox 3"/>
          <p:cNvSpPr txBox="1"/>
          <p:nvPr/>
        </p:nvSpPr>
        <p:spPr>
          <a:xfrm>
            <a:off x="702328" y="4"/>
            <a:ext cx="7772397" cy="769441"/>
          </a:xfrm>
          <a:prstGeom prst="rect">
            <a:avLst/>
          </a:prstGeom>
          <a:noFill/>
        </p:spPr>
        <p:txBody>
          <a:bodyPr wrap="square" rtlCol="0">
            <a:spAutoFit/>
          </a:bodyPr>
          <a:lstStyle/>
          <a:p>
            <a:pPr algn="ctr"/>
            <a:r>
              <a:rPr lang="en-US" sz="4400" dirty="0" smtClean="0"/>
              <a:t>Arctic Research Program LOE 5</a:t>
            </a:r>
            <a:endParaRPr lang="en-US" sz="4400" dirty="0"/>
          </a:p>
        </p:txBody>
      </p:sp>
      <p:sp>
        <p:nvSpPr>
          <p:cNvPr id="5" name="Title 1"/>
          <p:cNvSpPr>
            <a:spLocks noGrp="1"/>
          </p:cNvSpPr>
          <p:nvPr>
            <p:ph type="title"/>
          </p:nvPr>
        </p:nvSpPr>
        <p:spPr>
          <a:xfrm>
            <a:off x="50798" y="769445"/>
            <a:ext cx="9144001" cy="737622"/>
          </a:xfrm>
        </p:spPr>
        <p:txBody>
          <a:bodyPr>
            <a:normAutofit/>
          </a:bodyPr>
          <a:lstStyle/>
          <a:p>
            <a:pPr algn="l"/>
            <a:r>
              <a:rPr lang="en-US" sz="2300" b="1" i="1" u="sng" dirty="0" smtClean="0">
                <a:solidFill>
                  <a:schemeClr val="tx2">
                    <a:lumMod val="60000"/>
                    <a:lumOff val="40000"/>
                  </a:schemeClr>
                </a:solidFill>
              </a:rPr>
              <a:t>US AON Task</a:t>
            </a:r>
            <a:r>
              <a:rPr lang="en-US" sz="2300" b="1" u="sng" dirty="0" smtClean="0">
                <a:solidFill>
                  <a:schemeClr val="tx2">
                    <a:lumMod val="60000"/>
                    <a:lumOff val="40000"/>
                  </a:schemeClr>
                </a:solidFill>
              </a:rPr>
              <a:t>:</a:t>
            </a:r>
            <a:r>
              <a:rPr lang="en-US" sz="2300" b="1" dirty="0" smtClean="0">
                <a:solidFill>
                  <a:schemeClr val="tx2">
                    <a:lumMod val="60000"/>
                    <a:lumOff val="40000"/>
                  </a:schemeClr>
                </a:solidFill>
              </a:rPr>
              <a:t>  </a:t>
            </a:r>
            <a:r>
              <a:rPr lang="en-US" sz="2300" b="1" dirty="0" smtClean="0"/>
              <a:t>Operational, Multi-Sensor Sea Ice Thickness (SIT) Product</a:t>
            </a:r>
            <a:endParaRPr lang="en-US" sz="2300" b="1" dirty="0"/>
          </a:p>
        </p:txBody>
      </p:sp>
      <p:sp>
        <p:nvSpPr>
          <p:cNvPr id="6" name="Content Placeholder 2"/>
          <p:cNvSpPr txBox="1">
            <a:spLocks/>
          </p:cNvSpPr>
          <p:nvPr/>
        </p:nvSpPr>
        <p:spPr>
          <a:xfrm>
            <a:off x="-346001" y="1594884"/>
            <a:ext cx="4602117" cy="5325501"/>
          </a:xfrm>
          <a:prstGeom prst="rect">
            <a:avLst/>
          </a:prstGeom>
        </p:spPr>
        <p:txBody>
          <a:bodyPr>
            <a:normAutofit fontScale="70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r>
              <a:rPr lang="en-US" dirty="0" smtClean="0"/>
              <a:t>An operational sea ice thickness product for forecast models has been identified as a </a:t>
            </a:r>
            <a:r>
              <a:rPr lang="en-US" dirty="0" smtClean="0">
                <a:solidFill>
                  <a:schemeClr val="accent1"/>
                </a:solidFill>
              </a:rPr>
              <a:t>critical advancement for </a:t>
            </a:r>
            <a:r>
              <a:rPr lang="en-US" i="1" dirty="0" smtClean="0">
                <a:solidFill>
                  <a:schemeClr val="accent1"/>
                </a:solidFill>
              </a:rPr>
              <a:t>sea ice forecasting</a:t>
            </a:r>
            <a:r>
              <a:rPr lang="en-US" dirty="0" smtClean="0"/>
              <a:t>.</a:t>
            </a:r>
          </a:p>
          <a:p>
            <a:pPr lvl="1"/>
            <a:endParaRPr lang="en-US" dirty="0" smtClean="0"/>
          </a:p>
          <a:p>
            <a:pPr lvl="1"/>
            <a:r>
              <a:rPr lang="en-US" u="sng" dirty="0" smtClean="0"/>
              <a:t>Challenge:</a:t>
            </a:r>
            <a:r>
              <a:rPr lang="en-US" dirty="0" smtClean="0"/>
              <a:t> There is currently </a:t>
            </a:r>
            <a:r>
              <a:rPr lang="en-US" dirty="0" smtClean="0">
                <a:solidFill>
                  <a:schemeClr val="accent1"/>
                </a:solidFill>
              </a:rPr>
              <a:t>no single observing technology </a:t>
            </a:r>
            <a:r>
              <a:rPr lang="en-US" dirty="0" smtClean="0"/>
              <a:t>that provides comprehensive, real-time sea ice thickness; </a:t>
            </a:r>
          </a:p>
          <a:p>
            <a:pPr lvl="1"/>
            <a:endParaRPr lang="en-US" dirty="0" smtClean="0"/>
          </a:p>
          <a:p>
            <a:pPr lvl="1"/>
            <a:r>
              <a:rPr lang="en-US" u="sng" dirty="0" smtClean="0"/>
              <a:t>US AON Task Approach:</a:t>
            </a:r>
            <a:r>
              <a:rPr lang="en-US" dirty="0" smtClean="0"/>
              <a:t> Assemble an </a:t>
            </a:r>
            <a:r>
              <a:rPr lang="en-US" dirty="0" smtClean="0">
                <a:solidFill>
                  <a:schemeClr val="accent1"/>
                </a:solidFill>
              </a:rPr>
              <a:t>interdisciplinary task team </a:t>
            </a:r>
            <a:r>
              <a:rPr lang="en-US" dirty="0" smtClean="0"/>
              <a:t>comprised of experts from each technology, model developers and operational ice centers to develop </a:t>
            </a:r>
            <a:r>
              <a:rPr lang="en-US" dirty="0" smtClean="0">
                <a:solidFill>
                  <a:schemeClr val="accent1"/>
                </a:solidFill>
              </a:rPr>
              <a:t>fit-for purpose, multi-sensor product(s).</a:t>
            </a:r>
          </a:p>
          <a:p>
            <a:pPr lvl="1"/>
            <a:endParaRPr lang="en-US" dirty="0"/>
          </a:p>
        </p:txBody>
      </p:sp>
      <p:pic>
        <p:nvPicPr>
          <p:cNvPr id="7" name="Picture 6"/>
          <p:cNvPicPr>
            <a:picLocks noChangeAspect="1"/>
          </p:cNvPicPr>
          <p:nvPr/>
        </p:nvPicPr>
        <p:blipFill>
          <a:blip r:embed="rId3"/>
          <a:stretch>
            <a:fillRect/>
          </a:stretch>
        </p:blipFill>
        <p:spPr>
          <a:xfrm>
            <a:off x="4442379" y="1591732"/>
            <a:ext cx="4346017" cy="4325323"/>
          </a:xfrm>
          <a:prstGeom prst="rect">
            <a:avLst/>
          </a:prstGeom>
          <a:ln w="25400">
            <a:solidFill>
              <a:schemeClr val="tx1"/>
            </a:solidFill>
          </a:ln>
        </p:spPr>
      </p:pic>
    </p:spTree>
    <p:extLst>
      <p:ext uri="{BB962C8B-B14F-4D97-AF65-F5344CB8AC3E}">
        <p14:creationId xmlns:p14="http://schemas.microsoft.com/office/powerpoint/2010/main" val="3987553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cstate="email">
            <a:extLst>
              <a:ext uri="{BEBA8EAE-BF5A-486C-A8C5-ECC9F3942E4B}">
                <a14:imgProps xmlns:a14="http://schemas.microsoft.com/office/drawing/2010/main">
                  <a14:imgLayer r:embed="rId3">
                    <a14:imgEffect>
                      <a14:colorTemperature colorTemp="5900"/>
                    </a14:imgEffect>
                    <a14:imgEffect>
                      <a14:brightnessContrast bright="20000"/>
                    </a14:imgEffect>
                  </a14:imgLayer>
                </a14:imgProps>
              </a:ext>
              <a:ext uri="{28A0092B-C50C-407E-A947-70E740481C1C}">
                <a14:useLocalDpi xmlns:a14="http://schemas.microsoft.com/office/drawing/2010/main"/>
              </a:ext>
            </a:extLst>
          </a:blip>
          <a:srcRect/>
          <a:stretch/>
        </p:blipFill>
        <p:spPr>
          <a:xfrm>
            <a:off x="0" y="-38544"/>
            <a:ext cx="9144000" cy="6896544"/>
          </a:xfrm>
          <a:prstGeom prst="rect">
            <a:avLst/>
          </a:prstGeom>
        </p:spPr>
      </p:pic>
      <p:sp>
        <p:nvSpPr>
          <p:cNvPr id="3" name="Subtitle 2"/>
          <p:cNvSpPr>
            <a:spLocks noGrp="1"/>
          </p:cNvSpPr>
          <p:nvPr>
            <p:ph type="subTitle" idx="1"/>
          </p:nvPr>
        </p:nvSpPr>
        <p:spPr>
          <a:xfrm>
            <a:off x="876297" y="807363"/>
            <a:ext cx="7696200" cy="685800"/>
          </a:xfrm>
        </p:spPr>
        <p:txBody>
          <a:bodyPr>
            <a:normAutofit/>
          </a:bodyPr>
          <a:lstStyle/>
          <a:p>
            <a:r>
              <a:rPr lang="en-US" sz="2400" dirty="0" smtClean="0">
                <a:solidFill>
                  <a:schemeClr val="tx1">
                    <a:lumMod val="65000"/>
                    <a:lumOff val="35000"/>
                  </a:schemeClr>
                </a:solidFill>
                <a:latin typeface="Myriad Pro" pitchFamily="34" charset="0"/>
              </a:rPr>
              <a:t>www.arctic.noaa.gov/Report-Card</a:t>
            </a:r>
            <a:endParaRPr lang="en-US" sz="2400" dirty="0">
              <a:solidFill>
                <a:schemeClr val="tx1">
                  <a:lumMod val="65000"/>
                  <a:lumOff val="35000"/>
                </a:schemeClr>
              </a:solidFill>
              <a:latin typeface="Myriad Pro" pitchFamily="34" charset="0"/>
            </a:endParaRPr>
          </a:p>
        </p:txBody>
      </p:sp>
      <p:sp>
        <p:nvSpPr>
          <p:cNvPr id="12" name="Rectangle 3"/>
          <p:cNvSpPr>
            <a:spLocks noChangeArrowheads="1"/>
          </p:cNvSpPr>
          <p:nvPr/>
        </p:nvSpPr>
        <p:spPr bwMode="auto">
          <a:xfrm>
            <a:off x="2362646" y="6561929"/>
            <a:ext cx="4604483"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lvl="0" algn="r" fontAlgn="base">
              <a:spcBef>
                <a:spcPct val="0"/>
              </a:spcBef>
              <a:spcAft>
                <a:spcPct val="0"/>
              </a:spcAft>
            </a:pPr>
            <a:r>
              <a:rPr kumimoji="0" lang="en-US" altLang="en-US" sz="1400" b="0" i="0" u="none" strike="noStrike" cap="none" normalizeH="0" baseline="0" dirty="0" smtClean="0">
                <a:ln>
                  <a:noFill/>
                </a:ln>
                <a:solidFill>
                  <a:schemeClr val="bg1"/>
                </a:solidFill>
                <a:effectLst/>
                <a:latin typeface="Myriad Pro" pitchFamily="34" charset="0"/>
                <a:cs typeface="Arial" charset="0"/>
              </a:rPr>
              <a:t>For larger versions, visit:</a:t>
            </a:r>
            <a:r>
              <a:rPr lang="en-US" altLang="en-US" sz="1400" dirty="0">
                <a:solidFill>
                  <a:schemeClr val="bg1"/>
                </a:solidFill>
                <a:latin typeface="Myriad Pro" pitchFamily="34" charset="0"/>
                <a:cs typeface="Arial" charset="0"/>
              </a:rPr>
              <a:t> </a:t>
            </a:r>
            <a:r>
              <a:rPr lang="en-US" altLang="en-US" sz="1400" dirty="0" smtClean="0">
                <a:solidFill>
                  <a:schemeClr val="bg1"/>
                </a:solidFill>
                <a:latin typeface="Myriad Pro" pitchFamily="34" charset="0"/>
                <a:cs typeface="Arial" charset="0"/>
              </a:rPr>
              <a:t> http://bit.ly/2016ArcticReportCard</a:t>
            </a:r>
            <a:endParaRPr kumimoji="0" lang="en-US" altLang="en-US" sz="1400" b="0" i="0" u="none" strike="noStrike" cap="none" normalizeH="0" baseline="0" dirty="0" smtClean="0">
              <a:ln>
                <a:noFill/>
              </a:ln>
              <a:solidFill>
                <a:schemeClr val="bg1"/>
              </a:solidFill>
              <a:effectLst/>
              <a:latin typeface="Myriad Pro" pitchFamily="34" charset="0"/>
              <a:cs typeface="Arial" charset="0"/>
            </a:endParaRPr>
          </a:p>
        </p:txBody>
      </p:sp>
      <p:pic>
        <p:nvPicPr>
          <p:cNvPr id="9" name="Picture 8"/>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054561" y="1351802"/>
            <a:ext cx="7212431" cy="5126514"/>
          </a:xfrm>
          <a:prstGeom prst="rect">
            <a:avLst/>
          </a:prstGeom>
          <a:ln w="28575">
            <a:solidFill>
              <a:schemeClr val="tx1"/>
            </a:solidFill>
          </a:ln>
        </p:spPr>
      </p:pic>
      <p:sp>
        <p:nvSpPr>
          <p:cNvPr id="11" name="TextBox 10"/>
          <p:cNvSpPr txBox="1"/>
          <p:nvPr/>
        </p:nvSpPr>
        <p:spPr>
          <a:xfrm>
            <a:off x="735264" y="13376"/>
            <a:ext cx="7860632" cy="646331"/>
          </a:xfrm>
          <a:prstGeom prst="rect">
            <a:avLst/>
          </a:prstGeom>
          <a:noFill/>
        </p:spPr>
        <p:txBody>
          <a:bodyPr wrap="square" rtlCol="0">
            <a:spAutoFit/>
          </a:bodyPr>
          <a:lstStyle/>
          <a:p>
            <a:pPr algn="ctr"/>
            <a:r>
              <a:rPr lang="en-US" sz="3600" dirty="0" smtClean="0">
                <a:solidFill>
                  <a:schemeClr val="tx2"/>
                </a:solidFill>
              </a:rPr>
              <a:t>2016 Was The Warmest Year On Record </a:t>
            </a:r>
            <a:endParaRPr lang="en-US" sz="3600" dirty="0">
              <a:solidFill>
                <a:schemeClr val="tx2"/>
              </a:solidFill>
            </a:endParaRPr>
          </a:p>
        </p:txBody>
      </p:sp>
    </p:spTree>
    <p:extLst>
      <p:ext uri="{BB962C8B-B14F-4D97-AF65-F5344CB8AC3E}">
        <p14:creationId xmlns:p14="http://schemas.microsoft.com/office/powerpoint/2010/main" val="16113297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5" name="Rectangle 4"/>
          <p:cNvSpPr/>
          <p:nvPr/>
        </p:nvSpPr>
        <p:spPr>
          <a:xfrm>
            <a:off x="26742" y="1576010"/>
            <a:ext cx="8956842" cy="830997"/>
          </a:xfrm>
          <a:prstGeom prst="rect">
            <a:avLst/>
          </a:prstGeom>
        </p:spPr>
        <p:txBody>
          <a:bodyPr wrap="square">
            <a:spAutoFit/>
          </a:bodyPr>
          <a:lstStyle/>
          <a:p>
            <a:pPr lvl="0" algn="ctr"/>
            <a:r>
              <a:rPr lang="en-US" sz="2400" dirty="0" smtClean="0"/>
              <a:t>Integrated </a:t>
            </a:r>
            <a:r>
              <a:rPr lang="en-US" sz="2400" dirty="0"/>
              <a:t>environmental knowledge that is </a:t>
            </a:r>
            <a:r>
              <a:rPr lang="en-US" sz="2400" b="1" u="sng" dirty="0"/>
              <a:t>timely</a:t>
            </a:r>
            <a:r>
              <a:rPr lang="en-US" sz="2400" dirty="0"/>
              <a:t>, </a:t>
            </a:r>
            <a:r>
              <a:rPr lang="en-US" sz="2400" b="1" u="sng" dirty="0"/>
              <a:t>reliable</a:t>
            </a:r>
            <a:r>
              <a:rPr lang="en-US" sz="2400" dirty="0"/>
              <a:t> and </a:t>
            </a:r>
            <a:r>
              <a:rPr lang="en-US" sz="2400" b="1" u="sng" dirty="0"/>
              <a:t>suitable</a:t>
            </a:r>
            <a:r>
              <a:rPr lang="en-US" sz="2400" dirty="0"/>
              <a:t> </a:t>
            </a:r>
            <a:r>
              <a:rPr lang="en-US" sz="2400" dirty="0" smtClean="0"/>
              <a:t>for </a:t>
            </a:r>
            <a:r>
              <a:rPr lang="en-US" sz="2400" dirty="0"/>
              <a:t>the decisions at hand</a:t>
            </a:r>
            <a:r>
              <a:rPr lang="en-US" sz="2400" dirty="0" smtClean="0"/>
              <a:t>. Includes:</a:t>
            </a:r>
          </a:p>
        </p:txBody>
      </p:sp>
      <p:sp>
        <p:nvSpPr>
          <p:cNvPr id="6" name="TextBox 5"/>
          <p:cNvSpPr txBox="1"/>
          <p:nvPr/>
        </p:nvSpPr>
        <p:spPr>
          <a:xfrm>
            <a:off x="599800" y="926032"/>
            <a:ext cx="7860632" cy="707886"/>
          </a:xfrm>
          <a:prstGeom prst="rect">
            <a:avLst/>
          </a:prstGeom>
          <a:noFill/>
        </p:spPr>
        <p:txBody>
          <a:bodyPr wrap="square" rtlCol="0">
            <a:spAutoFit/>
          </a:bodyPr>
          <a:lstStyle/>
          <a:p>
            <a:pPr algn="ctr"/>
            <a:r>
              <a:rPr lang="en-US" sz="4000" u="sng" dirty="0" smtClean="0">
                <a:solidFill>
                  <a:schemeClr val="tx2"/>
                </a:solidFill>
              </a:rPr>
              <a:t>Environmental Intelligence </a:t>
            </a:r>
            <a:endParaRPr lang="en-US" sz="4000" u="sng" dirty="0">
              <a:solidFill>
                <a:schemeClr val="tx2"/>
              </a:solidFill>
            </a:endParaRPr>
          </a:p>
        </p:txBody>
      </p:sp>
      <p:sp>
        <p:nvSpPr>
          <p:cNvPr id="2" name="Rectangle 1"/>
          <p:cNvSpPr/>
          <p:nvPr/>
        </p:nvSpPr>
        <p:spPr>
          <a:xfrm>
            <a:off x="931333" y="2373141"/>
            <a:ext cx="8052251" cy="461665"/>
          </a:xfrm>
          <a:prstGeom prst="rect">
            <a:avLst/>
          </a:prstGeom>
        </p:spPr>
        <p:txBody>
          <a:bodyPr wrap="square">
            <a:spAutoFit/>
          </a:bodyPr>
          <a:lstStyle/>
          <a:p>
            <a:pPr marL="514350" lvl="0" indent="-514350">
              <a:buAutoNum type="arabicPeriod"/>
            </a:pPr>
            <a:r>
              <a:rPr lang="en-US" sz="2400" dirty="0" smtClean="0"/>
              <a:t>Observations,  2. Modeling, and  3. Data </a:t>
            </a:r>
            <a:r>
              <a:rPr lang="en-US" sz="2400" dirty="0"/>
              <a:t>Integration </a:t>
            </a:r>
          </a:p>
        </p:txBody>
      </p:sp>
      <p:sp>
        <p:nvSpPr>
          <p:cNvPr id="8" name="TextBox 7"/>
          <p:cNvSpPr txBox="1"/>
          <p:nvPr/>
        </p:nvSpPr>
        <p:spPr>
          <a:xfrm>
            <a:off x="702328" y="4"/>
            <a:ext cx="7772397" cy="769441"/>
          </a:xfrm>
          <a:prstGeom prst="rect">
            <a:avLst/>
          </a:prstGeom>
          <a:noFill/>
        </p:spPr>
        <p:txBody>
          <a:bodyPr wrap="square" rtlCol="0">
            <a:spAutoFit/>
          </a:bodyPr>
          <a:lstStyle/>
          <a:p>
            <a:pPr algn="ctr"/>
            <a:r>
              <a:rPr lang="en-US" sz="4400" dirty="0" smtClean="0"/>
              <a:t>New IARPC Collaboration Team</a:t>
            </a:r>
            <a:endParaRPr lang="en-US" sz="4400" dirty="0"/>
          </a:p>
        </p:txBody>
      </p:sp>
      <p:pic>
        <p:nvPicPr>
          <p:cNvPr id="9" name="Picture 7" descr="Kids-with-Drying-Salmon.jpg"/>
          <p:cNvPicPr>
            <a:picLocks noChangeAspect="1"/>
          </p:cNvPicPr>
          <p:nvPr/>
        </p:nvPicPr>
        <p:blipFill rotWithShape="1">
          <a:blip r:embed="rId2" cstate="email">
            <a:alphaModFix/>
            <a:extLst>
              <a:ext uri="{28A0092B-C50C-407E-A947-70E740481C1C}">
                <a14:useLocalDpi xmlns:a14="http://schemas.microsoft.com/office/drawing/2010/main"/>
              </a:ext>
            </a:extLst>
          </a:blip>
          <a:srcRect/>
          <a:stretch/>
        </p:blipFill>
        <p:spPr bwMode="auto">
          <a:xfrm>
            <a:off x="-4234" y="3211297"/>
            <a:ext cx="9182100" cy="3646703"/>
          </a:xfrm>
          <a:prstGeom prst="rect">
            <a:avLst/>
          </a:prstGeom>
          <a:noFill/>
          <a:ln w="25400">
            <a:solidFill>
              <a:srgbClr val="000000"/>
            </a:solidFill>
            <a:miter lim="800000"/>
            <a:headEnd/>
            <a:tailEnd/>
          </a:ln>
          <a:extLst>
            <a:ext uri="{909E8E84-426E-40dd-AFC4-6F175D3DCCD1}">
              <a14:hiddenFill xmlns:a14="http://schemas.microsoft.com/office/drawing/2010/main">
                <a:solidFill>
                  <a:srgbClr val="FFFFFF">
                    <a:alpha val="25098"/>
                  </a:srgbClr>
                </a:solidFill>
              </a14:hiddenFill>
            </a:ext>
          </a:extLst>
        </p:spPr>
      </p:pic>
    </p:spTree>
    <p:extLst>
      <p:ext uri="{BB962C8B-B14F-4D97-AF65-F5344CB8AC3E}">
        <p14:creationId xmlns:p14="http://schemas.microsoft.com/office/powerpoint/2010/main" val="24747384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alphaModFix amt="16000"/>
            <a:extLst>
              <a:ext uri="{28A0092B-C50C-407E-A947-70E740481C1C}">
                <a14:useLocalDpi xmlns:a14="http://schemas.microsoft.com/office/drawing/2010/main"/>
              </a:ext>
            </a:extLst>
          </a:blip>
          <a:srcRect/>
          <a:stretch/>
        </p:blipFill>
        <p:spPr>
          <a:xfrm>
            <a:off x="-648558" y="-195138"/>
            <a:ext cx="9819582" cy="7053138"/>
          </a:xfrm>
          <a:prstGeom prst="rect">
            <a:avLst/>
          </a:prstGeom>
        </p:spPr>
      </p:pic>
      <p:sp>
        <p:nvSpPr>
          <p:cNvPr id="6" name="Rectangle 5"/>
          <p:cNvSpPr/>
          <p:nvPr/>
        </p:nvSpPr>
        <p:spPr>
          <a:xfrm>
            <a:off x="0" y="19027"/>
            <a:ext cx="9144000" cy="1384995"/>
          </a:xfrm>
          <a:prstGeom prst="rect">
            <a:avLst/>
          </a:prstGeom>
        </p:spPr>
        <p:txBody>
          <a:bodyPr wrap="square">
            <a:spAutoFit/>
          </a:bodyPr>
          <a:lstStyle/>
          <a:p>
            <a:pPr lvl="0" algn="ctr"/>
            <a:r>
              <a:rPr lang="en-US" sz="2800" dirty="0"/>
              <a:t>  </a:t>
            </a:r>
          </a:p>
        </p:txBody>
      </p:sp>
      <p:sp>
        <p:nvSpPr>
          <p:cNvPr id="5" name="Title 1"/>
          <p:cNvSpPr>
            <a:spLocks noGrp="1"/>
          </p:cNvSpPr>
          <p:nvPr>
            <p:ph type="title"/>
          </p:nvPr>
        </p:nvSpPr>
        <p:spPr>
          <a:xfrm>
            <a:off x="0" y="-184674"/>
            <a:ext cx="9144000" cy="1143000"/>
          </a:xfrm>
        </p:spPr>
        <p:txBody>
          <a:bodyPr>
            <a:normAutofit fontScale="90000"/>
          </a:bodyPr>
          <a:lstStyle/>
          <a:p>
            <a:r>
              <a:rPr lang="en-US" sz="3600" dirty="0"/>
              <a:t>Why We Need Environmental Intelligence Gathering </a:t>
            </a:r>
          </a:p>
        </p:txBody>
      </p:sp>
      <p:sp>
        <p:nvSpPr>
          <p:cNvPr id="3" name="Rectangle 2"/>
          <p:cNvSpPr/>
          <p:nvPr/>
        </p:nvSpPr>
        <p:spPr>
          <a:xfrm>
            <a:off x="286763" y="1022466"/>
            <a:ext cx="8630215" cy="1692771"/>
          </a:xfrm>
          <a:prstGeom prst="rect">
            <a:avLst/>
          </a:prstGeom>
        </p:spPr>
        <p:txBody>
          <a:bodyPr wrap="square">
            <a:spAutoFit/>
          </a:bodyPr>
          <a:lstStyle/>
          <a:p>
            <a:pPr marL="457200" indent="-457200">
              <a:buFont typeface="Arial"/>
              <a:buChar char="•"/>
            </a:pPr>
            <a:r>
              <a:rPr lang="en-US" sz="2600" dirty="0"/>
              <a:t>2016 was an unprecedented year in the Arctic and trends in </a:t>
            </a:r>
            <a:r>
              <a:rPr lang="en-US" sz="2600" dirty="0" smtClean="0"/>
              <a:t>2017 </a:t>
            </a:r>
            <a:r>
              <a:rPr lang="en-US" sz="2600" dirty="0"/>
              <a:t>have shown a  clearer, stronger and more pronounced signal of persistent warming than at any point in our observational record</a:t>
            </a:r>
            <a:r>
              <a:rPr lang="en-US" sz="2600" dirty="0" smtClean="0"/>
              <a:t>.</a:t>
            </a:r>
            <a:endParaRPr lang="en-US" sz="2600" dirty="0"/>
          </a:p>
        </p:txBody>
      </p:sp>
      <p:sp>
        <p:nvSpPr>
          <p:cNvPr id="4" name="Rectangle 3"/>
          <p:cNvSpPr/>
          <p:nvPr/>
        </p:nvSpPr>
        <p:spPr>
          <a:xfrm>
            <a:off x="286763" y="3062613"/>
            <a:ext cx="8630215" cy="2092881"/>
          </a:xfrm>
          <a:prstGeom prst="rect">
            <a:avLst/>
          </a:prstGeom>
        </p:spPr>
        <p:txBody>
          <a:bodyPr wrap="square">
            <a:spAutoFit/>
          </a:bodyPr>
          <a:lstStyle/>
          <a:p>
            <a:pPr marL="457200" indent="-457200">
              <a:buFont typeface="Arial"/>
              <a:buChar char="•"/>
            </a:pPr>
            <a:r>
              <a:rPr lang="en-US" sz="2600" dirty="0"/>
              <a:t>W</a:t>
            </a:r>
            <a:r>
              <a:rPr lang="en-US" sz="2600" dirty="0" smtClean="0"/>
              <a:t>e </a:t>
            </a:r>
            <a:r>
              <a:rPr lang="en-US" sz="2600" dirty="0"/>
              <a:t>need to expand and improve sustained information gathering in the Arctic to provide actionable intelligence and forecasting needed by </a:t>
            </a:r>
            <a:r>
              <a:rPr lang="en-US" sz="2600" dirty="0" smtClean="0"/>
              <a:t>residents and </a:t>
            </a:r>
            <a:r>
              <a:rPr lang="en-US" sz="2600" dirty="0"/>
              <a:t>other stakeholders. </a:t>
            </a:r>
          </a:p>
          <a:p>
            <a:endParaRPr lang="en-US" sz="2600" dirty="0"/>
          </a:p>
        </p:txBody>
      </p:sp>
      <p:sp>
        <p:nvSpPr>
          <p:cNvPr id="7" name="Rectangle 6"/>
          <p:cNvSpPr/>
          <p:nvPr/>
        </p:nvSpPr>
        <p:spPr>
          <a:xfrm>
            <a:off x="286762" y="5000722"/>
            <a:ext cx="8630215" cy="1692771"/>
          </a:xfrm>
          <a:prstGeom prst="rect">
            <a:avLst/>
          </a:prstGeom>
        </p:spPr>
        <p:txBody>
          <a:bodyPr wrap="square">
            <a:spAutoFit/>
          </a:bodyPr>
          <a:lstStyle/>
          <a:p>
            <a:pPr marL="457200" indent="-457200">
              <a:buFont typeface="Arial"/>
              <a:buChar char="•"/>
            </a:pPr>
            <a:r>
              <a:rPr lang="en-US" sz="2600" dirty="0"/>
              <a:t>The issues at stake include food security, cultural survival, environmental and community health. There are also emerging opportunities in commerce, trade and issues of national security. </a:t>
            </a:r>
          </a:p>
        </p:txBody>
      </p:sp>
    </p:spTree>
    <p:extLst>
      <p:ext uri="{BB962C8B-B14F-4D97-AF65-F5344CB8AC3E}">
        <p14:creationId xmlns:p14="http://schemas.microsoft.com/office/powerpoint/2010/main" val="41222155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hotos.20040517182144.image.jpg"/>
          <p:cNvPicPr>
            <a:picLocks noChangeAspect="1"/>
          </p:cNvPicPr>
          <p:nvPr/>
        </p:nvPicPr>
        <p:blipFill>
          <a:blip r:embed="rId2" cstate="email">
            <a:alphaModFix amt="25000"/>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8" name="Picture 7" descr="IDA Science and Technology Policy Institute logo" title="IDA STPI logo"/>
          <p:cNvPicPr/>
          <p:nvPr/>
        </p:nvPicPr>
        <p:blipFill>
          <a:blip r:embed="rId3" cstate="email">
            <a:extLst>
              <a:ext uri="{28A0092B-C50C-407E-A947-70E740481C1C}">
                <a14:useLocalDpi xmlns:a14="http://schemas.microsoft.com/office/drawing/2010/main"/>
              </a:ext>
            </a:extLst>
          </a:blip>
          <a:stretch>
            <a:fillRect/>
          </a:stretch>
        </p:blipFill>
        <p:spPr>
          <a:xfrm>
            <a:off x="64146" y="6325235"/>
            <a:ext cx="1959610" cy="532765"/>
          </a:xfrm>
          <a:prstGeom prst="rect">
            <a:avLst/>
          </a:prstGeom>
        </p:spPr>
      </p:pic>
      <p:sp>
        <p:nvSpPr>
          <p:cNvPr id="2" name="Rectangle 1"/>
          <p:cNvSpPr/>
          <p:nvPr/>
        </p:nvSpPr>
        <p:spPr>
          <a:xfrm>
            <a:off x="64146" y="678580"/>
            <a:ext cx="9046810" cy="1107996"/>
          </a:xfrm>
          <a:prstGeom prst="rect">
            <a:avLst/>
          </a:prstGeom>
        </p:spPr>
        <p:txBody>
          <a:bodyPr wrap="square">
            <a:spAutoFit/>
          </a:bodyPr>
          <a:lstStyle/>
          <a:p>
            <a:pPr algn="ctr"/>
            <a:r>
              <a:rPr lang="en-US" sz="2200" dirty="0"/>
              <a:t>By evaluating the connection between Earth-observing inputs and areas of societal </a:t>
            </a:r>
            <a:r>
              <a:rPr lang="en-US" sz="2200" dirty="0" smtClean="0"/>
              <a:t>benefit we identify the </a:t>
            </a:r>
            <a:r>
              <a:rPr lang="en-US" sz="2200" dirty="0"/>
              <a:t>inputs most critical for a sustained portfolio of Arctic-observing </a:t>
            </a:r>
            <a:r>
              <a:rPr lang="en-US" sz="2200" dirty="0" smtClean="0"/>
              <a:t>systems.</a:t>
            </a:r>
            <a:endParaRPr lang="en-US" sz="2200" dirty="0"/>
          </a:p>
        </p:txBody>
      </p:sp>
      <p:pic>
        <p:nvPicPr>
          <p:cNvPr id="12" name="Picture 11"/>
          <p:cNvPicPr/>
          <p:nvPr/>
        </p:nvPicPr>
        <p:blipFill rotWithShape="1">
          <a:blip r:embed="rId4" cstate="email">
            <a:extLst>
              <a:ext uri="{28A0092B-C50C-407E-A947-70E740481C1C}">
                <a14:useLocalDpi xmlns:a14="http://schemas.microsoft.com/office/drawing/2010/main"/>
              </a:ext>
            </a:extLst>
          </a:blip>
          <a:srcRect b="14985"/>
          <a:stretch/>
        </p:blipFill>
        <p:spPr>
          <a:xfrm>
            <a:off x="1049868" y="1786576"/>
            <a:ext cx="7494368" cy="4470835"/>
          </a:xfrm>
          <a:prstGeom prst="rect">
            <a:avLst/>
          </a:prstGeom>
        </p:spPr>
      </p:pic>
      <p:sp>
        <p:nvSpPr>
          <p:cNvPr id="9" name="TextBox 8"/>
          <p:cNvSpPr txBox="1"/>
          <p:nvPr/>
        </p:nvSpPr>
        <p:spPr>
          <a:xfrm>
            <a:off x="0" y="4"/>
            <a:ext cx="9144000" cy="646331"/>
          </a:xfrm>
          <a:prstGeom prst="rect">
            <a:avLst/>
          </a:prstGeom>
          <a:noFill/>
        </p:spPr>
        <p:txBody>
          <a:bodyPr wrap="square" rtlCol="0">
            <a:spAutoFit/>
          </a:bodyPr>
          <a:lstStyle/>
          <a:p>
            <a:pPr algn="ctr"/>
            <a:r>
              <a:rPr lang="en-US" sz="3600" dirty="0" smtClean="0"/>
              <a:t>Environmental Intelligence Collaboration Team</a:t>
            </a:r>
            <a:endParaRPr lang="en-US" sz="3600" dirty="0"/>
          </a:p>
        </p:txBody>
      </p:sp>
    </p:spTree>
    <p:extLst>
      <p:ext uri="{BB962C8B-B14F-4D97-AF65-F5344CB8AC3E}">
        <p14:creationId xmlns:p14="http://schemas.microsoft.com/office/powerpoint/2010/main" val="40517379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hotos.20040517182144.image.jpg"/>
          <p:cNvPicPr>
            <a:picLocks noChangeAspect="1"/>
          </p:cNvPicPr>
          <p:nvPr/>
        </p:nvPicPr>
        <p:blipFill>
          <a:blip r:embed="rId2" cstate="email">
            <a:alphaModFix amt="25000"/>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6" name="TextBox 5"/>
          <p:cNvSpPr txBox="1"/>
          <p:nvPr/>
        </p:nvSpPr>
        <p:spPr>
          <a:xfrm>
            <a:off x="0" y="4"/>
            <a:ext cx="9144000" cy="646331"/>
          </a:xfrm>
          <a:prstGeom prst="rect">
            <a:avLst/>
          </a:prstGeom>
          <a:noFill/>
        </p:spPr>
        <p:txBody>
          <a:bodyPr wrap="square" rtlCol="0">
            <a:spAutoFit/>
          </a:bodyPr>
          <a:lstStyle/>
          <a:p>
            <a:pPr algn="ctr"/>
            <a:r>
              <a:rPr lang="en-US" sz="3600" dirty="0" smtClean="0"/>
              <a:t>Environmental Intelligence Collaboration Team</a:t>
            </a:r>
            <a:endParaRPr lang="en-US" sz="3600" dirty="0"/>
          </a:p>
        </p:txBody>
      </p:sp>
      <p:sp>
        <p:nvSpPr>
          <p:cNvPr id="2" name="TextBox 1"/>
          <p:cNvSpPr txBox="1"/>
          <p:nvPr/>
        </p:nvSpPr>
        <p:spPr>
          <a:xfrm>
            <a:off x="1405467" y="697134"/>
            <a:ext cx="6028267" cy="523220"/>
          </a:xfrm>
          <a:prstGeom prst="rect">
            <a:avLst/>
          </a:prstGeom>
          <a:noFill/>
        </p:spPr>
        <p:txBody>
          <a:bodyPr wrap="square" rtlCol="0">
            <a:spAutoFit/>
          </a:bodyPr>
          <a:lstStyle/>
          <a:p>
            <a:pPr algn="ctr"/>
            <a:r>
              <a:rPr lang="en-US" sz="2800" dirty="0" smtClean="0"/>
              <a:t>Environmental Intelligence Cycle </a:t>
            </a:r>
            <a:endParaRPr lang="en-US" sz="2800" dirty="0"/>
          </a:p>
        </p:txBody>
      </p:sp>
      <p:pic>
        <p:nvPicPr>
          <p:cNvPr id="5" name="Picture 4"/>
          <p:cNvPicPr>
            <a:picLocks noChangeAspect="1"/>
          </p:cNvPicPr>
          <p:nvPr/>
        </p:nvPicPr>
        <p:blipFill>
          <a:blip r:embed="rId3"/>
          <a:stretch>
            <a:fillRect/>
          </a:stretch>
        </p:blipFill>
        <p:spPr>
          <a:xfrm>
            <a:off x="973666" y="1321952"/>
            <a:ext cx="7417763" cy="5332847"/>
          </a:xfrm>
          <a:prstGeom prst="rect">
            <a:avLst/>
          </a:prstGeom>
        </p:spPr>
      </p:pic>
    </p:spTree>
    <p:extLst>
      <p:ext uri="{BB962C8B-B14F-4D97-AF65-F5344CB8AC3E}">
        <p14:creationId xmlns:p14="http://schemas.microsoft.com/office/powerpoint/2010/main" val="21373308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hotos.20040517182144.image.jpg"/>
          <p:cNvPicPr>
            <a:picLocks noChangeAspect="1"/>
          </p:cNvPicPr>
          <p:nvPr/>
        </p:nvPicPr>
        <p:blipFill>
          <a:blip r:embed="rId2" cstate="email">
            <a:alphaModFix amt="25000"/>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5" name="Picture 4" descr="image-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424" y="1693159"/>
            <a:ext cx="8274940" cy="4385909"/>
          </a:xfrm>
          <a:prstGeom prst="rect">
            <a:avLst/>
          </a:prstGeom>
          <a:ln w="31750">
            <a:solidFill>
              <a:schemeClr val="tx1"/>
            </a:solidFill>
          </a:ln>
        </p:spPr>
      </p:pic>
      <p:sp>
        <p:nvSpPr>
          <p:cNvPr id="2" name="TextBox 1"/>
          <p:cNvSpPr txBox="1"/>
          <p:nvPr/>
        </p:nvSpPr>
        <p:spPr>
          <a:xfrm>
            <a:off x="236291" y="651787"/>
            <a:ext cx="8789174" cy="923330"/>
          </a:xfrm>
          <a:prstGeom prst="rect">
            <a:avLst/>
          </a:prstGeom>
          <a:noFill/>
        </p:spPr>
        <p:txBody>
          <a:bodyPr wrap="square" rtlCol="0">
            <a:spAutoFit/>
          </a:bodyPr>
          <a:lstStyle/>
          <a:p>
            <a:pPr algn="ctr"/>
            <a:r>
              <a:rPr lang="en-US" dirty="0" smtClean="0"/>
              <a:t>The emergence of carbon-related issues such as ocean acidification, increased permafrost melt, and surges in wildfire frequency and severity highlight the need for a better understanding of the Arctic carbon system.  </a:t>
            </a:r>
            <a:endParaRPr lang="en-US" dirty="0"/>
          </a:p>
        </p:txBody>
      </p:sp>
      <p:sp>
        <p:nvSpPr>
          <p:cNvPr id="8" name="TextBox 7"/>
          <p:cNvSpPr txBox="1"/>
          <p:nvPr/>
        </p:nvSpPr>
        <p:spPr>
          <a:xfrm>
            <a:off x="50805" y="6487063"/>
            <a:ext cx="4250265" cy="307777"/>
          </a:xfrm>
          <a:prstGeom prst="rect">
            <a:avLst/>
          </a:prstGeom>
          <a:noFill/>
        </p:spPr>
        <p:txBody>
          <a:bodyPr wrap="square" rtlCol="0">
            <a:spAutoFit/>
          </a:bodyPr>
          <a:lstStyle/>
          <a:p>
            <a:r>
              <a:rPr lang="en-US" sz="1400" dirty="0" smtClean="0"/>
              <a:t>Courtesy of Emily Osborne </a:t>
            </a:r>
            <a:endParaRPr lang="en-US" sz="1400" dirty="0"/>
          </a:p>
        </p:txBody>
      </p:sp>
      <p:sp>
        <p:nvSpPr>
          <p:cNvPr id="9" name="TextBox 8"/>
          <p:cNvSpPr txBox="1"/>
          <p:nvPr/>
        </p:nvSpPr>
        <p:spPr>
          <a:xfrm>
            <a:off x="0" y="4"/>
            <a:ext cx="9144000" cy="646331"/>
          </a:xfrm>
          <a:prstGeom prst="rect">
            <a:avLst/>
          </a:prstGeom>
          <a:noFill/>
        </p:spPr>
        <p:txBody>
          <a:bodyPr wrap="square" rtlCol="0">
            <a:spAutoFit/>
          </a:bodyPr>
          <a:lstStyle/>
          <a:p>
            <a:pPr algn="ctr"/>
            <a:r>
              <a:rPr lang="en-US" sz="3600" dirty="0" smtClean="0"/>
              <a:t>Environmental Intelligence Collaboration Team</a:t>
            </a:r>
            <a:endParaRPr lang="en-US" sz="3600" dirty="0"/>
          </a:p>
        </p:txBody>
      </p:sp>
    </p:spTree>
    <p:extLst>
      <p:ext uri="{BB962C8B-B14F-4D97-AF65-F5344CB8AC3E}">
        <p14:creationId xmlns:p14="http://schemas.microsoft.com/office/powerpoint/2010/main" val="27371554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photos.20040517182144.image.jpg"/>
          <p:cNvPicPr>
            <a:picLocks noChangeAspect="1"/>
          </p:cNvPicPr>
          <p:nvPr/>
        </p:nvPicPr>
        <p:blipFill>
          <a:blip r:embed="rId3" cstate="email">
            <a:alphaModFix amt="25000"/>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18" name="Picture 17"/>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54061" y="910764"/>
            <a:ext cx="2681533" cy="968331"/>
          </a:xfrm>
          <a:prstGeom prst="rect">
            <a:avLst/>
          </a:prstGeom>
          <a:ln w="31750">
            <a:solidFill>
              <a:schemeClr val="tx1"/>
            </a:solidFill>
          </a:ln>
        </p:spPr>
      </p:pic>
      <p:pic>
        <p:nvPicPr>
          <p:cNvPr id="19" name="Picture 18"/>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235594" y="910764"/>
            <a:ext cx="2697643" cy="974149"/>
          </a:xfrm>
          <a:prstGeom prst="rect">
            <a:avLst/>
          </a:prstGeom>
          <a:ln w="31750">
            <a:solidFill>
              <a:schemeClr val="tx1"/>
            </a:solidFill>
          </a:ln>
        </p:spPr>
      </p:pic>
      <p:pic>
        <p:nvPicPr>
          <p:cNvPr id="20" name="Picture 19"/>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5933237" y="910764"/>
            <a:ext cx="2752121" cy="968331"/>
          </a:xfrm>
          <a:prstGeom prst="rect">
            <a:avLst/>
          </a:prstGeom>
          <a:ln w="31750">
            <a:solidFill>
              <a:schemeClr val="tx1"/>
            </a:solidFill>
          </a:ln>
        </p:spPr>
      </p:pic>
      <p:sp>
        <p:nvSpPr>
          <p:cNvPr id="21" name="TextBox 20"/>
          <p:cNvSpPr txBox="1"/>
          <p:nvPr/>
        </p:nvSpPr>
        <p:spPr>
          <a:xfrm>
            <a:off x="1" y="-64140"/>
            <a:ext cx="9279466" cy="73866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4200" dirty="0">
                <a:solidFill>
                  <a:schemeClr val="tx2"/>
                </a:solidFill>
              </a:rPr>
              <a:t>Supporting Development in the Arctic  </a:t>
            </a:r>
          </a:p>
        </p:txBody>
      </p:sp>
      <p:sp>
        <p:nvSpPr>
          <p:cNvPr id="2" name="Rectangle 1"/>
          <p:cNvSpPr/>
          <p:nvPr/>
        </p:nvSpPr>
        <p:spPr>
          <a:xfrm>
            <a:off x="-192434" y="1980150"/>
            <a:ext cx="9429448" cy="1154162"/>
          </a:xfrm>
          <a:prstGeom prst="rect">
            <a:avLst/>
          </a:prstGeom>
        </p:spPr>
        <p:txBody>
          <a:bodyPr wrap="square">
            <a:spAutoFit/>
          </a:bodyPr>
          <a:lstStyle/>
          <a:p>
            <a:pPr algn="ctr"/>
            <a:r>
              <a:rPr lang="en-US" sz="2300" dirty="0"/>
              <a:t>We can use the Environmental Intelligence framework and U.S. AON capabilities to enhance food security, support tourism, facilitate increased ship traffic, and foster commercial development across the Arctic.</a:t>
            </a:r>
          </a:p>
        </p:txBody>
      </p:sp>
      <p:pic>
        <p:nvPicPr>
          <p:cNvPr id="11" name="Picture 7" descr="Kids-with-Drying-Salmon.jpg"/>
          <p:cNvPicPr>
            <a:picLocks noChangeAspect="1"/>
          </p:cNvPicPr>
          <p:nvPr/>
        </p:nvPicPr>
        <p:blipFill rotWithShape="1">
          <a:blip r:embed="rId7" cstate="email">
            <a:alphaModFix/>
            <a:extLst>
              <a:ext uri="{28A0092B-C50C-407E-A947-70E740481C1C}">
                <a14:useLocalDpi xmlns:a14="http://schemas.microsoft.com/office/drawing/2010/main"/>
              </a:ext>
            </a:extLst>
          </a:blip>
          <a:srcRect/>
          <a:stretch/>
        </p:blipFill>
        <p:spPr bwMode="auto">
          <a:xfrm>
            <a:off x="-4234" y="3300919"/>
            <a:ext cx="9182100" cy="3646703"/>
          </a:xfrm>
          <a:prstGeom prst="rect">
            <a:avLst/>
          </a:prstGeom>
          <a:noFill/>
          <a:ln w="25400">
            <a:solidFill>
              <a:srgbClr val="000000"/>
            </a:solidFill>
            <a:miter lim="800000"/>
            <a:headEnd/>
            <a:tailEnd/>
          </a:ln>
          <a:extLst>
            <a:ext uri="{909E8E84-426E-40dd-AFC4-6F175D3DCCD1}">
              <a14:hiddenFill xmlns:a14="http://schemas.microsoft.com/office/drawing/2010/main">
                <a:solidFill>
                  <a:srgbClr val="FFFFFF">
                    <a:alpha val="25098"/>
                  </a:srgbClr>
                </a:solidFill>
              </a14:hiddenFill>
            </a:ext>
          </a:extLst>
        </p:spPr>
      </p:pic>
    </p:spTree>
    <p:extLst>
      <p:ext uri="{BB962C8B-B14F-4D97-AF65-F5344CB8AC3E}">
        <p14:creationId xmlns:p14="http://schemas.microsoft.com/office/powerpoint/2010/main" val="35389734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alphaModFix amt="16000"/>
            <a:extLst>
              <a:ext uri="{28A0092B-C50C-407E-A947-70E740481C1C}">
                <a14:useLocalDpi xmlns:a14="http://schemas.microsoft.com/office/drawing/2010/main"/>
              </a:ext>
            </a:extLst>
          </a:blip>
          <a:srcRect/>
          <a:stretch/>
        </p:blipFill>
        <p:spPr>
          <a:xfrm>
            <a:off x="-648558" y="-195138"/>
            <a:ext cx="9819582" cy="7053138"/>
          </a:xfrm>
          <a:prstGeom prst="rect">
            <a:avLst/>
          </a:prstGeom>
        </p:spPr>
      </p:pic>
      <p:sp>
        <p:nvSpPr>
          <p:cNvPr id="6" name="Rectangle 5"/>
          <p:cNvSpPr/>
          <p:nvPr/>
        </p:nvSpPr>
        <p:spPr>
          <a:xfrm>
            <a:off x="0" y="19027"/>
            <a:ext cx="9144000" cy="1384995"/>
          </a:xfrm>
          <a:prstGeom prst="rect">
            <a:avLst/>
          </a:prstGeom>
        </p:spPr>
        <p:txBody>
          <a:bodyPr wrap="square">
            <a:spAutoFit/>
          </a:bodyPr>
          <a:lstStyle/>
          <a:p>
            <a:pPr lvl="0" algn="ctr"/>
            <a:r>
              <a:rPr lang="en-US" sz="2800" dirty="0" smtClean="0"/>
              <a:t>  </a:t>
            </a:r>
            <a:endParaRPr lang="en-US" sz="2800" dirty="0"/>
          </a:p>
        </p:txBody>
      </p:sp>
      <p:pic>
        <p:nvPicPr>
          <p:cNvPr id="10" name="Picture 9" descr="Screen Shot 2017-04-04 at 10.29.15 AM.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1512" y="1740440"/>
            <a:ext cx="8318454" cy="4541827"/>
          </a:xfrm>
          <a:prstGeom prst="rect">
            <a:avLst/>
          </a:prstGeom>
          <a:ln w="25400">
            <a:solidFill>
              <a:schemeClr val="tx1"/>
            </a:solidFill>
          </a:ln>
        </p:spPr>
      </p:pic>
      <p:sp>
        <p:nvSpPr>
          <p:cNvPr id="11" name="Rectangle 10"/>
          <p:cNvSpPr/>
          <p:nvPr/>
        </p:nvSpPr>
        <p:spPr>
          <a:xfrm>
            <a:off x="898434" y="765412"/>
            <a:ext cx="7788359" cy="523220"/>
          </a:xfrm>
          <a:prstGeom prst="rect">
            <a:avLst/>
          </a:prstGeom>
        </p:spPr>
        <p:txBody>
          <a:bodyPr wrap="square">
            <a:spAutoFit/>
          </a:bodyPr>
          <a:lstStyle/>
          <a:p>
            <a:r>
              <a:rPr lang="en-US" sz="2800" dirty="0">
                <a:solidFill>
                  <a:schemeClr val="accent1"/>
                </a:solidFill>
              </a:rPr>
              <a:t>http://</a:t>
            </a:r>
            <a:r>
              <a:rPr lang="en-US" sz="2800" dirty="0" err="1">
                <a:solidFill>
                  <a:schemeClr val="accent1"/>
                </a:solidFill>
              </a:rPr>
              <a:t>www.iarpccollaborations.org</a:t>
            </a:r>
            <a:r>
              <a:rPr lang="en-US" sz="2800" dirty="0">
                <a:solidFill>
                  <a:schemeClr val="accent1"/>
                </a:solidFill>
              </a:rPr>
              <a:t>/</a:t>
            </a:r>
            <a:r>
              <a:rPr lang="en-US" sz="2800" dirty="0" err="1">
                <a:solidFill>
                  <a:schemeClr val="accent1"/>
                </a:solidFill>
              </a:rPr>
              <a:t>index.html</a:t>
            </a:r>
            <a:endParaRPr lang="en-US" sz="2800" dirty="0">
              <a:solidFill>
                <a:schemeClr val="accent1"/>
              </a:solidFill>
            </a:endParaRPr>
          </a:p>
        </p:txBody>
      </p:sp>
      <p:sp>
        <p:nvSpPr>
          <p:cNvPr id="7" name="TextBox 6"/>
          <p:cNvSpPr txBox="1"/>
          <p:nvPr/>
        </p:nvSpPr>
        <p:spPr>
          <a:xfrm>
            <a:off x="0" y="4"/>
            <a:ext cx="9144000" cy="646331"/>
          </a:xfrm>
          <a:prstGeom prst="rect">
            <a:avLst/>
          </a:prstGeom>
          <a:noFill/>
        </p:spPr>
        <p:txBody>
          <a:bodyPr wrap="square" rtlCol="0">
            <a:spAutoFit/>
          </a:bodyPr>
          <a:lstStyle/>
          <a:p>
            <a:pPr algn="ctr"/>
            <a:r>
              <a:rPr lang="en-US" sz="3600" dirty="0" smtClean="0"/>
              <a:t>Environmental Intelligence Collaboration Team</a:t>
            </a:r>
            <a:endParaRPr lang="en-US" sz="3600" dirty="0"/>
          </a:p>
        </p:txBody>
      </p:sp>
    </p:spTree>
    <p:extLst>
      <p:ext uri="{BB962C8B-B14F-4D97-AF65-F5344CB8AC3E}">
        <p14:creationId xmlns:p14="http://schemas.microsoft.com/office/powerpoint/2010/main" val="8304433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hotos.20040517182144.image.jpg"/>
          <p:cNvPicPr>
            <a:picLocks noChangeAspect="1"/>
          </p:cNvPicPr>
          <p:nvPr/>
        </p:nvPicPr>
        <p:blipFill>
          <a:blip r:embed="rId2" cstate="email">
            <a:alphaModFix amt="25000"/>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8" name="Picture 7" descr="Screen Shot 2017-02-02 at 5.44.00 PM.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9144000" cy="3674533"/>
          </a:xfrm>
          <a:prstGeom prst="rect">
            <a:avLst/>
          </a:prstGeom>
        </p:spPr>
      </p:pic>
      <p:pic>
        <p:nvPicPr>
          <p:cNvPr id="9" name="Picture 8" descr="Screen Shot 2017-02-02 at 5.45.36 PM.png"/>
          <p:cNvPicPr>
            <a:picLocks noChangeAspect="1"/>
          </p:cNvPicPr>
          <p:nvPr/>
        </p:nvPicPr>
        <p:blipFill rotWithShape="1">
          <a:blip r:embed="rId4" cstate="email">
            <a:extLst>
              <a:ext uri="{28A0092B-C50C-407E-A947-70E740481C1C}">
                <a14:useLocalDpi xmlns:a14="http://schemas.microsoft.com/office/drawing/2010/main"/>
              </a:ext>
            </a:extLst>
          </a:blip>
          <a:srcRect l="9071" t="15763" r="14823"/>
          <a:stretch/>
        </p:blipFill>
        <p:spPr>
          <a:xfrm>
            <a:off x="1676399" y="3674533"/>
            <a:ext cx="5825067" cy="2489200"/>
          </a:xfrm>
          <a:prstGeom prst="rect">
            <a:avLst/>
          </a:prstGeom>
        </p:spPr>
      </p:pic>
      <p:sp>
        <p:nvSpPr>
          <p:cNvPr id="10" name="Rectangle 9"/>
          <p:cNvSpPr/>
          <p:nvPr/>
        </p:nvSpPr>
        <p:spPr>
          <a:xfrm>
            <a:off x="2404529" y="6164623"/>
            <a:ext cx="4436534" cy="584776"/>
          </a:xfrm>
          <a:prstGeom prst="rect">
            <a:avLst/>
          </a:prstGeom>
        </p:spPr>
        <p:txBody>
          <a:bodyPr wrap="square">
            <a:spAutoFit/>
          </a:bodyPr>
          <a:lstStyle/>
          <a:p>
            <a:pPr algn="ctr"/>
            <a:r>
              <a:rPr lang="en-US" sz="3200" dirty="0" err="1" smtClean="0"/>
              <a:t>www.arctic.noaa.gov</a:t>
            </a:r>
            <a:endParaRPr lang="en-US" sz="3200" dirty="0"/>
          </a:p>
        </p:txBody>
      </p:sp>
    </p:spTree>
    <p:extLst>
      <p:ext uri="{BB962C8B-B14F-4D97-AF65-F5344CB8AC3E}">
        <p14:creationId xmlns:p14="http://schemas.microsoft.com/office/powerpoint/2010/main" val="16949239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5970284"/>
            <a:ext cx="9153809" cy="893902"/>
          </a:xfrm>
          <a:prstGeom prst="rect">
            <a:avLst/>
          </a:prstGeom>
          <a:ln w="38100">
            <a:noFill/>
          </a:ln>
        </p:spPr>
      </p:pic>
      <p:sp>
        <p:nvSpPr>
          <p:cNvPr id="6" name="TextBox 5"/>
          <p:cNvSpPr txBox="1"/>
          <p:nvPr/>
        </p:nvSpPr>
        <p:spPr>
          <a:xfrm>
            <a:off x="735264" y="13376"/>
            <a:ext cx="7860632" cy="769441"/>
          </a:xfrm>
          <a:prstGeom prst="rect">
            <a:avLst/>
          </a:prstGeom>
          <a:noFill/>
        </p:spPr>
        <p:txBody>
          <a:bodyPr wrap="square" rtlCol="0">
            <a:spAutoFit/>
          </a:bodyPr>
          <a:lstStyle/>
          <a:p>
            <a:pPr algn="ctr"/>
            <a:r>
              <a:rPr lang="en-US" sz="4400" dirty="0" smtClean="0">
                <a:solidFill>
                  <a:schemeClr val="tx2"/>
                </a:solidFill>
              </a:rPr>
              <a:t>Surface Air Temperatures </a:t>
            </a:r>
            <a:endParaRPr lang="en-US" sz="4400" dirty="0">
              <a:solidFill>
                <a:schemeClr val="tx2"/>
              </a:solidFill>
            </a:endParaRPr>
          </a:p>
        </p:txBody>
      </p:sp>
      <p:sp>
        <p:nvSpPr>
          <p:cNvPr id="3" name="Rectangle 2"/>
          <p:cNvSpPr/>
          <p:nvPr/>
        </p:nvSpPr>
        <p:spPr>
          <a:xfrm>
            <a:off x="16933" y="702153"/>
            <a:ext cx="9144000" cy="769441"/>
          </a:xfrm>
          <a:prstGeom prst="rect">
            <a:avLst/>
          </a:prstGeom>
        </p:spPr>
        <p:txBody>
          <a:bodyPr wrap="square">
            <a:spAutoFit/>
          </a:bodyPr>
          <a:lstStyle/>
          <a:p>
            <a:pPr algn="ctr"/>
            <a:r>
              <a:rPr lang="en-US" sz="2200" dirty="0"/>
              <a:t>Arctic temperatures continue to increase at double the rate of the global temperature increase.</a:t>
            </a:r>
          </a:p>
        </p:txBody>
      </p:sp>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4383" y="1544501"/>
            <a:ext cx="7282838" cy="4324185"/>
          </a:xfrm>
          <a:prstGeom prst="rect">
            <a:avLst/>
          </a:prstGeom>
        </p:spPr>
      </p:pic>
      <p:sp>
        <p:nvSpPr>
          <p:cNvPr id="9" name="TextBox 8"/>
          <p:cNvSpPr txBox="1"/>
          <p:nvPr/>
        </p:nvSpPr>
        <p:spPr>
          <a:xfrm>
            <a:off x="1032309" y="4910668"/>
            <a:ext cx="2743200" cy="276999"/>
          </a:xfrm>
          <a:prstGeom prst="rect">
            <a:avLst/>
          </a:prstGeom>
          <a:noFill/>
        </p:spPr>
        <p:txBody>
          <a:bodyPr wrap="square" rtlCol="0">
            <a:spAutoFit/>
          </a:bodyPr>
          <a:lstStyle/>
          <a:p>
            <a:r>
              <a:rPr lang="en-US" sz="1200" dirty="0" smtClean="0"/>
              <a:t>2016 Arctic Report Card </a:t>
            </a:r>
            <a:endParaRPr lang="en-US" sz="1200" dirty="0"/>
          </a:p>
        </p:txBody>
      </p:sp>
      <p:sp>
        <p:nvSpPr>
          <p:cNvPr id="2" name="TextBox 1"/>
          <p:cNvSpPr txBox="1"/>
          <p:nvPr/>
        </p:nvSpPr>
        <p:spPr>
          <a:xfrm>
            <a:off x="7475374" y="1685609"/>
            <a:ext cx="475010" cy="1200329"/>
          </a:xfrm>
          <a:prstGeom prst="rect">
            <a:avLst/>
          </a:prstGeom>
          <a:noFill/>
        </p:spPr>
        <p:txBody>
          <a:bodyPr wrap="none" rtlCol="0">
            <a:spAutoFit/>
          </a:bodyPr>
          <a:lstStyle/>
          <a:p>
            <a:r>
              <a:rPr lang="en-US" sz="7200" dirty="0" smtClean="0"/>
              <a:t>}</a:t>
            </a:r>
            <a:endParaRPr lang="en-US" sz="7200" dirty="0"/>
          </a:p>
        </p:txBody>
      </p:sp>
      <p:sp>
        <p:nvSpPr>
          <p:cNvPr id="5" name="TextBox 4"/>
          <p:cNvSpPr txBox="1"/>
          <p:nvPr/>
        </p:nvSpPr>
        <p:spPr>
          <a:xfrm>
            <a:off x="7812973" y="2142220"/>
            <a:ext cx="1295275" cy="584776"/>
          </a:xfrm>
          <a:prstGeom prst="rect">
            <a:avLst/>
          </a:prstGeom>
          <a:noFill/>
        </p:spPr>
        <p:txBody>
          <a:bodyPr wrap="square" rtlCol="0">
            <a:spAutoFit/>
          </a:bodyPr>
          <a:lstStyle/>
          <a:p>
            <a:r>
              <a:rPr lang="en-US" sz="1600" dirty="0" smtClean="0">
                <a:solidFill>
                  <a:schemeClr val="accent6"/>
                </a:solidFill>
              </a:rPr>
              <a:t>Arctic Amplification</a:t>
            </a:r>
            <a:endParaRPr lang="en-US" sz="1600" dirty="0">
              <a:solidFill>
                <a:schemeClr val="accent6"/>
              </a:solidFill>
            </a:endParaRPr>
          </a:p>
        </p:txBody>
      </p:sp>
      <p:sp>
        <p:nvSpPr>
          <p:cNvPr id="10" name="Rectangle 9"/>
          <p:cNvSpPr/>
          <p:nvPr/>
        </p:nvSpPr>
        <p:spPr>
          <a:xfrm>
            <a:off x="1032309" y="2142220"/>
            <a:ext cx="3858903" cy="24904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7232650" y="5200367"/>
            <a:ext cx="698500" cy="369332"/>
          </a:xfrm>
          <a:prstGeom prst="rect">
            <a:avLst/>
          </a:prstGeom>
          <a:noFill/>
        </p:spPr>
        <p:txBody>
          <a:bodyPr wrap="square" rtlCol="0">
            <a:spAutoFit/>
          </a:bodyPr>
          <a:lstStyle/>
          <a:p>
            <a:r>
              <a:rPr lang="en-US" dirty="0" smtClean="0"/>
              <a:t>2016</a:t>
            </a:r>
            <a:endParaRPr lang="en-US" dirty="0"/>
          </a:p>
        </p:txBody>
      </p:sp>
    </p:spTree>
    <p:extLst>
      <p:ext uri="{BB962C8B-B14F-4D97-AF65-F5344CB8AC3E}">
        <p14:creationId xmlns:p14="http://schemas.microsoft.com/office/powerpoint/2010/main" val="14181326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488274" y="-16928"/>
            <a:ext cx="5300133" cy="646331"/>
          </a:xfrm>
          <a:prstGeom prst="rect">
            <a:avLst/>
          </a:prstGeom>
          <a:noFill/>
        </p:spPr>
        <p:txBody>
          <a:bodyPr wrap="square" rtlCol="0">
            <a:spAutoFit/>
          </a:bodyPr>
          <a:lstStyle/>
          <a:p>
            <a:pPr algn="ctr"/>
            <a:r>
              <a:rPr lang="en-US" sz="3600" dirty="0" smtClean="0">
                <a:solidFill>
                  <a:srgbClr val="1F497D"/>
                </a:solidFill>
              </a:rPr>
              <a:t>Unprecedented Changes </a:t>
            </a:r>
            <a:endParaRPr lang="en-US" sz="3600" dirty="0">
              <a:solidFill>
                <a:srgbClr val="1F497D"/>
              </a:solidFill>
            </a:endParaRPr>
          </a:p>
        </p:txBody>
      </p:sp>
      <p:sp>
        <p:nvSpPr>
          <p:cNvPr id="7" name="TextBox 6"/>
          <p:cNvSpPr txBox="1"/>
          <p:nvPr/>
        </p:nvSpPr>
        <p:spPr>
          <a:xfrm>
            <a:off x="3370258" y="714068"/>
            <a:ext cx="5689076" cy="5909311"/>
          </a:xfrm>
          <a:prstGeom prst="rect">
            <a:avLst/>
          </a:prstGeom>
          <a:noFill/>
        </p:spPr>
        <p:txBody>
          <a:bodyPr wrap="square" rtlCol="0">
            <a:spAutoFit/>
          </a:bodyPr>
          <a:lstStyle/>
          <a:p>
            <a:pPr marL="285750" indent="-285750">
              <a:buFont typeface="Arial"/>
              <a:buChar char="•"/>
            </a:pPr>
            <a:r>
              <a:rPr lang="en-US" sz="2100" dirty="0"/>
              <a:t>The average </a:t>
            </a:r>
            <a:r>
              <a:rPr lang="en-US" sz="2100" dirty="0" smtClean="0"/>
              <a:t>Arctic surface </a:t>
            </a:r>
            <a:r>
              <a:rPr lang="en-US" sz="2100" dirty="0"/>
              <a:t>air temperature for </a:t>
            </a:r>
            <a:r>
              <a:rPr lang="en-US" sz="2100" dirty="0" smtClean="0"/>
              <a:t>2016 was </a:t>
            </a:r>
            <a:r>
              <a:rPr lang="en-US" sz="2100" dirty="0"/>
              <a:t>by far the highest since 1900, and new monthly record highs were recorded for January, February, </a:t>
            </a:r>
            <a:r>
              <a:rPr lang="en-US" sz="2100" dirty="0" smtClean="0"/>
              <a:t>October – December.</a:t>
            </a:r>
          </a:p>
          <a:p>
            <a:pPr marL="285750" indent="-285750">
              <a:buFont typeface="Arial"/>
              <a:buChar char="•"/>
            </a:pPr>
            <a:endParaRPr lang="en-US" sz="2100" dirty="0"/>
          </a:p>
          <a:p>
            <a:pPr marL="285750" indent="-285750">
              <a:buFont typeface="Arial"/>
              <a:buChar char="•"/>
            </a:pPr>
            <a:r>
              <a:rPr lang="en-US" sz="2100" dirty="0" smtClean="0"/>
              <a:t>Minimum </a:t>
            </a:r>
            <a:r>
              <a:rPr lang="en-US" sz="2100" dirty="0"/>
              <a:t>sea ice extent at the end of summer 2016 tied with 2007 for the second lowest in the satellite </a:t>
            </a:r>
            <a:r>
              <a:rPr lang="en-US" sz="2100" dirty="0" smtClean="0"/>
              <a:t>record.</a:t>
            </a:r>
          </a:p>
          <a:p>
            <a:pPr marL="285750" indent="-285750">
              <a:buFont typeface="Arial"/>
              <a:buChar char="•"/>
            </a:pPr>
            <a:endParaRPr lang="en-US" sz="2100" dirty="0"/>
          </a:p>
          <a:p>
            <a:pPr marL="285750" indent="-285750">
              <a:buFont typeface="Arial"/>
              <a:buChar char="•"/>
            </a:pPr>
            <a:r>
              <a:rPr lang="en-US" sz="2100" dirty="0"/>
              <a:t>In 37 years of Greenland ice sheet observations, only one year had earlier onset of spring melting than 2016</a:t>
            </a:r>
            <a:r>
              <a:rPr lang="en-US" sz="2100" dirty="0" smtClean="0"/>
              <a:t>.</a:t>
            </a:r>
          </a:p>
          <a:p>
            <a:pPr marL="285750" indent="-285750">
              <a:buFont typeface="Arial"/>
              <a:buChar char="•"/>
            </a:pPr>
            <a:endParaRPr lang="en-US" sz="2100" dirty="0"/>
          </a:p>
          <a:p>
            <a:pPr marL="285750" indent="-285750">
              <a:buFont typeface="Arial"/>
              <a:buChar char="•"/>
            </a:pPr>
            <a:r>
              <a:rPr lang="en-US" sz="2100" dirty="0"/>
              <a:t>Global connections to Arctic change are becoming more pronounced, including sea level rise and the propagation of extreme weather events.</a:t>
            </a:r>
          </a:p>
          <a:p>
            <a:endParaRPr lang="en-US" sz="2100" dirty="0"/>
          </a:p>
        </p:txBody>
      </p:sp>
      <p:pic>
        <p:nvPicPr>
          <p:cNvPr id="9" name="Picture 8"/>
          <p:cNvPicPr>
            <a:picLocks noChangeAspect="1"/>
          </p:cNvPicPr>
          <p:nvPr/>
        </p:nvPicPr>
        <p:blipFill rotWithShape="1">
          <a:blip r:embed="rId2"/>
          <a:srcRect l="36646" r="33340"/>
          <a:stretch/>
        </p:blipFill>
        <p:spPr>
          <a:xfrm>
            <a:off x="0" y="-16928"/>
            <a:ext cx="3370258" cy="6874928"/>
          </a:xfrm>
          <a:prstGeom prst="rect">
            <a:avLst/>
          </a:prstGeom>
        </p:spPr>
      </p:pic>
    </p:spTree>
    <p:extLst>
      <p:ext uri="{BB962C8B-B14F-4D97-AF65-F5344CB8AC3E}">
        <p14:creationId xmlns:p14="http://schemas.microsoft.com/office/powerpoint/2010/main" val="32744983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012817" y="874180"/>
            <a:ext cx="3820414" cy="4893648"/>
          </a:xfrm>
          <a:prstGeom prst="rect">
            <a:avLst/>
          </a:prstGeom>
        </p:spPr>
        <p:txBody>
          <a:bodyPr wrap="square">
            <a:spAutoFit/>
          </a:bodyPr>
          <a:lstStyle/>
          <a:p>
            <a:pPr algn="ctr"/>
            <a:r>
              <a:rPr lang="en-US" sz="2600" dirty="0" smtClean="0"/>
              <a:t>To determine how the Arctic system is changing on time scales of weeks to decades, particularly with respect to the consequences that the loss of sea ice may have on Arctic ecosystems, coastal management, economic development and northern hemisphere severe weather events.</a:t>
            </a:r>
            <a:endParaRPr lang="en-US" sz="2600" dirty="0"/>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4572000" cy="6858000"/>
          </a:xfrm>
          <a:prstGeom prst="rect">
            <a:avLst/>
          </a:prstGeom>
        </p:spPr>
      </p:pic>
      <p:sp>
        <p:nvSpPr>
          <p:cNvPr id="3" name="TextBox 2"/>
          <p:cNvSpPr txBox="1"/>
          <p:nvPr/>
        </p:nvSpPr>
        <p:spPr>
          <a:xfrm>
            <a:off x="4787900" y="350960"/>
            <a:ext cx="4356100" cy="523220"/>
          </a:xfrm>
          <a:prstGeom prst="rect">
            <a:avLst/>
          </a:prstGeom>
          <a:noFill/>
        </p:spPr>
        <p:txBody>
          <a:bodyPr wrap="square" rtlCol="0">
            <a:spAutoFit/>
          </a:bodyPr>
          <a:lstStyle/>
          <a:p>
            <a:pPr algn="ctr"/>
            <a:r>
              <a:rPr lang="en-US" sz="2800" b="1" u="sng" dirty="0" smtClean="0">
                <a:solidFill>
                  <a:schemeClr val="tx2">
                    <a:lumMod val="60000"/>
                    <a:lumOff val="40000"/>
                  </a:schemeClr>
                </a:solidFill>
              </a:rPr>
              <a:t>NOAA’s Arctic Mission</a:t>
            </a:r>
            <a:endParaRPr lang="en-US" sz="2800" b="1" u="sng" dirty="0">
              <a:solidFill>
                <a:schemeClr val="tx2">
                  <a:lumMod val="60000"/>
                  <a:lumOff val="40000"/>
                </a:schemeClr>
              </a:solidFill>
            </a:endParaRPr>
          </a:p>
        </p:txBody>
      </p:sp>
    </p:spTree>
    <p:extLst>
      <p:ext uri="{BB962C8B-B14F-4D97-AF65-F5344CB8AC3E}">
        <p14:creationId xmlns:p14="http://schemas.microsoft.com/office/powerpoint/2010/main" val="14639150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2780631"/>
            <a:ext cx="9144000" cy="4110775"/>
          </a:xfrm>
          <a:prstGeom prst="rect">
            <a:avLst/>
          </a:prstGeom>
          <a:ln w="38100">
            <a:solidFill>
              <a:schemeClr val="tx1"/>
            </a:solidFill>
          </a:ln>
        </p:spPr>
      </p:pic>
      <p:sp>
        <p:nvSpPr>
          <p:cNvPr id="5" name="Rectangle 4"/>
          <p:cNvSpPr/>
          <p:nvPr/>
        </p:nvSpPr>
        <p:spPr>
          <a:xfrm>
            <a:off x="26742" y="862668"/>
            <a:ext cx="8956842" cy="1631216"/>
          </a:xfrm>
          <a:prstGeom prst="rect">
            <a:avLst/>
          </a:prstGeom>
        </p:spPr>
        <p:txBody>
          <a:bodyPr wrap="square">
            <a:spAutoFit/>
          </a:bodyPr>
          <a:lstStyle/>
          <a:p>
            <a:pPr lvl="0" algn="ctr"/>
            <a:r>
              <a:rPr lang="en-US" sz="2500" i="1" dirty="0"/>
              <a:t>Develop sustained Arctic observing and data management capabilities to improve coupled ocean-sea ice-atmosphere monitoring and modeling efforts in order to advance understanding of climate impacts on ecosystems and biological resources. </a:t>
            </a:r>
            <a:endParaRPr lang="en-US" sz="2500" dirty="0"/>
          </a:p>
        </p:txBody>
      </p:sp>
      <p:sp>
        <p:nvSpPr>
          <p:cNvPr id="6" name="TextBox 5"/>
          <p:cNvSpPr txBox="1"/>
          <p:nvPr/>
        </p:nvSpPr>
        <p:spPr>
          <a:xfrm>
            <a:off x="735264" y="13376"/>
            <a:ext cx="7860632" cy="769441"/>
          </a:xfrm>
          <a:prstGeom prst="rect">
            <a:avLst/>
          </a:prstGeom>
          <a:noFill/>
        </p:spPr>
        <p:txBody>
          <a:bodyPr wrap="square" rtlCol="0">
            <a:spAutoFit/>
          </a:bodyPr>
          <a:lstStyle/>
          <a:p>
            <a:pPr algn="ctr"/>
            <a:r>
              <a:rPr lang="en-US" sz="4400" dirty="0" smtClean="0">
                <a:solidFill>
                  <a:srgbClr val="558ED5"/>
                </a:solidFill>
              </a:rPr>
              <a:t>NOAA Arctic Priority #1</a:t>
            </a:r>
            <a:endParaRPr lang="en-US" sz="4400" dirty="0">
              <a:solidFill>
                <a:srgbClr val="558ED5"/>
              </a:solidFill>
            </a:endParaRPr>
          </a:p>
        </p:txBody>
      </p:sp>
    </p:spTree>
    <p:extLst>
      <p:ext uri="{BB962C8B-B14F-4D97-AF65-F5344CB8AC3E}">
        <p14:creationId xmlns:p14="http://schemas.microsoft.com/office/powerpoint/2010/main" val="13283719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email">
            <a:extLst>
              <a:ext uri="{28A0092B-C50C-407E-A947-70E740481C1C}">
                <a14:useLocalDpi xmlns:a14="http://schemas.microsoft.com/office/drawing/2010/main"/>
              </a:ext>
            </a:extLst>
          </a:blip>
          <a:srcRect t="9350" b="2344"/>
          <a:stretch/>
        </p:blipFill>
        <p:spPr>
          <a:xfrm>
            <a:off x="0" y="1"/>
            <a:ext cx="9144000" cy="3890210"/>
          </a:xfrm>
          <a:prstGeom prst="rect">
            <a:avLst/>
          </a:prstGeom>
          <a:ln w="38100">
            <a:solidFill>
              <a:schemeClr val="tx1"/>
            </a:solidFill>
          </a:ln>
        </p:spPr>
      </p:pic>
      <p:sp>
        <p:nvSpPr>
          <p:cNvPr id="6" name="TextBox 5"/>
          <p:cNvSpPr txBox="1"/>
          <p:nvPr/>
        </p:nvSpPr>
        <p:spPr>
          <a:xfrm>
            <a:off x="735264" y="3997165"/>
            <a:ext cx="7860632" cy="769441"/>
          </a:xfrm>
          <a:prstGeom prst="rect">
            <a:avLst/>
          </a:prstGeom>
          <a:noFill/>
        </p:spPr>
        <p:txBody>
          <a:bodyPr wrap="square" rtlCol="0">
            <a:spAutoFit/>
          </a:bodyPr>
          <a:lstStyle/>
          <a:p>
            <a:pPr algn="ctr"/>
            <a:r>
              <a:rPr lang="en-US" sz="4400" dirty="0" smtClean="0">
                <a:solidFill>
                  <a:srgbClr val="558ED5"/>
                </a:solidFill>
              </a:rPr>
              <a:t>NOAA Arctic Priority #2</a:t>
            </a:r>
            <a:endParaRPr lang="en-US" sz="4400" dirty="0">
              <a:solidFill>
                <a:srgbClr val="558ED5"/>
              </a:solidFill>
            </a:endParaRPr>
          </a:p>
        </p:txBody>
      </p:sp>
      <p:sp>
        <p:nvSpPr>
          <p:cNvPr id="7" name="Rectangle 6"/>
          <p:cNvSpPr/>
          <p:nvPr/>
        </p:nvSpPr>
        <p:spPr>
          <a:xfrm>
            <a:off x="267368" y="4775814"/>
            <a:ext cx="8689474" cy="1631216"/>
          </a:xfrm>
          <a:prstGeom prst="rect">
            <a:avLst/>
          </a:prstGeom>
        </p:spPr>
        <p:txBody>
          <a:bodyPr wrap="square">
            <a:spAutoFit/>
          </a:bodyPr>
          <a:lstStyle/>
          <a:p>
            <a:pPr lvl="0" algn="ctr"/>
            <a:r>
              <a:rPr lang="en-US" sz="2500" i="1" dirty="0"/>
              <a:t>Enhance the scientific framework and capabilities forming the foundation for navigation services and spill response, to support increased ship traffic and commercial development across the Arctic Basin.</a:t>
            </a:r>
            <a:endParaRPr lang="en-US" sz="2500" dirty="0"/>
          </a:p>
        </p:txBody>
      </p:sp>
    </p:spTree>
    <p:extLst>
      <p:ext uri="{BB962C8B-B14F-4D97-AF65-F5344CB8AC3E}">
        <p14:creationId xmlns:p14="http://schemas.microsoft.com/office/powerpoint/2010/main" val="8697797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hotos.20040617233222.image.jpg"/>
          <p:cNvPicPr>
            <a:picLocks noChangeAspect="1"/>
          </p:cNvPicPr>
          <p:nvPr/>
        </p:nvPicPr>
        <p:blipFill>
          <a:blip r:embed="rId3" cstate="email">
            <a:alphaModFix amt="24000"/>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6" name="Text Box 6"/>
          <p:cNvSpPr txBox="1">
            <a:spLocks noChangeArrowheads="1"/>
          </p:cNvSpPr>
          <p:nvPr/>
        </p:nvSpPr>
        <p:spPr bwMode="auto">
          <a:xfrm>
            <a:off x="143882" y="757770"/>
            <a:ext cx="9155112"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eaLnBrk="0" hangingPunct="0"/>
            <a:r>
              <a:rPr lang="en-US" sz="2200" dirty="0">
                <a:latin typeface="Arial Black" charset="0"/>
              </a:rPr>
              <a:t>Distributed Biological Observatory (DBO) </a:t>
            </a:r>
            <a:endParaRPr lang="en-US" sz="2200" dirty="0" smtClean="0">
              <a:latin typeface="Arial Black" charset="0"/>
            </a:endParaRPr>
          </a:p>
          <a:p>
            <a:pPr algn="ctr" eaLnBrk="0" hangingPunct="0"/>
            <a:r>
              <a:rPr lang="en-US" sz="1600" dirty="0" smtClean="0">
                <a:latin typeface="Arial Black" charset="0"/>
              </a:rPr>
              <a:t>http</a:t>
            </a:r>
            <a:r>
              <a:rPr lang="en-US" sz="1600" dirty="0">
                <a:latin typeface="Arial Black" charset="0"/>
              </a:rPr>
              <a:t>://</a:t>
            </a:r>
            <a:r>
              <a:rPr lang="en-US" sz="1600" dirty="0" smtClean="0">
                <a:latin typeface="Arial Black" charset="0"/>
              </a:rPr>
              <a:t>www.arctic.noaa.gov/dbo</a:t>
            </a:r>
            <a:endParaRPr lang="en-US" sz="1600" dirty="0">
              <a:solidFill>
                <a:srgbClr val="FF0000"/>
              </a:solidFill>
              <a:latin typeface="Arial Black" charset="0"/>
            </a:endParaRPr>
          </a:p>
        </p:txBody>
      </p:sp>
      <p:sp>
        <p:nvSpPr>
          <p:cNvPr id="17" name="Text Box 25"/>
          <p:cNvSpPr txBox="1">
            <a:spLocks noChangeArrowheads="1"/>
          </p:cNvSpPr>
          <p:nvPr/>
        </p:nvSpPr>
        <p:spPr bwMode="auto">
          <a:xfrm>
            <a:off x="5451310" y="1802604"/>
            <a:ext cx="3361965" cy="404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defTabSz="914400" eaLnBrk="0" fontAlgn="base" hangingPunct="0">
              <a:spcBef>
                <a:spcPct val="0"/>
              </a:spcBef>
              <a:spcAft>
                <a:spcPct val="0"/>
              </a:spcAft>
              <a:buFont typeface="Arial" charset="0"/>
              <a:buChar char="•"/>
            </a:pPr>
            <a:r>
              <a:rPr lang="en-US" sz="2000" b="1" dirty="0">
                <a:latin typeface="Calibri" charset="0"/>
              </a:rPr>
              <a:t>DBO </a:t>
            </a:r>
            <a:r>
              <a:rPr lang="en-US" sz="2000" b="1" dirty="0" smtClean="0">
                <a:latin typeface="Calibri" charset="0"/>
              </a:rPr>
              <a:t>regions are centered on </a:t>
            </a:r>
            <a:r>
              <a:rPr lang="ja-JP" altLang="en-US" sz="2000" b="1" dirty="0" smtClean="0">
                <a:latin typeface="Calibri" charset="0"/>
              </a:rPr>
              <a:t>“</a:t>
            </a:r>
            <a:r>
              <a:rPr lang="en-US" altLang="ja-JP" sz="2000" b="1" dirty="0" smtClean="0">
                <a:solidFill>
                  <a:srgbClr val="FF0000"/>
                </a:solidFill>
                <a:latin typeface="Calibri" charset="0"/>
              </a:rPr>
              <a:t>hotspots</a:t>
            </a:r>
            <a:r>
              <a:rPr lang="ja-JP" altLang="en-US" sz="2000" b="1" dirty="0" smtClean="0">
                <a:latin typeface="Calibri" charset="0"/>
              </a:rPr>
              <a:t>”</a:t>
            </a:r>
            <a:r>
              <a:rPr lang="en-US" altLang="ja-JP" sz="2000" b="1" dirty="0" smtClean="0">
                <a:latin typeface="Calibri" charset="0"/>
              </a:rPr>
              <a:t> </a:t>
            </a:r>
            <a:r>
              <a:rPr lang="en-US" altLang="ja-JP" sz="2000" b="1" dirty="0">
                <a:latin typeface="Calibri" charset="0"/>
              </a:rPr>
              <a:t>located along a latitudinal gradient</a:t>
            </a:r>
          </a:p>
          <a:p>
            <a:pPr defTabSz="914400" eaLnBrk="0" fontAlgn="base" hangingPunct="0">
              <a:spcBef>
                <a:spcPct val="0"/>
              </a:spcBef>
              <a:spcAft>
                <a:spcPct val="0"/>
              </a:spcAft>
              <a:buFont typeface="Arial" charset="0"/>
              <a:buChar char="•"/>
            </a:pPr>
            <a:endParaRPr lang="en-US" sz="2000" b="1" dirty="0">
              <a:latin typeface="Calibri" charset="0"/>
            </a:endParaRPr>
          </a:p>
          <a:p>
            <a:pPr defTabSz="914400" eaLnBrk="0" fontAlgn="base" hangingPunct="0">
              <a:spcBef>
                <a:spcPct val="0"/>
              </a:spcBef>
              <a:spcAft>
                <a:spcPct val="0"/>
              </a:spcAft>
              <a:buFont typeface="Arial" charset="0"/>
              <a:buChar char="•"/>
            </a:pPr>
            <a:r>
              <a:rPr lang="en-US" sz="2000" b="1" dirty="0" smtClean="0">
                <a:latin typeface="Calibri" charset="0"/>
              </a:rPr>
              <a:t>The DBO serves </a:t>
            </a:r>
            <a:r>
              <a:rPr lang="en-US" sz="2000" b="1" dirty="0">
                <a:latin typeface="Calibri" charset="0"/>
              </a:rPr>
              <a:t>as a </a:t>
            </a:r>
            <a:r>
              <a:rPr lang="en-US" sz="2000" b="1" i="1" dirty="0">
                <a:solidFill>
                  <a:srgbClr val="FF0000"/>
                </a:solidFill>
                <a:latin typeface="Calibri" charset="0"/>
              </a:rPr>
              <a:t>change detection </a:t>
            </a:r>
            <a:r>
              <a:rPr lang="en-US" sz="2000" b="1" i="1" dirty="0" smtClean="0">
                <a:solidFill>
                  <a:srgbClr val="FF0000"/>
                </a:solidFill>
                <a:latin typeface="Calibri" charset="0"/>
              </a:rPr>
              <a:t>array</a:t>
            </a:r>
            <a:r>
              <a:rPr lang="en-US" sz="2000" b="1" i="1" dirty="0" smtClean="0">
                <a:latin typeface="Calibri" charset="0"/>
              </a:rPr>
              <a:t>, </a:t>
            </a:r>
            <a:r>
              <a:rPr lang="en-US" sz="2000" b="1" dirty="0" smtClean="0">
                <a:latin typeface="Calibri" charset="0"/>
              </a:rPr>
              <a:t>via standardized sampling </a:t>
            </a:r>
            <a:r>
              <a:rPr lang="en-US" sz="2000" b="1" dirty="0">
                <a:latin typeface="Calibri" charset="0"/>
              </a:rPr>
              <a:t>of biophysical </a:t>
            </a:r>
            <a:r>
              <a:rPr lang="en-US" sz="2000" b="1" dirty="0" smtClean="0">
                <a:latin typeface="Calibri" charset="0"/>
              </a:rPr>
              <a:t>processes</a:t>
            </a:r>
          </a:p>
          <a:p>
            <a:pPr defTabSz="914400" eaLnBrk="0" fontAlgn="base" hangingPunct="0">
              <a:spcBef>
                <a:spcPct val="0"/>
              </a:spcBef>
              <a:spcAft>
                <a:spcPct val="0"/>
              </a:spcAft>
            </a:pPr>
            <a:endParaRPr lang="en-US" sz="2000" b="1" dirty="0">
              <a:latin typeface="Calibri" charset="0"/>
            </a:endParaRPr>
          </a:p>
          <a:p>
            <a:pPr defTabSz="914400" eaLnBrk="0" fontAlgn="base" hangingPunct="0">
              <a:spcBef>
                <a:spcPct val="0"/>
              </a:spcBef>
              <a:spcAft>
                <a:spcPct val="0"/>
              </a:spcAft>
              <a:buFont typeface="Arial" charset="0"/>
              <a:buChar char="•"/>
            </a:pPr>
            <a:r>
              <a:rPr lang="en-US" sz="2000" b="1" dirty="0" smtClean="0">
                <a:latin typeface="Calibri" charset="0"/>
              </a:rPr>
              <a:t>Building </a:t>
            </a:r>
            <a:r>
              <a:rPr lang="en-US" sz="2000" b="1" i="1" u="sng" dirty="0" smtClean="0">
                <a:solidFill>
                  <a:srgbClr val="FF0000"/>
                </a:solidFill>
                <a:latin typeface="Calibri" charset="0"/>
              </a:rPr>
              <a:t>links</a:t>
            </a:r>
            <a:r>
              <a:rPr lang="en-US" sz="2000" b="1" dirty="0" smtClean="0">
                <a:latin typeface="Calibri" charset="0"/>
              </a:rPr>
              <a:t> to coastal ecosystem health </a:t>
            </a:r>
            <a:r>
              <a:rPr lang="en-US" sz="2000" b="1" i="1" dirty="0" smtClean="0">
                <a:latin typeface="Calibri" charset="0"/>
              </a:rPr>
              <a:t>via</a:t>
            </a:r>
            <a:r>
              <a:rPr lang="en-US" sz="2000" b="1" dirty="0" smtClean="0">
                <a:latin typeface="Calibri" charset="0"/>
              </a:rPr>
              <a:t> Community Observations</a:t>
            </a:r>
          </a:p>
          <a:p>
            <a:pPr defTabSz="914400" eaLnBrk="0" fontAlgn="base" hangingPunct="0">
              <a:spcBef>
                <a:spcPct val="0"/>
              </a:spcBef>
              <a:spcAft>
                <a:spcPct val="0"/>
              </a:spcAft>
              <a:buFont typeface="Arial" charset="0"/>
              <a:buChar char="•"/>
            </a:pPr>
            <a:endParaRPr lang="en-US" sz="1700" b="1" dirty="0">
              <a:solidFill>
                <a:srgbClr val="000000"/>
              </a:solidFill>
              <a:latin typeface="Calibri" charset="0"/>
            </a:endParaRPr>
          </a:p>
        </p:txBody>
      </p:sp>
      <p:pic>
        <p:nvPicPr>
          <p:cNvPr id="18" name="Picture 2" descr="US images.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2091248" y="6019800"/>
            <a:ext cx="1074738"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4" descr="200732919949pag-logo%201"/>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11193" y="5879502"/>
            <a:ext cx="910166" cy="910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4" descr="Korean flag.jp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3699907" y="6019800"/>
            <a:ext cx="10541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6" descr="Canada.jpg"/>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5240834" y="6019800"/>
            <a:ext cx="1058863"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 descr="Japan.jpg"/>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6908787" y="6019800"/>
            <a:ext cx="1079500"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Rectangle 25"/>
          <p:cNvSpPr/>
          <p:nvPr/>
        </p:nvSpPr>
        <p:spPr>
          <a:xfrm>
            <a:off x="2793979" y="2362607"/>
            <a:ext cx="545340" cy="400110"/>
          </a:xfrm>
          <a:prstGeom prst="rect">
            <a:avLst/>
          </a:prstGeom>
        </p:spPr>
        <p:txBody>
          <a:bodyPr wrap="square">
            <a:spAutoFit/>
          </a:bodyPr>
          <a:lstStyle/>
          <a:p>
            <a:r>
              <a:rPr lang="en-US" sz="2000" b="1" dirty="0" smtClean="0">
                <a:solidFill>
                  <a:srgbClr val="FF0000"/>
                </a:solidFill>
                <a:latin typeface="Calibri"/>
              </a:rPr>
              <a:t> </a:t>
            </a:r>
            <a:endParaRPr lang="en-US" sz="2000" b="1" dirty="0">
              <a:solidFill>
                <a:srgbClr val="FF0000"/>
              </a:solidFill>
              <a:latin typeface="Calibri"/>
            </a:endParaRPr>
          </a:p>
        </p:txBody>
      </p:sp>
      <p:pic>
        <p:nvPicPr>
          <p:cNvPr id="27" name="Picture 2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93187" y="1473195"/>
            <a:ext cx="4591603" cy="4243913"/>
          </a:xfrm>
          <a:prstGeom prst="rect">
            <a:avLst/>
          </a:prstGeom>
          <a:ln w="19050">
            <a:solidFill>
              <a:schemeClr val="tx1"/>
            </a:solidFill>
          </a:ln>
        </p:spPr>
      </p:pic>
      <p:sp>
        <p:nvSpPr>
          <p:cNvPr id="29" name="TextBox 28"/>
          <p:cNvSpPr txBox="1"/>
          <p:nvPr/>
        </p:nvSpPr>
        <p:spPr>
          <a:xfrm>
            <a:off x="1130301" y="-16929"/>
            <a:ext cx="7772397" cy="769441"/>
          </a:xfrm>
          <a:prstGeom prst="rect">
            <a:avLst/>
          </a:prstGeom>
          <a:noFill/>
        </p:spPr>
        <p:txBody>
          <a:bodyPr wrap="square" rtlCol="0">
            <a:spAutoFit/>
          </a:bodyPr>
          <a:lstStyle/>
          <a:p>
            <a:pPr algn="ctr"/>
            <a:r>
              <a:rPr lang="en-US" sz="4400" dirty="0" smtClean="0"/>
              <a:t>Arctic Research Program LOE 1</a:t>
            </a:r>
            <a:endParaRPr lang="en-US" sz="4400" dirty="0"/>
          </a:p>
        </p:txBody>
      </p:sp>
    </p:spTree>
    <p:extLst>
      <p:ext uri="{BB962C8B-B14F-4D97-AF65-F5344CB8AC3E}">
        <p14:creationId xmlns:p14="http://schemas.microsoft.com/office/powerpoint/2010/main" val="26635828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hotos.20040517182144.image.jpg"/>
          <p:cNvPicPr>
            <a:picLocks noChangeAspect="1"/>
          </p:cNvPicPr>
          <p:nvPr/>
        </p:nvPicPr>
        <p:blipFill>
          <a:blip r:embed="rId2" cstate="email">
            <a:alphaModFix amt="25000"/>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3" name="Picture 2" descr="noaa_dbo16_detailed-2.jpg"/>
          <p:cNvPicPr>
            <a:picLocks noChangeAspect="1"/>
          </p:cNvPicPr>
          <p:nvPr/>
        </p:nvPicPr>
        <p:blipFill rotWithShape="1">
          <a:blip r:embed="rId3">
            <a:extLst>
              <a:ext uri="{28A0092B-C50C-407E-A947-70E740481C1C}">
                <a14:useLocalDpi xmlns:a14="http://schemas.microsoft.com/office/drawing/2010/main" val="0"/>
              </a:ext>
            </a:extLst>
          </a:blip>
          <a:srcRect l="7659" t="5005" r="7234" b="5158"/>
          <a:stretch/>
        </p:blipFill>
        <p:spPr>
          <a:xfrm>
            <a:off x="143882" y="2031992"/>
            <a:ext cx="5603997" cy="4301068"/>
          </a:xfrm>
          <a:prstGeom prst="rect">
            <a:avLst/>
          </a:prstGeom>
          <a:ln w="28575">
            <a:solidFill>
              <a:schemeClr val="tx1"/>
            </a:solidFill>
          </a:ln>
        </p:spPr>
      </p:pic>
      <p:sp>
        <p:nvSpPr>
          <p:cNvPr id="4" name="TextBox 3"/>
          <p:cNvSpPr txBox="1"/>
          <p:nvPr/>
        </p:nvSpPr>
        <p:spPr>
          <a:xfrm>
            <a:off x="1130301" y="-16929"/>
            <a:ext cx="7772397" cy="769441"/>
          </a:xfrm>
          <a:prstGeom prst="rect">
            <a:avLst/>
          </a:prstGeom>
          <a:noFill/>
        </p:spPr>
        <p:txBody>
          <a:bodyPr wrap="square" rtlCol="0">
            <a:spAutoFit/>
          </a:bodyPr>
          <a:lstStyle/>
          <a:p>
            <a:pPr algn="ctr"/>
            <a:r>
              <a:rPr lang="en-US" sz="4400" dirty="0" smtClean="0"/>
              <a:t>Arctic Research Program LOE 1</a:t>
            </a:r>
            <a:endParaRPr lang="en-US" sz="4400" dirty="0"/>
          </a:p>
        </p:txBody>
      </p:sp>
      <p:sp>
        <p:nvSpPr>
          <p:cNvPr id="5" name="Text Box 6"/>
          <p:cNvSpPr txBox="1">
            <a:spLocks noChangeArrowheads="1"/>
          </p:cNvSpPr>
          <p:nvPr/>
        </p:nvSpPr>
        <p:spPr bwMode="auto">
          <a:xfrm>
            <a:off x="143882" y="757770"/>
            <a:ext cx="915511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eaLnBrk="0" hangingPunct="0"/>
            <a:r>
              <a:rPr lang="en-US" sz="2000" b="1" dirty="0" smtClean="0">
                <a:latin typeface="Arial Black" charset="0"/>
              </a:rPr>
              <a:t>NOAA DBO</a:t>
            </a:r>
            <a:r>
              <a:rPr lang="en-US" sz="2000" b="1" dirty="0">
                <a:latin typeface="Arial Black" charset="0"/>
              </a:rPr>
              <a:t> </a:t>
            </a:r>
            <a:r>
              <a:rPr lang="en-US" sz="2000" b="1" dirty="0" smtClean="0">
                <a:latin typeface="Arial Black" charset="0"/>
              </a:rPr>
              <a:t>2017 – Northern Chukchi Integrated Study (NCIS) </a:t>
            </a:r>
          </a:p>
        </p:txBody>
      </p:sp>
      <p:pic>
        <p:nvPicPr>
          <p:cNvPr id="7" name="Picture 6"/>
          <p:cNvPicPr>
            <a:picLocks noChangeAspect="1"/>
          </p:cNvPicPr>
          <p:nvPr/>
        </p:nvPicPr>
        <p:blipFill rotWithShape="1">
          <a:blip r:embed="rId4"/>
          <a:srcRect b="38007"/>
          <a:stretch/>
        </p:blipFill>
        <p:spPr>
          <a:xfrm>
            <a:off x="5945008" y="2133590"/>
            <a:ext cx="3059288" cy="1422401"/>
          </a:xfrm>
          <a:prstGeom prst="rect">
            <a:avLst/>
          </a:prstGeom>
          <a:ln w="25400">
            <a:solidFill>
              <a:schemeClr val="tx1"/>
            </a:solidFill>
          </a:ln>
        </p:spPr>
      </p:pic>
      <p:sp>
        <p:nvSpPr>
          <p:cNvPr id="8" name="TextBox 7"/>
          <p:cNvSpPr txBox="1"/>
          <p:nvPr/>
        </p:nvSpPr>
        <p:spPr>
          <a:xfrm>
            <a:off x="5758745" y="3623727"/>
            <a:ext cx="3300590" cy="2862322"/>
          </a:xfrm>
          <a:prstGeom prst="rect">
            <a:avLst/>
          </a:prstGeom>
          <a:noFill/>
        </p:spPr>
        <p:txBody>
          <a:bodyPr wrap="square" rtlCol="0">
            <a:spAutoFit/>
          </a:bodyPr>
          <a:lstStyle/>
          <a:p>
            <a:pPr marL="285750" indent="-285750">
              <a:buFont typeface="Wingdings" charset="2"/>
              <a:buChar char="Ø"/>
            </a:pPr>
            <a:r>
              <a:rPr lang="en-US" sz="2000" dirty="0" smtClean="0"/>
              <a:t>Partnering with the USGC to conduct a 22-day cruise.</a:t>
            </a:r>
          </a:p>
          <a:p>
            <a:endParaRPr lang="en-US" sz="2000" dirty="0" smtClean="0"/>
          </a:p>
          <a:p>
            <a:pPr marL="285750" indent="-285750">
              <a:buFont typeface="Wingdings" charset="2"/>
              <a:buChar char="Ø"/>
            </a:pPr>
            <a:r>
              <a:rPr lang="en-US" sz="2000" dirty="0" smtClean="0"/>
              <a:t>Includes </a:t>
            </a:r>
          </a:p>
          <a:p>
            <a:pPr marL="742950" lvl="1" indent="-285750">
              <a:buFont typeface="Wingdings" charset="2"/>
              <a:buChar char="Ø"/>
            </a:pPr>
            <a:r>
              <a:rPr lang="en-US" sz="2000" dirty="0" smtClean="0"/>
              <a:t>Physics </a:t>
            </a:r>
          </a:p>
          <a:p>
            <a:pPr marL="742950" lvl="1" indent="-285750">
              <a:buFont typeface="Wingdings" charset="2"/>
              <a:buChar char="Ø"/>
            </a:pPr>
            <a:r>
              <a:rPr lang="en-US" sz="2000" dirty="0" smtClean="0"/>
              <a:t>Chemistry (OA)</a:t>
            </a:r>
          </a:p>
          <a:p>
            <a:pPr marL="742950" lvl="1" indent="-285750">
              <a:buFont typeface="Wingdings" charset="2"/>
              <a:buChar char="Ø"/>
            </a:pPr>
            <a:r>
              <a:rPr lang="en-US" sz="2000" dirty="0" smtClean="0"/>
              <a:t>Biology </a:t>
            </a:r>
          </a:p>
          <a:p>
            <a:pPr marL="742950" lvl="1" indent="-285750">
              <a:buFont typeface="Wingdings" charset="2"/>
              <a:buChar char="Ø"/>
            </a:pPr>
            <a:r>
              <a:rPr lang="en-US" sz="2000" dirty="0" smtClean="0"/>
              <a:t>Marine Mammals </a:t>
            </a:r>
          </a:p>
          <a:p>
            <a:pPr marL="742950" lvl="1" indent="-285750">
              <a:buFont typeface="Wingdings" charset="2"/>
              <a:buChar char="Ø"/>
            </a:pPr>
            <a:r>
              <a:rPr lang="en-US" sz="2000" dirty="0" smtClean="0"/>
              <a:t>Outreach </a:t>
            </a:r>
            <a:endParaRPr lang="en-US" sz="2000" dirty="0"/>
          </a:p>
        </p:txBody>
      </p:sp>
      <p:sp>
        <p:nvSpPr>
          <p:cNvPr id="9" name="TextBox 8"/>
          <p:cNvSpPr txBox="1"/>
          <p:nvPr/>
        </p:nvSpPr>
        <p:spPr>
          <a:xfrm>
            <a:off x="524933" y="1219202"/>
            <a:ext cx="8377765" cy="646331"/>
          </a:xfrm>
          <a:prstGeom prst="rect">
            <a:avLst/>
          </a:prstGeom>
          <a:noFill/>
        </p:spPr>
        <p:txBody>
          <a:bodyPr wrap="square" rtlCol="0">
            <a:spAutoFit/>
          </a:bodyPr>
          <a:lstStyle/>
          <a:p>
            <a:pPr algn="ctr"/>
            <a:r>
              <a:rPr lang="en-US" dirty="0" smtClean="0"/>
              <a:t>Identify the physical and chemical drivers that create the biological “hot spots” at the head of Barrow Canyon and other parts of the Northern Chukchi Shelf.</a:t>
            </a:r>
            <a:endParaRPr lang="en-US" dirty="0"/>
          </a:p>
        </p:txBody>
      </p:sp>
    </p:spTree>
    <p:extLst>
      <p:ext uri="{BB962C8B-B14F-4D97-AF65-F5344CB8AC3E}">
        <p14:creationId xmlns:p14="http://schemas.microsoft.com/office/powerpoint/2010/main" val="35110351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19007</TotalTime>
  <Words>1124</Words>
  <Application>Microsoft Macintosh PowerPoint</Application>
  <PresentationFormat>On-screen Show (4:3)</PresentationFormat>
  <Paragraphs>123</Paragraphs>
  <Slides>27</Slides>
  <Notes>4</Notes>
  <HiddenSlides>0</HiddenSlides>
  <MMClips>0</MMClip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 AON Task:  Operational, Multi-Sensor Sea Ice Thickness (SIT) Product</vt:lpstr>
      <vt:lpstr>PowerPoint Presentation</vt:lpstr>
      <vt:lpstr>Why We Need Environmental Intelligence Gathering </vt:lpstr>
      <vt:lpstr>PowerPoint Presentation</vt:lpstr>
      <vt:lpstr>PowerPoint Presentation</vt:lpstr>
      <vt:lpstr>PowerPoint Presentation</vt:lpstr>
      <vt:lpstr>PowerPoint Presentation</vt:lpstr>
      <vt:lpstr>PowerPoint Presentation</vt:lpstr>
      <vt:lpstr>PowerPoint Presentation</vt:lpstr>
    </vt:vector>
  </TitlesOfParts>
  <Company>NOAA-PMEL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Jeremy Mathis</dc:creator>
  <cp:lastModifiedBy>Jeremy Mathis</cp:lastModifiedBy>
  <cp:revision>211</cp:revision>
  <cp:lastPrinted>2016-06-23T21:40:05Z</cp:lastPrinted>
  <dcterms:created xsi:type="dcterms:W3CDTF">2015-10-08T21:37:44Z</dcterms:created>
  <dcterms:modified xsi:type="dcterms:W3CDTF">2017-07-20T02:52:36Z</dcterms:modified>
</cp:coreProperties>
</file>