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vml" ContentType="application/vnd.openxmlformats-officedocument.vmlDrawing"/>
  <Default Extension="tiff" ContentType="image/tiff"/>
  <Default Extension="jp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media/image13.jpg" ContentType="image/jpeg"/>
  <Override PartName="/ppt/notesSlides/notesSlide7.xml" ContentType="application/vnd.openxmlformats-officedocument.presentationml.notesSlide+xml"/>
  <Override PartName="/ppt/media/image14.jpg" ContentType="image/jpeg"/>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744" r:id="rId2"/>
  </p:sldMasterIdLst>
  <p:notesMasterIdLst>
    <p:notesMasterId r:id="rId37"/>
  </p:notesMasterIdLst>
  <p:sldIdLst>
    <p:sldId id="371" r:id="rId3"/>
    <p:sldId id="372" r:id="rId4"/>
    <p:sldId id="445" r:id="rId5"/>
    <p:sldId id="374" r:id="rId6"/>
    <p:sldId id="442" r:id="rId7"/>
    <p:sldId id="464" r:id="rId8"/>
    <p:sldId id="454" r:id="rId9"/>
    <p:sldId id="455" r:id="rId10"/>
    <p:sldId id="457" r:id="rId11"/>
    <p:sldId id="465" r:id="rId12"/>
    <p:sldId id="287" r:id="rId13"/>
    <p:sldId id="357" r:id="rId14"/>
    <p:sldId id="390" r:id="rId15"/>
    <p:sldId id="382" r:id="rId16"/>
    <p:sldId id="392" r:id="rId17"/>
    <p:sldId id="269" r:id="rId18"/>
    <p:sldId id="450" r:id="rId19"/>
    <p:sldId id="385" r:id="rId20"/>
    <p:sldId id="448" r:id="rId21"/>
    <p:sldId id="410" r:id="rId22"/>
    <p:sldId id="467" r:id="rId23"/>
    <p:sldId id="384" r:id="rId24"/>
    <p:sldId id="459" r:id="rId25"/>
    <p:sldId id="460" r:id="rId26"/>
    <p:sldId id="449" r:id="rId27"/>
    <p:sldId id="432" r:id="rId28"/>
    <p:sldId id="458" r:id="rId29"/>
    <p:sldId id="452" r:id="rId30"/>
    <p:sldId id="396" r:id="rId31"/>
    <p:sldId id="468" r:id="rId32"/>
    <p:sldId id="461" r:id="rId33"/>
    <p:sldId id="466" r:id="rId34"/>
    <p:sldId id="397" r:id="rId35"/>
    <p:sldId id="438" r:id="rId36"/>
  </p:sldIdLst>
  <p:sldSz cx="9144000" cy="6858000" type="screen4x3"/>
  <p:notesSz cx="7010400" cy="9296400"/>
  <p:defaultTextStyle>
    <a:defPPr>
      <a:defRPr lang="en-US"/>
    </a:defPPr>
    <a:lvl1pPr algn="l" rtl="0" fontAlgn="base">
      <a:spcBef>
        <a:spcPct val="0"/>
      </a:spcBef>
      <a:spcAft>
        <a:spcPct val="0"/>
      </a:spcAft>
      <a:defRPr kern="1200">
        <a:solidFill>
          <a:schemeClr val="tx1"/>
        </a:solidFill>
        <a:latin typeface="Arial" pitchFamily="34" charset="0"/>
        <a:ea typeface="ＭＳ Ｐゴシック" pitchFamily="34" charset="-128"/>
        <a:cs typeface="+mn-cs"/>
      </a:defRPr>
    </a:lvl1pPr>
    <a:lvl2pPr marL="457200" algn="l" rtl="0" fontAlgn="base">
      <a:spcBef>
        <a:spcPct val="0"/>
      </a:spcBef>
      <a:spcAft>
        <a:spcPct val="0"/>
      </a:spcAft>
      <a:defRPr kern="1200">
        <a:solidFill>
          <a:schemeClr val="tx1"/>
        </a:solidFill>
        <a:latin typeface="Arial" pitchFamily="34" charset="0"/>
        <a:ea typeface="ＭＳ Ｐゴシック" pitchFamily="34" charset="-128"/>
        <a:cs typeface="+mn-cs"/>
      </a:defRPr>
    </a:lvl2pPr>
    <a:lvl3pPr marL="914400" algn="l" rtl="0" fontAlgn="base">
      <a:spcBef>
        <a:spcPct val="0"/>
      </a:spcBef>
      <a:spcAft>
        <a:spcPct val="0"/>
      </a:spcAft>
      <a:defRPr kern="1200">
        <a:solidFill>
          <a:schemeClr val="tx1"/>
        </a:solidFill>
        <a:latin typeface="Arial" pitchFamily="34" charset="0"/>
        <a:ea typeface="ＭＳ Ｐゴシック" pitchFamily="34" charset="-128"/>
        <a:cs typeface="+mn-cs"/>
      </a:defRPr>
    </a:lvl3pPr>
    <a:lvl4pPr marL="1371600" algn="l" rtl="0" fontAlgn="base">
      <a:spcBef>
        <a:spcPct val="0"/>
      </a:spcBef>
      <a:spcAft>
        <a:spcPct val="0"/>
      </a:spcAft>
      <a:defRPr kern="1200">
        <a:solidFill>
          <a:schemeClr val="tx1"/>
        </a:solidFill>
        <a:latin typeface="Arial" pitchFamily="34" charset="0"/>
        <a:ea typeface="ＭＳ Ｐゴシック" pitchFamily="34" charset="-128"/>
        <a:cs typeface="+mn-cs"/>
      </a:defRPr>
    </a:lvl4pPr>
    <a:lvl5pPr marL="1828800" algn="l" rtl="0" fontAlgn="base">
      <a:spcBef>
        <a:spcPct val="0"/>
      </a:spcBef>
      <a:spcAft>
        <a:spcPct val="0"/>
      </a:spcAft>
      <a:defRPr kern="1200">
        <a:solidFill>
          <a:schemeClr val="tx1"/>
        </a:solidFill>
        <a:latin typeface="Arial" pitchFamily="34" charset="0"/>
        <a:ea typeface="ＭＳ Ｐゴシック" pitchFamily="34" charset="-128"/>
        <a:cs typeface="+mn-cs"/>
      </a:defRPr>
    </a:lvl5pPr>
    <a:lvl6pPr marL="2286000" algn="l" defTabSz="914400" rtl="0" eaLnBrk="1" latinLnBrk="0" hangingPunct="1">
      <a:defRPr kern="1200">
        <a:solidFill>
          <a:schemeClr val="tx1"/>
        </a:solidFill>
        <a:latin typeface="Arial" pitchFamily="34" charset="0"/>
        <a:ea typeface="ＭＳ Ｐゴシック" pitchFamily="34" charset="-128"/>
        <a:cs typeface="+mn-cs"/>
      </a:defRPr>
    </a:lvl6pPr>
    <a:lvl7pPr marL="2743200" algn="l" defTabSz="914400" rtl="0" eaLnBrk="1" latinLnBrk="0" hangingPunct="1">
      <a:defRPr kern="1200">
        <a:solidFill>
          <a:schemeClr val="tx1"/>
        </a:solidFill>
        <a:latin typeface="Arial" pitchFamily="34" charset="0"/>
        <a:ea typeface="ＭＳ Ｐゴシック" pitchFamily="34" charset="-128"/>
        <a:cs typeface="+mn-cs"/>
      </a:defRPr>
    </a:lvl7pPr>
    <a:lvl8pPr marL="3200400" algn="l" defTabSz="914400" rtl="0" eaLnBrk="1" latinLnBrk="0" hangingPunct="1">
      <a:defRPr kern="1200">
        <a:solidFill>
          <a:schemeClr val="tx1"/>
        </a:solidFill>
        <a:latin typeface="Arial" pitchFamily="34" charset="0"/>
        <a:ea typeface="ＭＳ Ｐゴシック" pitchFamily="34" charset="-128"/>
        <a:cs typeface="+mn-cs"/>
      </a:defRPr>
    </a:lvl8pPr>
    <a:lvl9pPr marL="3657600" algn="l" defTabSz="914400" rtl="0" eaLnBrk="1" latinLnBrk="0" hangingPunct="1">
      <a:defRPr kern="1200">
        <a:solidFill>
          <a:schemeClr val="tx1"/>
        </a:solidFill>
        <a:latin typeface="Arial" pitchFamily="34" charset="0"/>
        <a:ea typeface="ＭＳ Ｐゴシック" pitchFamily="34" charset="-128"/>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594533"/>
    <a:srgbClr val="5F4A40"/>
    <a:srgbClr val="0D1622"/>
    <a:srgbClr val="1C4D6B"/>
    <a:srgbClr val="FF9933"/>
    <a:srgbClr val="00FF00"/>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210" autoAdjust="0"/>
    <p:restoredTop sz="89502" autoAdjust="0"/>
  </p:normalViewPr>
  <p:slideViewPr>
    <p:cSldViewPr>
      <p:cViewPr>
        <p:scale>
          <a:sx n="57" d="100"/>
          <a:sy n="57" d="100"/>
        </p:scale>
        <p:origin x="-1626" y="-270"/>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4446"/>
    </p:cViewPr>
  </p:sorterViewPr>
  <p:notesViewPr>
    <p:cSldViewPr>
      <p:cViewPr varScale="1">
        <p:scale>
          <a:sx n="44" d="100"/>
          <a:sy n="44" d="100"/>
        </p:scale>
        <p:origin x="-2069" y="-86"/>
      </p:cViewPr>
      <p:guideLst>
        <p:guide orient="horz" pos="2928"/>
        <p:guide pos="2208"/>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viewProps" Target="viewProps.xml"/><Relationship Id="rId3" Type="http://schemas.openxmlformats.org/officeDocument/2006/relationships/slide" Target="slides/slide1.xml"/><Relationship Id="rId21" Type="http://schemas.openxmlformats.org/officeDocument/2006/relationships/slide" Target="slides/slide19.xml"/><Relationship Id="rId34" Type="http://schemas.openxmlformats.org/officeDocument/2006/relationships/slide" Target="slides/slide32.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4820"/>
          </a:xfrm>
          <a:prstGeom prst="rect">
            <a:avLst/>
          </a:prstGeom>
        </p:spPr>
        <p:txBody>
          <a:bodyPr vert="horz" lIns="93177" tIns="46589" rIns="93177" bIns="46589" rtlCol="0"/>
          <a:lstStyle>
            <a:lvl1pPr algn="l">
              <a:defRPr sz="1200">
                <a:latin typeface="Arial" charset="0"/>
                <a:ea typeface="ＭＳ Ｐゴシック" charset="0"/>
                <a:cs typeface="ＭＳ Ｐゴシック" charset="0"/>
              </a:defRPr>
            </a:lvl1pPr>
          </a:lstStyle>
          <a:p>
            <a:pPr>
              <a:defRPr/>
            </a:pPr>
            <a:endParaRPr lang="en-US"/>
          </a:p>
        </p:txBody>
      </p:sp>
      <p:sp>
        <p:nvSpPr>
          <p:cNvPr id="3" name="Date Placeholder 2"/>
          <p:cNvSpPr>
            <a:spLocks noGrp="1"/>
          </p:cNvSpPr>
          <p:nvPr>
            <p:ph type="dt" idx="1"/>
          </p:nvPr>
        </p:nvSpPr>
        <p:spPr>
          <a:xfrm>
            <a:off x="3970938" y="0"/>
            <a:ext cx="3037840" cy="464820"/>
          </a:xfrm>
          <a:prstGeom prst="rect">
            <a:avLst/>
          </a:prstGeom>
        </p:spPr>
        <p:txBody>
          <a:bodyPr vert="horz" wrap="square" lIns="93177" tIns="46589" rIns="93177" bIns="46589" numCol="1" anchor="t" anchorCtr="0" compatLnSpc="1">
            <a:prstTxWarp prst="textNoShape">
              <a:avLst/>
            </a:prstTxWarp>
          </a:bodyPr>
          <a:lstStyle>
            <a:lvl1pPr algn="r">
              <a:defRPr sz="1200">
                <a:ea typeface="ＭＳ Ｐゴシック" charset="-128"/>
              </a:defRPr>
            </a:lvl1pPr>
          </a:lstStyle>
          <a:p>
            <a:pPr>
              <a:defRPr/>
            </a:pPr>
            <a:fld id="{7C1CEC08-F2B5-4815-A680-BD1206D2CD5B}" type="datetimeFigureOut">
              <a:rPr lang="en-US"/>
              <a:pPr>
                <a:defRPr/>
              </a:pPr>
              <a:t>7/18/2017</a:t>
            </a:fld>
            <a:endParaRPr lang="en-US"/>
          </a:p>
        </p:txBody>
      </p:sp>
      <p:sp>
        <p:nvSpPr>
          <p:cNvPr id="4" name="Slide Image Placeholder 3"/>
          <p:cNvSpPr>
            <a:spLocks noGrp="1" noRot="1" noChangeAspect="1"/>
          </p:cNvSpPr>
          <p:nvPr>
            <p:ph type="sldImg" idx="2"/>
          </p:nvPr>
        </p:nvSpPr>
        <p:spPr>
          <a:xfrm>
            <a:off x="1181100" y="696913"/>
            <a:ext cx="4648200" cy="3486150"/>
          </a:xfrm>
          <a:prstGeom prst="rect">
            <a:avLst/>
          </a:prstGeom>
          <a:noFill/>
          <a:ln w="12700">
            <a:solidFill>
              <a:prstClr val="black"/>
            </a:solidFill>
          </a:ln>
        </p:spPr>
        <p:txBody>
          <a:bodyPr vert="horz" lIns="93177" tIns="46589" rIns="93177" bIns="46589" rtlCol="0" anchor="ctr"/>
          <a:lstStyle/>
          <a:p>
            <a:pPr lvl="0"/>
            <a:endParaRPr lang="en-US" noProof="0" smtClean="0"/>
          </a:p>
        </p:txBody>
      </p:sp>
      <p:sp>
        <p:nvSpPr>
          <p:cNvPr id="5" name="Notes Placeholder 4"/>
          <p:cNvSpPr>
            <a:spLocks noGrp="1"/>
          </p:cNvSpPr>
          <p:nvPr>
            <p:ph type="body" sz="quarter" idx="3"/>
          </p:nvPr>
        </p:nvSpPr>
        <p:spPr>
          <a:xfrm>
            <a:off x="701040" y="4415790"/>
            <a:ext cx="5608320" cy="4183380"/>
          </a:xfrm>
          <a:prstGeom prst="rect">
            <a:avLst/>
          </a:prstGeom>
        </p:spPr>
        <p:txBody>
          <a:bodyPr vert="horz" lIns="93177" tIns="46589" rIns="93177" bIns="46589"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829967"/>
            <a:ext cx="3037840" cy="464820"/>
          </a:xfrm>
          <a:prstGeom prst="rect">
            <a:avLst/>
          </a:prstGeom>
        </p:spPr>
        <p:txBody>
          <a:bodyPr vert="horz" lIns="93177" tIns="46589" rIns="93177" bIns="46589" rtlCol="0" anchor="b"/>
          <a:lstStyle>
            <a:lvl1pPr algn="l">
              <a:defRPr sz="1200">
                <a:latin typeface="Arial" charset="0"/>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5"/>
          </p:nvPr>
        </p:nvSpPr>
        <p:spPr>
          <a:xfrm>
            <a:off x="3970938" y="8829967"/>
            <a:ext cx="3037840" cy="464820"/>
          </a:xfrm>
          <a:prstGeom prst="rect">
            <a:avLst/>
          </a:prstGeom>
        </p:spPr>
        <p:txBody>
          <a:bodyPr vert="horz" wrap="square" lIns="93177" tIns="46589" rIns="93177" bIns="46589" numCol="1" anchor="b" anchorCtr="0" compatLnSpc="1">
            <a:prstTxWarp prst="textNoShape">
              <a:avLst/>
            </a:prstTxWarp>
          </a:bodyPr>
          <a:lstStyle>
            <a:lvl1pPr algn="r">
              <a:defRPr sz="1200">
                <a:ea typeface="ＭＳ Ｐゴシック" charset="-128"/>
              </a:defRPr>
            </a:lvl1pPr>
          </a:lstStyle>
          <a:p>
            <a:pPr>
              <a:defRPr/>
            </a:pPr>
            <a:fld id="{6CF2A970-4DC9-426F-BBF0-12264F541EC1}" type="slidenum">
              <a:rPr lang="en-US"/>
              <a:pPr>
                <a:defRPr/>
              </a:pPr>
              <a:t>‹#›</a:t>
            </a:fld>
            <a:endParaRPr lang="en-US"/>
          </a:p>
        </p:txBody>
      </p:sp>
    </p:spTree>
    <p:extLst>
      <p:ext uri="{BB962C8B-B14F-4D97-AF65-F5344CB8AC3E}">
        <p14:creationId xmlns:p14="http://schemas.microsoft.com/office/powerpoint/2010/main" val="1258313676"/>
      </p:ext>
    </p:extLst>
  </p:cSld>
  <p:clrMap bg1="lt1" tx1="dk1" bg2="lt2" tx2="dk2" accent1="accent1" accent2="accent2" accent3="accent3" accent4="accent4" accent5="accent5" accent6="accent6" hlink="hlink" folHlink="folHlink"/>
  <p:notesStyle>
    <a:lvl1pPr algn="l" defTabSz="457200" rtl="0" eaLnBrk="0" fontAlgn="base" hangingPunct="0">
      <a:spcBef>
        <a:spcPct val="30000"/>
      </a:spcBef>
      <a:spcAft>
        <a:spcPct val="0"/>
      </a:spcAft>
      <a:defRPr sz="1200" kern="1200">
        <a:solidFill>
          <a:schemeClr val="tx1"/>
        </a:solidFill>
        <a:latin typeface="+mn-lt"/>
        <a:ea typeface="ＭＳ Ｐゴシック" charset="0"/>
        <a:cs typeface="ＭＳ Ｐゴシック" charset="0"/>
      </a:defRPr>
    </a:lvl1pPr>
    <a:lvl2pPr marL="4572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2pPr>
    <a:lvl3pPr marL="9144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3pPr>
    <a:lvl4pPr marL="13716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4pPr>
    <a:lvl5pPr marL="1828800" algn="l" defTabSz="457200" rtl="0" eaLnBrk="0" fontAlgn="base" hangingPunct="0">
      <a:spcBef>
        <a:spcPct val="30000"/>
      </a:spcBef>
      <a:spcAft>
        <a:spcPct val="0"/>
      </a:spcAft>
      <a:defRPr sz="1200" kern="1200">
        <a:solidFill>
          <a:schemeClr val="tx1"/>
        </a:solidFill>
        <a:latin typeface="+mn-lt"/>
        <a:ea typeface="ＭＳ Ｐゴシック" charset="0"/>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CA" altLang="en-US" dirty="0" smtClean="0"/>
              <a:t>O A SENATE RESOLUTION</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dirty="0" smtClean="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dirty="0"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smtClean="0"/>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smtClean="0"/>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smtClean="0"/>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smtClean="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34" charset="-128"/>
              </a:rPr>
              <a:t>So international lines for</a:t>
            </a:r>
            <a:r>
              <a:rPr lang="en-US" baseline="0" dirty="0" smtClean="0">
                <a:ea typeface="ＭＳ Ｐゴシック" pitchFamily="34" charset="-128"/>
              </a:rPr>
              <a:t> things like fishing were really meaningless</a:t>
            </a:r>
          </a:p>
          <a:p>
            <a:pPr eaLnBrk="1" hangingPunct="1">
              <a:spcBef>
                <a:spcPct val="0"/>
              </a:spcBef>
            </a:pPr>
            <a:r>
              <a:rPr lang="en-US" baseline="0" dirty="0" smtClean="0">
                <a:ea typeface="ＭＳ Ｐゴシック" pitchFamily="34" charset="-128"/>
              </a:rPr>
              <a:t>This shows 200 mile limit beyond which is high seas – refer to it as CENTRAL ARCTIC OCEAN</a:t>
            </a:r>
          </a:p>
          <a:p>
            <a:pPr eaLnBrk="1" hangingPunct="1">
              <a:spcBef>
                <a:spcPct val="0"/>
              </a:spcBef>
            </a:pPr>
            <a:endParaRPr lang="en-US"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
        <p:nvSpPr>
          <p:cNvPr id="481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942DB9A6-39DC-495E-8A7F-9300FD37D821}" type="slidenum">
              <a:rPr lang="en-US" smtClean="0"/>
              <a:pPr eaLnBrk="1" hangingPunct="1"/>
              <a:t>11</a:t>
            </a:fld>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marL="0" marR="0" indent="0" algn="l" defTabSz="457200" rtl="0" eaLnBrk="1" fontAlgn="base" latinLnBrk="0" hangingPunct="1">
              <a:lnSpc>
                <a:spcPct val="100000"/>
              </a:lnSpc>
              <a:spcBef>
                <a:spcPct val="0"/>
              </a:spcBef>
              <a:spcAft>
                <a:spcPct val="0"/>
              </a:spcAft>
              <a:buClrTx/>
              <a:buSzTx/>
              <a:buFontTx/>
              <a:buNone/>
              <a:tabLst/>
              <a:defRPr/>
            </a:pPr>
            <a:r>
              <a:rPr lang="en-US" baseline="0" dirty="0" smtClean="0">
                <a:ea typeface="ＭＳ Ｐゴシック" pitchFamily="34" charset="-128"/>
              </a:rPr>
              <a:t>So how does the accelerated melting of entire Arctic ice pack play out in the CAO?</a:t>
            </a:r>
          </a:p>
          <a:p>
            <a:pPr marL="0" marR="0" indent="0" algn="l" defTabSz="457200" rtl="0" eaLnBrk="1" fontAlgn="base" latinLnBrk="0" hangingPunct="1">
              <a:lnSpc>
                <a:spcPct val="100000"/>
              </a:lnSpc>
              <a:spcBef>
                <a:spcPct val="0"/>
              </a:spcBef>
              <a:spcAft>
                <a:spcPct val="0"/>
              </a:spcAft>
              <a:buClrTx/>
              <a:buSzTx/>
              <a:buFontTx/>
              <a:buNone/>
              <a:tabLst/>
              <a:defRPr/>
            </a:pPr>
            <a:r>
              <a:rPr lang="en-US" baseline="0" dirty="0" smtClean="0">
                <a:ea typeface="ＭＳ Ｐゴシック" pitchFamily="34" charset="-128"/>
              </a:rPr>
              <a:t>Let’s take 2012 – one of the years of greatest melting</a:t>
            </a:r>
          </a:p>
          <a:p>
            <a:pPr marL="0" marR="0" indent="0" algn="l" defTabSz="457200" rtl="0" eaLnBrk="1" fontAlgn="base" latinLnBrk="0" hangingPunct="1">
              <a:lnSpc>
                <a:spcPct val="100000"/>
              </a:lnSpc>
              <a:spcBef>
                <a:spcPct val="0"/>
              </a:spcBef>
              <a:spcAft>
                <a:spcPct val="0"/>
              </a:spcAft>
              <a:buClrTx/>
              <a:buSzTx/>
              <a:buFontTx/>
              <a:buNone/>
              <a:tabLst/>
              <a:defRPr/>
            </a:pPr>
            <a:r>
              <a:rPr lang="en-US" baseline="0" dirty="0" smtClean="0">
                <a:ea typeface="ＭＳ Ｐゴシック" pitchFamily="34" charset="-128"/>
              </a:rPr>
              <a:t>Note that the most dramatic melting is above the Bering Strait in the Chukchi Plateau near US, Russia, Canada</a:t>
            </a:r>
          </a:p>
          <a:p>
            <a:pPr marL="0" marR="0" indent="0" algn="l" defTabSz="457200" rtl="0" eaLnBrk="1" fontAlgn="base" latinLnBrk="0" hangingPunct="1">
              <a:lnSpc>
                <a:spcPct val="100000"/>
              </a:lnSpc>
              <a:spcBef>
                <a:spcPct val="0"/>
              </a:spcBef>
              <a:spcAft>
                <a:spcPct val="0"/>
              </a:spcAft>
              <a:buClrTx/>
              <a:buSzTx/>
              <a:buFontTx/>
              <a:buNone/>
              <a:tabLst/>
              <a:defRPr/>
            </a:pPr>
            <a:r>
              <a:rPr lang="en-US" baseline="0" dirty="0" smtClean="0">
                <a:ea typeface="ＭＳ Ｐゴシック" pitchFamily="34" charset="-128"/>
              </a:rPr>
              <a:t>Ice persists above Svalbard and Greenland</a:t>
            </a:r>
            <a:endParaRPr lang="en-US" dirty="0" smtClean="0">
              <a:ea typeface="ＭＳ Ｐゴシック" pitchFamily="34" charset="-128"/>
            </a:endParaRPr>
          </a:p>
          <a:p>
            <a:pPr eaLnBrk="1" hangingPunct="1">
              <a:spcBef>
                <a:spcPct val="0"/>
              </a:spcBef>
            </a:pPr>
            <a:r>
              <a:rPr lang="en-US" baseline="0" dirty="0" smtClean="0">
                <a:ea typeface="ＭＳ Ｐゴシック" pitchFamily="34" charset="-128"/>
              </a:rPr>
              <a:t>Almost a third of the Canadian maritime boundary is ice free</a:t>
            </a:r>
          </a:p>
          <a:p>
            <a:pPr eaLnBrk="1" hangingPunct="1">
              <a:spcBef>
                <a:spcPct val="0"/>
              </a:spcBef>
            </a:pPr>
            <a:r>
              <a:rPr lang="en-US" baseline="0" dirty="0" smtClean="0">
                <a:ea typeface="ＭＳ Ｐゴシック" pitchFamily="34" charset="-128"/>
              </a:rPr>
              <a:t>More than ¾ of the Russian maritime boundary is ice free</a:t>
            </a:r>
          </a:p>
          <a:p>
            <a:pPr eaLnBrk="1" hangingPunct="1">
              <a:spcBef>
                <a:spcPct val="0"/>
              </a:spcBef>
            </a:pPr>
            <a:r>
              <a:rPr lang="en-US" baseline="0" dirty="0" smtClean="0">
                <a:ea typeface="ＭＳ Ｐゴシック" pitchFamily="34" charset="-128"/>
              </a:rPr>
              <a:t>All of US</a:t>
            </a:r>
          </a:p>
          <a:p>
            <a:pPr eaLnBrk="1" hangingPunct="1">
              <a:spcBef>
                <a:spcPct val="0"/>
              </a:spcBef>
            </a:pPr>
            <a:endParaRPr lang="en-US" baseline="0" dirty="0" smtClean="0">
              <a:ea typeface="ＭＳ Ｐゴシック" pitchFamily="34" charset="-128"/>
            </a:endParaRPr>
          </a:p>
          <a:p>
            <a:pPr eaLnBrk="1" hangingPunct="1">
              <a:spcBef>
                <a:spcPct val="0"/>
              </a:spcBef>
            </a:pPr>
            <a:r>
              <a:rPr lang="en-US" baseline="0" dirty="0" smtClean="0">
                <a:ea typeface="ＭＳ Ｐゴシック" pitchFamily="34" charset="-128"/>
              </a:rPr>
              <a:t>Essentially we are seeing the birth of a new ocean </a:t>
            </a:r>
          </a:p>
          <a:p>
            <a:pPr marL="0" marR="0" indent="0" algn="l" defTabSz="457200" rtl="0" eaLnBrk="1" fontAlgn="base" latinLnBrk="0" hangingPunct="1">
              <a:lnSpc>
                <a:spcPct val="100000"/>
              </a:lnSpc>
              <a:spcBef>
                <a:spcPct val="0"/>
              </a:spcBef>
              <a:spcAft>
                <a:spcPct val="0"/>
              </a:spcAft>
              <a:buClrTx/>
              <a:buSzTx/>
              <a:buFontTx/>
              <a:buNone/>
              <a:tabLst/>
              <a:defRPr/>
            </a:pPr>
            <a:endParaRPr lang="en-US" sz="1200" kern="1200" dirty="0" smtClean="0">
              <a:solidFill>
                <a:schemeClr val="tx1"/>
              </a:solidFill>
              <a:effectLst/>
              <a:latin typeface="+mn-lt"/>
              <a:ea typeface="ＭＳ Ｐゴシック" charset="0"/>
              <a:cs typeface="ＭＳ Ｐゴシック" charset="0"/>
            </a:endParaRPr>
          </a:p>
          <a:p>
            <a:pPr eaLnBrk="1" hangingPunct="1">
              <a:spcBef>
                <a:spcPct val="0"/>
              </a:spcBef>
            </a:pPr>
            <a:endParaRPr lang="en-US" baseline="0" dirty="0" smtClean="0">
              <a:ea typeface="ＭＳ Ｐゴシック" pitchFamily="34" charset="-128"/>
            </a:endParaRPr>
          </a:p>
        </p:txBody>
      </p:sp>
      <p:sp>
        <p:nvSpPr>
          <p:cNvPr id="501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4F51284C-8DBF-4BF8-91C0-C3F18B1854D2}" type="slidenum">
              <a:rPr lang="en-US" smtClean="0"/>
              <a:pPr eaLnBrk="1" hangingPunct="1"/>
              <a:t>12</a:t>
            </a:fld>
            <a:endParaRPr lang="en-US"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spcBef>
                <a:spcPct val="0"/>
              </a:spcBef>
            </a:pPr>
            <a:r>
              <a:rPr lang="en-US" dirty="0" smtClean="0">
                <a:ea typeface="ＭＳ Ｐゴシック" pitchFamily="34" charset="-128"/>
              </a:rPr>
              <a:t>What do we know about this area that is emerging?</a:t>
            </a:r>
          </a:p>
          <a:p>
            <a:pPr eaLnBrk="1" hangingPunct="1">
              <a:spcBef>
                <a:spcPct val="0"/>
              </a:spcBef>
            </a:pPr>
            <a:r>
              <a:rPr lang="en-US" dirty="0" smtClean="0">
                <a:ea typeface="ＭＳ Ｐゴシック" pitchFamily="34" charset="-128"/>
              </a:rPr>
              <a:t>For the open</a:t>
            </a:r>
            <a:r>
              <a:rPr lang="en-US" baseline="0" dirty="0" smtClean="0">
                <a:ea typeface="ＭＳ Ｐゴシック" pitchFamily="34" charset="-128"/>
              </a:rPr>
              <a:t> water portion of the CAO in </a:t>
            </a:r>
            <a:r>
              <a:rPr lang="en-US" dirty="0" smtClean="0">
                <a:ea typeface="ＭＳ Ｐゴシック" pitchFamily="34" charset="-128"/>
              </a:rPr>
              <a:t>2012:</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(1) We know much of it (roughly 37%,</a:t>
            </a:r>
            <a:r>
              <a:rPr lang="en-US" baseline="0" dirty="0" smtClean="0">
                <a:ea typeface="ＭＳ Ｐゴシック" pitchFamily="34" charset="-128"/>
              </a:rPr>
              <a:t> shown in ORANGE) </a:t>
            </a:r>
            <a:r>
              <a:rPr lang="en-US" dirty="0" smtClean="0">
                <a:ea typeface="ＭＳ Ｐゴシック" pitchFamily="34" charset="-128"/>
              </a:rPr>
              <a:t> is “fishable depths” (&lt;2000</a:t>
            </a:r>
            <a:r>
              <a:rPr lang="en-US" baseline="0" dirty="0" smtClean="0">
                <a:ea typeface="ＭＳ Ｐゴシック" pitchFamily="34" charset="-128"/>
              </a:rPr>
              <a:t> m)</a:t>
            </a: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Made</a:t>
            </a:r>
            <a:r>
              <a:rPr lang="en-US" baseline="0" dirty="0" smtClean="0">
                <a:ea typeface="ＭＳ Ｐゴシック" pitchFamily="34" charset="-128"/>
              </a:rPr>
              <a:t> up of continental shelf (Chukchi plateau) or ridges (</a:t>
            </a:r>
            <a:r>
              <a:rPr lang="en-US" baseline="0" dirty="0" err="1" smtClean="0">
                <a:ea typeface="ＭＳ Ｐゴシック" pitchFamily="34" charset="-128"/>
              </a:rPr>
              <a:t>Northwind</a:t>
            </a:r>
            <a:r>
              <a:rPr lang="en-US" baseline="0" dirty="0" smtClean="0">
                <a:ea typeface="ＭＳ Ｐゴシック" pitchFamily="34" charset="-128"/>
              </a:rPr>
              <a:t>, Mendeleev and </a:t>
            </a:r>
            <a:r>
              <a:rPr lang="en-US" baseline="0" dirty="0" err="1" smtClean="0">
                <a:ea typeface="ＭＳ Ｐゴシック" pitchFamily="34" charset="-128"/>
              </a:rPr>
              <a:t>Lomonosov</a:t>
            </a:r>
            <a:r>
              <a:rPr lang="en-US" baseline="0" dirty="0" smtClean="0">
                <a:ea typeface="ＭＳ Ｐゴシック" pitchFamily="34" charset="-128"/>
              </a:rPr>
              <a:t> Ridges) – Baltic Sea</a:t>
            </a:r>
          </a:p>
          <a:p>
            <a:pPr eaLnBrk="1" hangingPunct="1">
              <a:spcBef>
                <a:spcPct val="0"/>
              </a:spcBef>
            </a:pPr>
            <a:r>
              <a:rPr lang="en-US" baseline="0" dirty="0" smtClean="0">
                <a:ea typeface="ＭＳ Ｐゴシック" pitchFamily="34" charset="-128"/>
              </a:rPr>
              <a:t>- In 2007, roughly 40% of open water portion of the CAO fell into the fishable category</a:t>
            </a:r>
          </a:p>
          <a:p>
            <a:pPr eaLnBrk="1" hangingPunct="1">
              <a:spcBef>
                <a:spcPct val="0"/>
              </a:spcBef>
            </a:pPr>
            <a:endParaRPr lang="en-US" dirty="0" smtClean="0">
              <a:ea typeface="ＭＳ Ｐゴシック" pitchFamily="34" charset="-128"/>
            </a:endParaRPr>
          </a:p>
          <a:p>
            <a:pPr eaLnBrk="1" hangingPunct="1">
              <a:spcBef>
                <a:spcPct val="0"/>
              </a:spcBef>
            </a:pPr>
            <a:r>
              <a:rPr lang="en-US" dirty="0" smtClean="0">
                <a:ea typeface="ＭＳ Ｐゴシック" pitchFamily="34" charset="-128"/>
              </a:rPr>
              <a:t>(2) We know there are straddling stocks of Arctic cod that marine mammals rely on </a:t>
            </a:r>
          </a:p>
          <a:p>
            <a:pPr eaLnBrk="1" hangingPunct="1">
              <a:spcBef>
                <a:spcPct val="0"/>
              </a:spcBef>
            </a:pPr>
            <a:r>
              <a:rPr lang="en-US" dirty="0" smtClean="0">
                <a:ea typeface="ＭＳ Ｐゴシック" pitchFamily="34" charset="-128"/>
              </a:rPr>
              <a:t>Right on the edge of areas that Arctic indigenous people in Alaska and Canada depend on for subsistence</a:t>
            </a:r>
          </a:p>
          <a:p>
            <a:endParaRPr lang="en-US" dirty="0"/>
          </a:p>
        </p:txBody>
      </p:sp>
      <p:sp>
        <p:nvSpPr>
          <p:cNvPr id="4" name="Slide Number Placeholder 3"/>
          <p:cNvSpPr>
            <a:spLocks noGrp="1"/>
          </p:cNvSpPr>
          <p:nvPr>
            <p:ph type="sldNum" sz="quarter" idx="10"/>
          </p:nvPr>
        </p:nvSpPr>
        <p:spPr/>
        <p:txBody>
          <a:bodyPr/>
          <a:lstStyle/>
          <a:p>
            <a:pPr>
              <a:defRPr/>
            </a:pPr>
            <a:fld id="{6CF2A970-4DC9-426F-BBF0-12264F541EC1}" type="slidenum">
              <a:rPr lang="en-US" smtClean="0"/>
              <a:pPr>
                <a:defRPr/>
              </a:pPr>
              <a:t>14</a:t>
            </a:fld>
            <a:endParaRPr lang="en-US"/>
          </a:p>
        </p:txBody>
      </p:sp>
    </p:spTree>
    <p:extLst>
      <p:ext uri="{BB962C8B-B14F-4D97-AF65-F5344CB8AC3E}">
        <p14:creationId xmlns:p14="http://schemas.microsoft.com/office/powerpoint/2010/main" val="29137412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dirty="0" smtClean="0">
                <a:ea typeface="ＭＳ Ｐゴシック" pitchFamily="34" charset="-128"/>
              </a:rPr>
              <a:t>(3)</a:t>
            </a:r>
            <a:r>
              <a:rPr lang="en-US" baseline="0" dirty="0" smtClean="0">
                <a:ea typeface="ＭＳ Ｐゴシック" pitchFamily="34" charset="-128"/>
              </a:rPr>
              <a:t> </a:t>
            </a:r>
            <a:r>
              <a:rPr lang="en-US" dirty="0" smtClean="0">
                <a:ea typeface="ＭＳ Ｐゴシック" pitchFamily="34" charset="-128"/>
              </a:rPr>
              <a:t>And we know it is geographically ACCESSIBLE</a:t>
            </a:r>
          </a:p>
          <a:p>
            <a:pPr eaLnBrk="1" hangingPunct="1">
              <a:spcBef>
                <a:spcPct val="0"/>
              </a:spcBef>
            </a:pPr>
            <a:r>
              <a:rPr lang="en-US" dirty="0" smtClean="0">
                <a:ea typeface="ＭＳ Ｐゴシック" pitchFamily="34" charset="-128"/>
              </a:rPr>
              <a:t>To distant water fleets</a:t>
            </a:r>
          </a:p>
          <a:p>
            <a:pPr eaLnBrk="1" hangingPunct="1">
              <a:spcBef>
                <a:spcPct val="0"/>
              </a:spcBef>
            </a:pPr>
            <a:r>
              <a:rPr lang="en-US" dirty="0" smtClean="0">
                <a:ea typeface="ＭＳ Ｐゴシック" pitchFamily="34" charset="-128"/>
              </a:rPr>
              <a:t>Who regularly travel much greater distances for fishing krill in Antarctica, for example</a:t>
            </a:r>
          </a:p>
          <a:p>
            <a:pPr eaLnBrk="1" hangingPunct="1">
              <a:spcBef>
                <a:spcPct val="0"/>
              </a:spcBef>
            </a:pPr>
            <a:r>
              <a:rPr lang="en-US" dirty="0" smtClean="0">
                <a:ea typeface="ＭＳ Ｐゴシック" pitchFamily="34" charset="-128"/>
              </a:rPr>
              <a:t>The most likely scenario</a:t>
            </a:r>
            <a:r>
              <a:rPr lang="en-US" baseline="0" dirty="0" smtClean="0">
                <a:ea typeface="ＭＳ Ｐゴシック" pitchFamily="34" charset="-128"/>
              </a:rPr>
              <a:t> would be a reduction fishery for Arctic cod</a:t>
            </a:r>
            <a:endParaRPr lang="en-US" dirty="0" smtClean="0">
              <a:ea typeface="ＭＳ Ｐゴシック" pitchFamily="34" charset="-128"/>
            </a:endParaRPr>
          </a:p>
          <a:p>
            <a:pPr eaLnBrk="1" hangingPunct="1">
              <a:spcBef>
                <a:spcPct val="0"/>
              </a:spcBef>
            </a:pPr>
            <a:endParaRPr lang="en-US" dirty="0" smtClean="0">
              <a:ea typeface="ＭＳ Ｐゴシック" pitchFamily="34" charset="-128"/>
            </a:endParaRPr>
          </a:p>
        </p:txBody>
      </p:sp>
      <p:sp>
        <p:nvSpPr>
          <p:cNvPr id="5325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itchFamily="34" charset="0"/>
                <a:ea typeface="ＭＳ Ｐゴシック" pitchFamily="34" charset="-128"/>
              </a:defRPr>
            </a:lvl1pPr>
            <a:lvl2pPr marL="757066" indent="-291179" eaLnBrk="0" hangingPunct="0">
              <a:defRPr>
                <a:solidFill>
                  <a:schemeClr val="tx1"/>
                </a:solidFill>
                <a:latin typeface="Arial" pitchFamily="34" charset="0"/>
                <a:ea typeface="ＭＳ Ｐゴシック" pitchFamily="34" charset="-128"/>
              </a:defRPr>
            </a:lvl2pPr>
            <a:lvl3pPr marL="1164717" indent="-232943" eaLnBrk="0" hangingPunct="0">
              <a:defRPr>
                <a:solidFill>
                  <a:schemeClr val="tx1"/>
                </a:solidFill>
                <a:latin typeface="Arial" pitchFamily="34" charset="0"/>
                <a:ea typeface="ＭＳ Ｐゴシック" pitchFamily="34" charset="-128"/>
              </a:defRPr>
            </a:lvl3pPr>
            <a:lvl4pPr marL="1630604" indent="-232943" eaLnBrk="0" hangingPunct="0">
              <a:defRPr>
                <a:solidFill>
                  <a:schemeClr val="tx1"/>
                </a:solidFill>
                <a:latin typeface="Arial" pitchFamily="34" charset="0"/>
                <a:ea typeface="ＭＳ Ｐゴシック" pitchFamily="34" charset="-128"/>
              </a:defRPr>
            </a:lvl4pPr>
            <a:lvl5pPr marL="2096491" indent="-232943" eaLnBrk="0" hangingPunct="0">
              <a:defRPr>
                <a:solidFill>
                  <a:schemeClr val="tx1"/>
                </a:solidFill>
                <a:latin typeface="Arial" pitchFamily="34" charset="0"/>
                <a:ea typeface="ＭＳ Ｐゴシック" pitchFamily="34" charset="-128"/>
              </a:defRPr>
            </a:lvl5pPr>
            <a:lvl6pPr marL="2562377" indent="-232943" eaLnBrk="0" fontAlgn="base" hangingPunct="0">
              <a:spcBef>
                <a:spcPct val="0"/>
              </a:spcBef>
              <a:spcAft>
                <a:spcPct val="0"/>
              </a:spcAft>
              <a:defRPr>
                <a:solidFill>
                  <a:schemeClr val="tx1"/>
                </a:solidFill>
                <a:latin typeface="Arial" pitchFamily="34" charset="0"/>
                <a:ea typeface="ＭＳ Ｐゴシック" pitchFamily="34" charset="-128"/>
              </a:defRPr>
            </a:lvl6pPr>
            <a:lvl7pPr marL="3028264" indent="-232943" eaLnBrk="0" fontAlgn="base" hangingPunct="0">
              <a:spcBef>
                <a:spcPct val="0"/>
              </a:spcBef>
              <a:spcAft>
                <a:spcPct val="0"/>
              </a:spcAft>
              <a:defRPr>
                <a:solidFill>
                  <a:schemeClr val="tx1"/>
                </a:solidFill>
                <a:latin typeface="Arial" pitchFamily="34" charset="0"/>
                <a:ea typeface="ＭＳ Ｐゴシック" pitchFamily="34" charset="-128"/>
              </a:defRPr>
            </a:lvl7pPr>
            <a:lvl8pPr marL="3494151" indent="-232943" eaLnBrk="0" fontAlgn="base" hangingPunct="0">
              <a:spcBef>
                <a:spcPct val="0"/>
              </a:spcBef>
              <a:spcAft>
                <a:spcPct val="0"/>
              </a:spcAft>
              <a:defRPr>
                <a:solidFill>
                  <a:schemeClr val="tx1"/>
                </a:solidFill>
                <a:latin typeface="Arial" pitchFamily="34" charset="0"/>
                <a:ea typeface="ＭＳ Ｐゴシック" pitchFamily="34" charset="-128"/>
              </a:defRPr>
            </a:lvl8pPr>
            <a:lvl9pPr marL="3960038" indent="-232943" eaLnBrk="0" fontAlgn="base" hangingPunct="0">
              <a:spcBef>
                <a:spcPct val="0"/>
              </a:spcBef>
              <a:spcAft>
                <a:spcPct val="0"/>
              </a:spcAft>
              <a:defRPr>
                <a:solidFill>
                  <a:schemeClr val="tx1"/>
                </a:solidFill>
                <a:latin typeface="Arial" pitchFamily="34" charset="0"/>
                <a:ea typeface="ＭＳ Ｐゴシック" pitchFamily="34" charset="-128"/>
              </a:defRPr>
            </a:lvl9pPr>
          </a:lstStyle>
          <a:p>
            <a:pPr eaLnBrk="1" hangingPunct="1"/>
            <a:fld id="{C93CA8D0-36B8-4636-9A84-C4AA1D6ECC21}" type="slidenum">
              <a:rPr lang="en-US" smtClean="0"/>
              <a:pPr eaLnBrk="1" hangingPunct="1"/>
              <a:t>16</a:t>
            </a:fld>
            <a:endParaRPr lang="en-US" smtClean="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smtClean="0"/>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30" name="Rectangle 2"/>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50531" name="Rectangle 3"/>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endParaRPr lang="en-CA" altLang="en-US"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News Gothic MT" charset="0"/>
                <a:ea typeface="ＭＳ Ｐゴシック" charset="-128"/>
              </a:defRPr>
            </a:lvl1pPr>
          </a:lstStyle>
          <a:p>
            <a:pPr>
              <a:defRPr/>
            </a:pPr>
            <a:fld id="{4D08794D-1814-4B7B-A20B-E9C30C69284B}" type="datetimeFigureOut">
              <a:rPr lang="en-US"/>
              <a:pPr>
                <a:defRPr/>
              </a:pPr>
              <a:t>7/18/2017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latin typeface="News Gothic MT" charset="0"/>
                <a:ea typeface="ＭＳ Ｐゴシック" charset="-128"/>
              </a:defRPr>
            </a:lvl1pPr>
          </a:lstStyle>
          <a:p>
            <a:pPr>
              <a:defRPr/>
            </a:pPr>
            <a:fld id="{5FB56335-8F16-4CEB-9AA2-15D3B87D0180}" type="slidenum">
              <a:rPr lang="en-US"/>
              <a:pPr>
                <a:defRPr/>
              </a:pPr>
              <a:t>‹#›</a:t>
            </a:fld>
            <a:endParaRPr lang="en-US"/>
          </a:p>
        </p:txBody>
      </p:sp>
    </p:spTree>
    <p:extLst>
      <p:ext uri="{BB962C8B-B14F-4D97-AF65-F5344CB8AC3E}">
        <p14:creationId xmlns:p14="http://schemas.microsoft.com/office/powerpoint/2010/main" val="297529705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News Gothic MT" charset="0"/>
                <a:ea typeface="ＭＳ Ｐゴシック" charset="-128"/>
              </a:defRPr>
            </a:lvl1pPr>
          </a:lstStyle>
          <a:p>
            <a:pPr>
              <a:defRPr/>
            </a:pPr>
            <a:fld id="{70209674-87C9-46DC-B9DC-71FF564E5587}" type="datetimeFigureOut">
              <a:rPr lang="en-US"/>
              <a:pPr>
                <a:defRPr/>
              </a:pPr>
              <a:t>7/18/2017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latin typeface="News Gothic MT" charset="0"/>
                <a:ea typeface="ＭＳ Ｐゴシック" charset="-128"/>
              </a:defRPr>
            </a:lvl1pPr>
          </a:lstStyle>
          <a:p>
            <a:pPr>
              <a:defRPr/>
            </a:pPr>
            <a:fld id="{0183A77F-5BD1-4FCE-85A7-63F9AA0A8A75}" type="slidenum">
              <a:rPr lang="en-US"/>
              <a:pPr>
                <a:defRPr/>
              </a:pPr>
              <a:t>‹#›</a:t>
            </a:fld>
            <a:endParaRPr lang="en-US"/>
          </a:p>
        </p:txBody>
      </p:sp>
    </p:spTree>
    <p:extLst>
      <p:ext uri="{BB962C8B-B14F-4D97-AF65-F5344CB8AC3E}">
        <p14:creationId xmlns:p14="http://schemas.microsoft.com/office/powerpoint/2010/main" val="127327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News Gothic MT" charset="0"/>
                <a:ea typeface="ＭＳ Ｐゴシック" charset="-128"/>
              </a:defRPr>
            </a:lvl1pPr>
          </a:lstStyle>
          <a:p>
            <a:pPr>
              <a:defRPr/>
            </a:pPr>
            <a:fld id="{4932B8F9-A31F-42BE-BCA5-4862EB43FBAA}" type="datetimeFigureOut">
              <a:rPr lang="en-US"/>
              <a:pPr>
                <a:defRPr/>
              </a:pPr>
              <a:t>7/18/2017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latin typeface="News Gothic MT" charset="0"/>
                <a:ea typeface="ＭＳ Ｐゴシック" charset="-128"/>
              </a:defRPr>
            </a:lvl1pPr>
          </a:lstStyle>
          <a:p>
            <a:pPr>
              <a:defRPr/>
            </a:pPr>
            <a:fld id="{4A4A9745-71C9-4B4F-9653-73093897F456}" type="slidenum">
              <a:rPr lang="en-US"/>
              <a:pPr>
                <a:defRPr/>
              </a:pPr>
              <a:t>‹#›</a:t>
            </a:fld>
            <a:endParaRPr lang="en-US"/>
          </a:p>
        </p:txBody>
      </p:sp>
    </p:spTree>
    <p:extLst>
      <p:ext uri="{BB962C8B-B14F-4D97-AF65-F5344CB8AC3E}">
        <p14:creationId xmlns:p14="http://schemas.microsoft.com/office/powerpoint/2010/main" val="366323967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3" name="Date Placeholder 2"/>
          <p:cNvSpPr>
            <a:spLocks noGrp="1"/>
          </p:cNvSpPr>
          <p:nvPr>
            <p:ph type="dt" sz="half" idx="10"/>
          </p:nvPr>
        </p:nvSpPr>
        <p:spPr>
          <a:xfrm>
            <a:off x="685800" y="6248400"/>
            <a:ext cx="1905000" cy="457200"/>
          </a:xfrm>
          <a:prstGeom prst="rect">
            <a:avLst/>
          </a:prstGeom>
        </p:spPr>
        <p:txBody>
          <a:bodyPr/>
          <a:lstStyle>
            <a:lvl1pPr>
              <a:defRPr/>
            </a:lvl1pPr>
          </a:lstStyle>
          <a:p>
            <a:endParaRPr lang="en-US"/>
          </a:p>
        </p:txBody>
      </p:sp>
      <p:sp>
        <p:nvSpPr>
          <p:cNvPr id="4" name="Footer Placeholder 3"/>
          <p:cNvSpPr>
            <a:spLocks noGrp="1"/>
          </p:cNvSpPr>
          <p:nvPr>
            <p:ph type="ftr" sz="quarter" idx="11"/>
          </p:nvPr>
        </p:nvSpPr>
        <p:spPr>
          <a:xfrm>
            <a:off x="3124200" y="6248400"/>
            <a:ext cx="2895600" cy="457200"/>
          </a:xfrm>
        </p:spPr>
        <p:txBody>
          <a:bodyPr/>
          <a:lstStyle>
            <a:lvl1pPr>
              <a:defRPr/>
            </a:lvl1pPr>
          </a:lstStyle>
          <a:p>
            <a:endParaRPr lang="en-US"/>
          </a:p>
        </p:txBody>
      </p:sp>
      <p:sp>
        <p:nvSpPr>
          <p:cNvPr id="5" name="Slide Number Placeholder 4"/>
          <p:cNvSpPr>
            <a:spLocks noGrp="1"/>
          </p:cNvSpPr>
          <p:nvPr>
            <p:ph type="sldNum" sz="quarter" idx="12"/>
          </p:nvPr>
        </p:nvSpPr>
        <p:spPr>
          <a:xfrm>
            <a:off x="6553200" y="6248400"/>
            <a:ext cx="1905000" cy="457200"/>
          </a:xfrm>
          <a:prstGeom prst="rect">
            <a:avLst/>
          </a:prstGeom>
        </p:spPr>
        <p:txBody>
          <a:bodyPr/>
          <a:lstStyle>
            <a:lvl1pPr>
              <a:defRPr/>
            </a:lvl1pPr>
          </a:lstStyle>
          <a:p>
            <a:fld id="{DACEFE4A-7574-41E5-8849-D9FFF07A38D4}" type="slidenum">
              <a:rPr lang="en-US"/>
              <a:pPr/>
              <a:t>‹#›</a:t>
            </a:fld>
            <a:endParaRPr lang="en-US"/>
          </a:p>
        </p:txBody>
      </p:sp>
    </p:spTree>
    <p:extLst>
      <p:ext uri="{BB962C8B-B14F-4D97-AF65-F5344CB8AC3E}">
        <p14:creationId xmlns:p14="http://schemas.microsoft.com/office/powerpoint/2010/main" val="399192143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a:defRPr>
                <a:solidFill>
                  <a:srgbClr val="000000"/>
                </a:solidFill>
                <a:latin typeface="News Gothic MT" charset="0"/>
              </a:defRPr>
            </a:lvl1pPr>
          </a:lstStyle>
          <a:p>
            <a:pPr>
              <a:defRPr/>
            </a:pPr>
            <a:fld id="{6831F18E-BCC2-4E88-AAC2-EA60947A0034}" type="datetimeFigureOut">
              <a:rPr lang="en-US"/>
              <a:pPr>
                <a:defRPr/>
              </a:pPr>
              <a:t>7/18/2017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7EBE218D-66A8-442E-9DFD-AD07B1398451}" type="slidenum">
              <a:rPr lang="en-US"/>
              <a:pPr>
                <a:defRPr/>
              </a:pPr>
              <a:t>‹#›</a:t>
            </a:fld>
            <a:endParaRPr lang="en-US"/>
          </a:p>
        </p:txBody>
      </p:sp>
    </p:spTree>
    <p:extLst>
      <p:ext uri="{BB962C8B-B14F-4D97-AF65-F5344CB8AC3E}">
        <p14:creationId xmlns:p14="http://schemas.microsoft.com/office/powerpoint/2010/main" val="24474212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rgbClr val="000000"/>
                </a:solidFill>
                <a:latin typeface="News Gothic MT" charset="0"/>
              </a:defRPr>
            </a:lvl1pPr>
          </a:lstStyle>
          <a:p>
            <a:pPr>
              <a:defRPr/>
            </a:pPr>
            <a:fld id="{C449F558-FDBE-4546-96AA-A8654E5CEC38}" type="datetimeFigureOut">
              <a:rPr lang="en-US"/>
              <a:pPr>
                <a:defRPr/>
              </a:pPr>
              <a:t>7/18/2017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1AA0E563-D162-4814-B8CE-580D14FFBE14}" type="slidenum">
              <a:rPr lang="en-US"/>
              <a:pPr>
                <a:defRPr/>
              </a:pPr>
              <a:t>‹#›</a:t>
            </a:fld>
            <a:endParaRPr lang="en-US"/>
          </a:p>
        </p:txBody>
      </p:sp>
    </p:spTree>
    <p:extLst>
      <p:ext uri="{BB962C8B-B14F-4D97-AF65-F5344CB8AC3E}">
        <p14:creationId xmlns:p14="http://schemas.microsoft.com/office/powerpoint/2010/main" val="285100446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solidFill>
                  <a:srgbClr val="000000"/>
                </a:solidFill>
                <a:latin typeface="News Gothic MT" charset="0"/>
              </a:defRPr>
            </a:lvl1pPr>
          </a:lstStyle>
          <a:p>
            <a:pPr>
              <a:defRPr/>
            </a:pPr>
            <a:fld id="{ABE8260C-3973-46E5-A221-42FCFA176BD8}" type="datetimeFigureOut">
              <a:rPr lang="en-US"/>
              <a:pPr>
                <a:defRPr/>
              </a:pPr>
              <a:t>7/18/2017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ACA0DF8E-D59A-45A2-A29A-CF67FB018EB6}" type="slidenum">
              <a:rPr lang="en-US"/>
              <a:pPr>
                <a:defRPr/>
              </a:pPr>
              <a:t>‹#›</a:t>
            </a:fld>
            <a:endParaRPr lang="en-US"/>
          </a:p>
        </p:txBody>
      </p:sp>
    </p:spTree>
    <p:extLst>
      <p:ext uri="{BB962C8B-B14F-4D97-AF65-F5344CB8AC3E}">
        <p14:creationId xmlns:p14="http://schemas.microsoft.com/office/powerpoint/2010/main" val="10061389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solidFill>
                  <a:srgbClr val="000000"/>
                </a:solidFill>
                <a:latin typeface="News Gothic MT" charset="0"/>
              </a:defRPr>
            </a:lvl1pPr>
          </a:lstStyle>
          <a:p>
            <a:pPr>
              <a:defRPr/>
            </a:pPr>
            <a:fld id="{A8E37538-9940-41D3-9637-E87CA497897E}" type="datetimeFigureOut">
              <a:rPr lang="en-US"/>
              <a:pPr>
                <a:defRPr/>
              </a:pPr>
              <a:t>7/18/2017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9127D758-0A85-425E-94C0-6C430D7E47A5}" type="slidenum">
              <a:rPr lang="en-US"/>
              <a:pPr>
                <a:defRPr/>
              </a:pPr>
              <a:t>‹#›</a:t>
            </a:fld>
            <a:endParaRPr lang="en-US"/>
          </a:p>
        </p:txBody>
      </p:sp>
    </p:spTree>
    <p:extLst>
      <p:ext uri="{BB962C8B-B14F-4D97-AF65-F5344CB8AC3E}">
        <p14:creationId xmlns:p14="http://schemas.microsoft.com/office/powerpoint/2010/main" val="1906514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solidFill>
                  <a:srgbClr val="000000"/>
                </a:solidFill>
                <a:latin typeface="News Gothic MT" charset="0"/>
              </a:defRPr>
            </a:lvl1pPr>
          </a:lstStyle>
          <a:p>
            <a:pPr>
              <a:defRPr/>
            </a:pPr>
            <a:fld id="{F31A5AD4-5A91-4786-B111-29D598B378FD}" type="datetimeFigureOut">
              <a:rPr lang="en-US"/>
              <a:pPr>
                <a:defRPr/>
              </a:pPr>
              <a:t>7/18/2017</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p:txBody>
          <a:bodyPr/>
          <a:lstStyle>
            <a:lvl1pPr>
              <a:defRPr/>
            </a:lvl1pPr>
          </a:lstStyle>
          <a:p>
            <a:pPr>
              <a:defRPr/>
            </a:pPr>
            <a:fld id="{77699D82-19AA-409F-9D5D-AE7B2A4BC476}" type="slidenum">
              <a:rPr lang="en-US"/>
              <a:pPr>
                <a:defRPr/>
              </a:pPr>
              <a:t>‹#›</a:t>
            </a:fld>
            <a:endParaRPr lang="en-US"/>
          </a:p>
        </p:txBody>
      </p:sp>
    </p:spTree>
    <p:extLst>
      <p:ext uri="{BB962C8B-B14F-4D97-AF65-F5344CB8AC3E}">
        <p14:creationId xmlns:p14="http://schemas.microsoft.com/office/powerpoint/2010/main" val="9777775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solidFill>
                  <a:srgbClr val="000000"/>
                </a:solidFill>
                <a:latin typeface="News Gothic MT" charset="0"/>
              </a:defRPr>
            </a:lvl1pPr>
          </a:lstStyle>
          <a:p>
            <a:pPr>
              <a:defRPr/>
            </a:pPr>
            <a:fld id="{74E22D91-E2AC-4208-9123-F4317E17D8B3}" type="datetimeFigureOut">
              <a:rPr lang="en-US"/>
              <a:pPr>
                <a:defRPr/>
              </a:pPr>
              <a:t>7/18/2017</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p:txBody>
          <a:bodyPr/>
          <a:lstStyle>
            <a:lvl1pPr>
              <a:defRPr/>
            </a:lvl1pPr>
          </a:lstStyle>
          <a:p>
            <a:pPr>
              <a:defRPr/>
            </a:pPr>
            <a:fld id="{5431AF85-48EE-4CB5-B686-522995797922}" type="slidenum">
              <a:rPr lang="en-US"/>
              <a:pPr>
                <a:defRPr/>
              </a:pPr>
              <a:t>‹#›</a:t>
            </a:fld>
            <a:endParaRPr lang="en-US"/>
          </a:p>
        </p:txBody>
      </p:sp>
    </p:spTree>
    <p:extLst>
      <p:ext uri="{BB962C8B-B14F-4D97-AF65-F5344CB8AC3E}">
        <p14:creationId xmlns:p14="http://schemas.microsoft.com/office/powerpoint/2010/main" val="133763952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rgbClr val="000000"/>
                </a:solidFill>
                <a:latin typeface="News Gothic MT" charset="0"/>
              </a:defRPr>
            </a:lvl1pPr>
          </a:lstStyle>
          <a:p>
            <a:pPr>
              <a:defRPr/>
            </a:pPr>
            <a:fld id="{71B67DD3-511A-4E1C-B530-9A3F915A6B99}" type="datetimeFigureOut">
              <a:rPr lang="en-US"/>
              <a:pPr>
                <a:defRPr/>
              </a:pPr>
              <a:t>7/18/2017</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p:txBody>
          <a:bodyPr/>
          <a:lstStyle>
            <a:lvl1pPr>
              <a:defRPr/>
            </a:lvl1pPr>
          </a:lstStyle>
          <a:p>
            <a:pPr>
              <a:defRPr/>
            </a:pPr>
            <a:fld id="{FDB3DE4B-79AF-439E-B693-FC2C368FE588}" type="slidenum">
              <a:rPr lang="en-US"/>
              <a:pPr>
                <a:defRPr/>
              </a:pPr>
              <a:t>‹#›</a:t>
            </a:fld>
            <a:endParaRPr lang="en-US"/>
          </a:p>
        </p:txBody>
      </p:sp>
    </p:spTree>
    <p:extLst>
      <p:ext uri="{BB962C8B-B14F-4D97-AF65-F5344CB8AC3E}">
        <p14:creationId xmlns:p14="http://schemas.microsoft.com/office/powerpoint/2010/main" val="26288747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News Gothic MT" charset="0"/>
                <a:ea typeface="ＭＳ Ｐゴシック" charset="-128"/>
              </a:defRPr>
            </a:lvl1pPr>
          </a:lstStyle>
          <a:p>
            <a:pPr>
              <a:defRPr/>
            </a:pPr>
            <a:fld id="{C06F871D-C048-4D8F-B226-AF1C51009FCA}" type="datetimeFigureOut">
              <a:rPr lang="en-US"/>
              <a:pPr>
                <a:defRPr/>
              </a:pPr>
              <a:t>7/18/2017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latin typeface="News Gothic MT" charset="0"/>
                <a:ea typeface="ＭＳ Ｐゴシック" charset="-128"/>
              </a:defRPr>
            </a:lvl1pPr>
          </a:lstStyle>
          <a:p>
            <a:pPr>
              <a:defRPr/>
            </a:pPr>
            <a:fld id="{B17F4646-5E69-429E-88CF-8FCA5B376F62}" type="slidenum">
              <a:rPr lang="en-US"/>
              <a:pPr>
                <a:defRPr/>
              </a:pPr>
              <a:t>‹#›</a:t>
            </a:fld>
            <a:endParaRPr lang="en-US"/>
          </a:p>
        </p:txBody>
      </p:sp>
    </p:spTree>
    <p:extLst>
      <p:ext uri="{BB962C8B-B14F-4D97-AF65-F5344CB8AC3E}">
        <p14:creationId xmlns:p14="http://schemas.microsoft.com/office/powerpoint/2010/main" val="11807029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000000"/>
                </a:solidFill>
                <a:latin typeface="News Gothic MT" charset="0"/>
              </a:defRPr>
            </a:lvl1pPr>
          </a:lstStyle>
          <a:p>
            <a:pPr>
              <a:defRPr/>
            </a:pPr>
            <a:fld id="{5FB05C4A-F5FF-40D6-B778-347F90A21F95}" type="datetimeFigureOut">
              <a:rPr lang="en-US"/>
              <a:pPr>
                <a:defRPr/>
              </a:pPr>
              <a:t>7/18/2017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5831E1A3-ADFE-4A29-8E0A-F7F260E0CB95}" type="slidenum">
              <a:rPr lang="en-US"/>
              <a:pPr>
                <a:defRPr/>
              </a:pPr>
              <a:t>‹#›</a:t>
            </a:fld>
            <a:endParaRPr lang="en-US"/>
          </a:p>
        </p:txBody>
      </p:sp>
    </p:spTree>
    <p:extLst>
      <p:ext uri="{BB962C8B-B14F-4D97-AF65-F5344CB8AC3E}">
        <p14:creationId xmlns:p14="http://schemas.microsoft.com/office/powerpoint/2010/main" val="33398867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solidFill>
                  <a:srgbClr val="000000"/>
                </a:solidFill>
                <a:latin typeface="News Gothic MT" charset="0"/>
              </a:defRPr>
            </a:lvl1pPr>
          </a:lstStyle>
          <a:p>
            <a:pPr>
              <a:defRPr/>
            </a:pPr>
            <a:fld id="{0357FF5A-05C0-4553-AFC2-79853A15C502}" type="datetimeFigureOut">
              <a:rPr lang="en-US"/>
              <a:pPr>
                <a:defRPr/>
              </a:pPr>
              <a:t>7/18/2017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p:txBody>
          <a:bodyPr/>
          <a:lstStyle>
            <a:lvl1pPr>
              <a:defRPr/>
            </a:lvl1pPr>
          </a:lstStyle>
          <a:p>
            <a:pPr>
              <a:defRPr/>
            </a:pPr>
            <a:fld id="{69282812-05A4-4938-AED5-4097A36DBA68}" type="slidenum">
              <a:rPr lang="en-US"/>
              <a:pPr>
                <a:defRPr/>
              </a:pPr>
              <a:t>‹#›</a:t>
            </a:fld>
            <a:endParaRPr lang="en-US"/>
          </a:p>
        </p:txBody>
      </p:sp>
    </p:spTree>
    <p:extLst>
      <p:ext uri="{BB962C8B-B14F-4D97-AF65-F5344CB8AC3E}">
        <p14:creationId xmlns:p14="http://schemas.microsoft.com/office/powerpoint/2010/main" val="3818568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rgbClr val="000000"/>
                </a:solidFill>
                <a:latin typeface="News Gothic MT" charset="0"/>
              </a:defRPr>
            </a:lvl1pPr>
          </a:lstStyle>
          <a:p>
            <a:pPr>
              <a:defRPr/>
            </a:pPr>
            <a:fld id="{883603B3-1366-4329-A214-EBB9CD270A35}" type="datetimeFigureOut">
              <a:rPr lang="en-US"/>
              <a:pPr>
                <a:defRPr/>
              </a:pPr>
              <a:t>7/18/2017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0325FE33-CD9A-4EE4-9C49-22A4A88E282A}" type="slidenum">
              <a:rPr lang="en-US"/>
              <a:pPr>
                <a:defRPr/>
              </a:pPr>
              <a:t>‹#›</a:t>
            </a:fld>
            <a:endParaRPr lang="en-US"/>
          </a:p>
        </p:txBody>
      </p:sp>
    </p:spTree>
    <p:extLst>
      <p:ext uri="{BB962C8B-B14F-4D97-AF65-F5344CB8AC3E}">
        <p14:creationId xmlns:p14="http://schemas.microsoft.com/office/powerpoint/2010/main" val="32934571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solidFill>
                  <a:srgbClr val="000000"/>
                </a:solidFill>
                <a:latin typeface="News Gothic MT" charset="0"/>
              </a:defRPr>
            </a:lvl1pPr>
          </a:lstStyle>
          <a:p>
            <a:pPr>
              <a:defRPr/>
            </a:pPr>
            <a:fld id="{012B82BD-ADE2-40B5-9B53-64B574651762}" type="datetimeFigureOut">
              <a:rPr lang="en-US"/>
              <a:pPr>
                <a:defRPr/>
              </a:pPr>
              <a:t>7/18/2017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pPr>
              <a:defRPr/>
            </a:pPr>
            <a:fld id="{51553657-8F91-4499-A218-BCB7F5267E9E}" type="slidenum">
              <a:rPr lang="en-US"/>
              <a:pPr>
                <a:defRPr/>
              </a:pPr>
              <a:t>‹#›</a:t>
            </a:fld>
            <a:endParaRPr lang="en-US"/>
          </a:p>
        </p:txBody>
      </p:sp>
    </p:spTree>
    <p:extLst>
      <p:ext uri="{BB962C8B-B14F-4D97-AF65-F5344CB8AC3E}">
        <p14:creationId xmlns:p14="http://schemas.microsoft.com/office/powerpoint/2010/main" val="159371807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News Gothic MT" charset="0"/>
                <a:ea typeface="ＭＳ Ｐゴシック" charset="-128"/>
              </a:defRPr>
            </a:lvl1pPr>
          </a:lstStyle>
          <a:p>
            <a:pPr>
              <a:defRPr/>
            </a:pPr>
            <a:fld id="{2B365CEE-7665-4ED9-AD80-7C495A4A7905}" type="datetimeFigureOut">
              <a:rPr lang="en-US"/>
              <a:pPr>
                <a:defRPr/>
              </a:pPr>
              <a:t>7/18/2017</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6" name="Slide Number Placeholder 5"/>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latin typeface="News Gothic MT" charset="0"/>
                <a:ea typeface="ＭＳ Ｐゴシック" charset="-128"/>
              </a:defRPr>
            </a:lvl1pPr>
          </a:lstStyle>
          <a:p>
            <a:pPr>
              <a:defRPr/>
            </a:pPr>
            <a:fld id="{73DE63CF-DA18-4BEE-8A99-3142931106C4}" type="slidenum">
              <a:rPr lang="en-US"/>
              <a:pPr>
                <a:defRPr/>
              </a:pPr>
              <a:t>‹#›</a:t>
            </a:fld>
            <a:endParaRPr lang="en-US"/>
          </a:p>
        </p:txBody>
      </p:sp>
    </p:spTree>
    <p:extLst>
      <p:ext uri="{BB962C8B-B14F-4D97-AF65-F5344CB8AC3E}">
        <p14:creationId xmlns:p14="http://schemas.microsoft.com/office/powerpoint/2010/main" val="40739910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News Gothic MT" charset="0"/>
                <a:ea typeface="ＭＳ Ｐゴシック" charset="-128"/>
              </a:defRPr>
            </a:lvl1pPr>
          </a:lstStyle>
          <a:p>
            <a:pPr>
              <a:defRPr/>
            </a:pPr>
            <a:fld id="{3B39D968-A78F-41AE-B8D4-A17E9EA991C2}" type="datetimeFigureOut">
              <a:rPr lang="en-US"/>
              <a:pPr>
                <a:defRPr/>
              </a:pPr>
              <a:t>7/18/2017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latin typeface="News Gothic MT" charset="0"/>
                <a:ea typeface="ＭＳ Ｐゴシック" charset="-128"/>
              </a:defRPr>
            </a:lvl1pPr>
          </a:lstStyle>
          <a:p>
            <a:pPr>
              <a:defRPr/>
            </a:pPr>
            <a:fld id="{4CE4DC45-52A9-471E-BC4E-1C4AA49E8070}" type="slidenum">
              <a:rPr lang="en-US"/>
              <a:pPr>
                <a:defRPr/>
              </a:pPr>
              <a:t>‹#›</a:t>
            </a:fld>
            <a:endParaRPr lang="en-US"/>
          </a:p>
        </p:txBody>
      </p:sp>
    </p:spTree>
    <p:extLst>
      <p:ext uri="{BB962C8B-B14F-4D97-AF65-F5344CB8AC3E}">
        <p14:creationId xmlns:p14="http://schemas.microsoft.com/office/powerpoint/2010/main" val="209166314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News Gothic MT" charset="0"/>
                <a:ea typeface="ＭＳ Ｐゴシック" charset="-128"/>
              </a:defRPr>
            </a:lvl1pPr>
          </a:lstStyle>
          <a:p>
            <a:pPr>
              <a:defRPr/>
            </a:pPr>
            <a:fld id="{E4AE6A12-F1B0-4B78-89DB-1E24C41D15C7}" type="datetimeFigureOut">
              <a:rPr lang="en-US"/>
              <a:pPr>
                <a:defRPr/>
              </a:pPr>
              <a:t>7/18/2017</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9" name="Slide Number Placeholder 8"/>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latin typeface="News Gothic MT" charset="0"/>
                <a:ea typeface="ＭＳ Ｐゴシック" charset="-128"/>
              </a:defRPr>
            </a:lvl1pPr>
          </a:lstStyle>
          <a:p>
            <a:pPr>
              <a:defRPr/>
            </a:pPr>
            <a:fld id="{22E986E7-CED5-4721-B576-6E4BF7439220}" type="slidenum">
              <a:rPr lang="en-US"/>
              <a:pPr>
                <a:defRPr/>
              </a:pPr>
              <a:t>‹#›</a:t>
            </a:fld>
            <a:endParaRPr lang="en-US"/>
          </a:p>
        </p:txBody>
      </p:sp>
    </p:spTree>
    <p:extLst>
      <p:ext uri="{BB962C8B-B14F-4D97-AF65-F5344CB8AC3E}">
        <p14:creationId xmlns:p14="http://schemas.microsoft.com/office/powerpoint/2010/main" val="150313996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News Gothic MT" charset="0"/>
                <a:ea typeface="ＭＳ Ｐゴシック" charset="-128"/>
              </a:defRPr>
            </a:lvl1pPr>
          </a:lstStyle>
          <a:p>
            <a:pPr>
              <a:defRPr/>
            </a:pPr>
            <a:fld id="{C3476276-D3D3-4A50-9A59-EFDCB50641E3}" type="datetimeFigureOut">
              <a:rPr lang="en-US"/>
              <a:pPr>
                <a:defRPr/>
              </a:pPr>
              <a:t>7/18/2017</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5" name="Slide Number Placeholder 4"/>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latin typeface="News Gothic MT" charset="0"/>
                <a:ea typeface="ＭＳ Ｐゴシック" charset="-128"/>
              </a:defRPr>
            </a:lvl1pPr>
          </a:lstStyle>
          <a:p>
            <a:pPr>
              <a:defRPr/>
            </a:pPr>
            <a:fld id="{D12E8EEA-EFA0-4421-9C97-FE1E9150FB28}" type="slidenum">
              <a:rPr lang="en-US"/>
              <a:pPr>
                <a:defRPr/>
              </a:pPr>
              <a:t>‹#›</a:t>
            </a:fld>
            <a:endParaRPr lang="en-US"/>
          </a:p>
        </p:txBody>
      </p:sp>
    </p:spTree>
    <p:extLst>
      <p:ext uri="{BB962C8B-B14F-4D97-AF65-F5344CB8AC3E}">
        <p14:creationId xmlns:p14="http://schemas.microsoft.com/office/powerpoint/2010/main" val="23860723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News Gothic MT" charset="0"/>
                <a:ea typeface="ＭＳ Ｐゴシック" charset="-128"/>
              </a:defRPr>
            </a:lvl1pPr>
          </a:lstStyle>
          <a:p>
            <a:pPr>
              <a:defRPr/>
            </a:pPr>
            <a:fld id="{555505C8-3CE1-4608-9339-D8A6EEBED902}" type="datetimeFigureOut">
              <a:rPr lang="en-US"/>
              <a:pPr>
                <a:defRPr/>
              </a:pPr>
              <a:t>7/18/2017</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4" name="Slide Number Placeholder 3"/>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latin typeface="News Gothic MT" charset="0"/>
                <a:ea typeface="ＭＳ Ｐゴシック" charset="-128"/>
              </a:defRPr>
            </a:lvl1pPr>
          </a:lstStyle>
          <a:p>
            <a:pPr>
              <a:defRPr/>
            </a:pPr>
            <a:fld id="{F3D40D32-CB58-4907-8A3F-5D5E52DC11CA}" type="slidenum">
              <a:rPr lang="en-US"/>
              <a:pPr>
                <a:defRPr/>
              </a:pPr>
              <a:t>‹#›</a:t>
            </a:fld>
            <a:endParaRPr lang="en-US"/>
          </a:p>
        </p:txBody>
      </p:sp>
    </p:spTree>
    <p:extLst>
      <p:ext uri="{BB962C8B-B14F-4D97-AF65-F5344CB8AC3E}">
        <p14:creationId xmlns:p14="http://schemas.microsoft.com/office/powerpoint/2010/main" val="395206324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News Gothic MT" charset="0"/>
                <a:ea typeface="ＭＳ Ｐゴシック" charset="-128"/>
              </a:defRPr>
            </a:lvl1pPr>
          </a:lstStyle>
          <a:p>
            <a:pPr>
              <a:defRPr/>
            </a:pPr>
            <a:fld id="{4D895815-6D1F-4D3C-B62D-7211B3206EC4}" type="datetimeFigureOut">
              <a:rPr lang="en-US"/>
              <a:pPr>
                <a:defRPr/>
              </a:pPr>
              <a:t>7/18/2017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latin typeface="News Gothic MT" charset="0"/>
                <a:ea typeface="ＭＳ Ｐゴシック" charset="-128"/>
              </a:defRPr>
            </a:lvl1pPr>
          </a:lstStyle>
          <a:p>
            <a:pPr>
              <a:defRPr/>
            </a:pPr>
            <a:fld id="{36FF00D4-673C-4CA8-980B-55801EBC35BD}" type="slidenum">
              <a:rPr lang="en-US"/>
              <a:pPr>
                <a:defRPr/>
              </a:pPr>
              <a:t>‹#›</a:t>
            </a:fld>
            <a:endParaRPr lang="en-US"/>
          </a:p>
        </p:txBody>
      </p:sp>
    </p:spTree>
    <p:extLst>
      <p:ext uri="{BB962C8B-B14F-4D97-AF65-F5344CB8AC3E}">
        <p14:creationId xmlns:p14="http://schemas.microsoft.com/office/powerpoint/2010/main" val="792945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a:xfrm>
            <a:off x="457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000000"/>
                </a:solidFill>
                <a:latin typeface="News Gothic MT" charset="0"/>
                <a:ea typeface="ＭＳ Ｐゴシック" charset="-128"/>
              </a:defRPr>
            </a:lvl1pPr>
          </a:lstStyle>
          <a:p>
            <a:pPr>
              <a:defRPr/>
            </a:pPr>
            <a:fld id="{E8F0E8CE-264A-47BB-A6E4-4CD9D4111F6D}" type="datetimeFigureOut">
              <a:rPr lang="en-US"/>
              <a:pPr>
                <a:defRPr/>
              </a:pPr>
              <a:t>7/18/2017</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ea typeface="ＭＳ Ｐゴシック" charset="0"/>
                <a:cs typeface="ＭＳ Ｐゴシック" charset="0"/>
              </a:defRPr>
            </a:lvl1pPr>
          </a:lstStyle>
          <a:p>
            <a:pPr>
              <a:defRPr/>
            </a:pPr>
            <a:endParaRPr lang="en-US"/>
          </a:p>
        </p:txBody>
      </p:sp>
      <p:sp>
        <p:nvSpPr>
          <p:cNvPr id="7" name="Slide Number Placeholder 6"/>
          <p:cNvSpPr>
            <a:spLocks noGrp="1"/>
          </p:cNvSpPr>
          <p:nvPr>
            <p:ph type="sldNum" sz="quarter" idx="12"/>
          </p:nvPr>
        </p:nvSpPr>
        <p:spPr>
          <a:xfrm>
            <a:off x="6553200" y="6356350"/>
            <a:ext cx="2133600" cy="365125"/>
          </a:xfrm>
          <a:prstGeom prst="rect">
            <a:avLst/>
          </a:prstGeom>
        </p:spPr>
        <p:txBody>
          <a:bodyPr vert="horz" wrap="square" lIns="91440" tIns="45720" rIns="91440" bIns="45720" numCol="1" anchor="t" anchorCtr="0" compatLnSpc="1">
            <a:prstTxWarp prst="textNoShape">
              <a:avLst/>
            </a:prstTxWarp>
          </a:bodyPr>
          <a:lstStyle>
            <a:lvl1pPr>
              <a:defRPr>
                <a:solidFill>
                  <a:srgbClr val="898989"/>
                </a:solidFill>
                <a:latin typeface="News Gothic MT" charset="0"/>
                <a:ea typeface="ＭＳ Ｐゴシック" charset="-128"/>
              </a:defRPr>
            </a:lvl1pPr>
          </a:lstStyle>
          <a:p>
            <a:pPr>
              <a:defRPr/>
            </a:pPr>
            <a:fld id="{68132FB7-E4C7-4A26-BE91-8C8346CBC98D}" type="slidenum">
              <a:rPr lang="en-US"/>
              <a:pPr>
                <a:defRPr/>
              </a:pPr>
              <a:t>‹#›</a:t>
            </a:fld>
            <a:endParaRPr lang="en-US"/>
          </a:p>
        </p:txBody>
      </p:sp>
    </p:spTree>
    <p:extLst>
      <p:ext uri="{BB962C8B-B14F-4D97-AF65-F5344CB8AC3E}">
        <p14:creationId xmlns:p14="http://schemas.microsoft.com/office/powerpoint/2010/main" val="247393779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image" Target="../media/image1.png"/><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152400"/>
            <a:ext cx="8229600" cy="1066800"/>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1027" name="Text Placeholder 2"/>
          <p:cNvSpPr>
            <a:spLocks noGrp="1"/>
          </p:cNvSpPr>
          <p:nvPr>
            <p:ph type="body" idx="1"/>
          </p:nvPr>
        </p:nvSpPr>
        <p:spPr bwMode="auto">
          <a:xfrm>
            <a:off x="457200" y="1600200"/>
            <a:ext cx="8229600" cy="3657600"/>
          </a:xfrm>
          <a:prstGeom prst="rect">
            <a:avLst/>
          </a:prstGeom>
          <a:noFill/>
          <a:ln w="9525">
            <a:solidFill>
              <a:srgbClr val="FFFFFF"/>
            </a:solidFill>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News Gothic MT"/>
                <a:ea typeface="+mn-ea"/>
                <a:cs typeface="+mn-cs"/>
              </a:defRPr>
            </a:lvl1pPr>
          </a:lstStyle>
          <a:p>
            <a:pPr>
              <a:defRPr/>
            </a:pPr>
            <a:endParaRPr lang="en-US"/>
          </a:p>
        </p:txBody>
      </p:sp>
      <p:cxnSp>
        <p:nvCxnSpPr>
          <p:cNvPr id="13" name="Straight Connector 12"/>
          <p:cNvCxnSpPr>
            <a:cxnSpLocks noChangeShapeType="1"/>
          </p:cNvCxnSpPr>
          <p:nvPr/>
        </p:nvCxnSpPr>
        <p:spPr bwMode="auto">
          <a:xfrm>
            <a:off x="1600200" y="6172200"/>
            <a:ext cx="0" cy="533400"/>
          </a:xfrm>
          <a:prstGeom prst="line">
            <a:avLst/>
          </a:prstGeom>
          <a:noFill/>
          <a:ln w="12700">
            <a:solidFill>
              <a:srgbClr val="FFFFFF">
                <a:alpha val="70195"/>
              </a:srgbClr>
            </a:solidFill>
            <a:round/>
            <a:headEnd/>
            <a:tailEnd/>
          </a:ln>
          <a:effectLst>
            <a:outerShdw dist="20000" dir="5400000" rotWithShape="0">
              <a:srgbClr val="808080">
                <a:alpha val="37999"/>
              </a:srgbClr>
            </a:outerShdw>
          </a:effectLst>
        </p:spPr>
      </p:cxnSp>
    </p:spTree>
  </p:cSld>
  <p:clrMap bg1="lt1" tx1="dk1" bg2="lt2" tx2="dk2" accent1="accent1" accent2="accent2" accent3="accent3" accent4="accent4" accent5="accent5" accent6="accent6" hlink="hlink" folHlink="folHlink"/>
  <p:sldLayoutIdLst>
    <p:sldLayoutId id="2147483998" r:id="rId1"/>
    <p:sldLayoutId id="2147483999" r:id="rId2"/>
    <p:sldLayoutId id="2147484000" r:id="rId3"/>
    <p:sldLayoutId id="2147484001" r:id="rId4"/>
    <p:sldLayoutId id="2147484002" r:id="rId5"/>
    <p:sldLayoutId id="2147484003" r:id="rId6"/>
    <p:sldLayoutId id="2147484004" r:id="rId7"/>
    <p:sldLayoutId id="2147484005" r:id="rId8"/>
    <p:sldLayoutId id="2147484006" r:id="rId9"/>
    <p:sldLayoutId id="2147484007" r:id="rId10"/>
    <p:sldLayoutId id="2147484008" r:id="rId11"/>
    <p:sldLayoutId id="2147484020" r:id="rId12"/>
  </p:sldLayoutIdLst>
  <p:timing>
    <p:tnLst>
      <p:par>
        <p:cTn id="1" dur="indefinite" restart="never" nodeType="tmRoot"/>
      </p:par>
    </p:tnLst>
  </p:timing>
  <p:txStyles>
    <p:titleStyle>
      <a:lvl1pPr algn="ctr" rtl="0" eaLnBrk="0" fontAlgn="base" hangingPunct="0">
        <a:spcBef>
          <a:spcPct val="0"/>
        </a:spcBef>
        <a:spcAft>
          <a:spcPct val="0"/>
        </a:spcAft>
        <a:defRPr sz="2400" kern="1200" cap="small" spc="100">
          <a:solidFill>
            <a:schemeClr val="tx2"/>
          </a:solidFill>
          <a:effectLst>
            <a:outerShdw blurRad="50800" dist="38100" dir="2700000" algn="tl" rotWithShape="0">
              <a:srgbClr val="000000">
                <a:alpha val="43000"/>
              </a:srgbClr>
            </a:outerShdw>
          </a:effectLst>
          <a:latin typeface="+mj-lt"/>
          <a:ea typeface="ＭＳ Ｐゴシック" charset="0"/>
          <a:cs typeface="ＭＳ Ｐゴシック" charset="0"/>
        </a:defRPr>
      </a:lvl1pPr>
      <a:lvl2pPr algn="ctr" rtl="0" eaLnBrk="0" fontAlgn="base" hangingPunct="0">
        <a:spcBef>
          <a:spcPct val="0"/>
        </a:spcBef>
        <a:spcAft>
          <a:spcPct val="0"/>
        </a:spcAft>
        <a:defRPr sz="2400">
          <a:solidFill>
            <a:schemeClr val="tx2"/>
          </a:solidFill>
          <a:latin typeface="News Gothic MT" charset="0"/>
          <a:ea typeface="ＭＳ Ｐゴシック" charset="0"/>
          <a:cs typeface="ＭＳ Ｐゴシック" charset="0"/>
        </a:defRPr>
      </a:lvl2pPr>
      <a:lvl3pPr algn="ctr" rtl="0" eaLnBrk="0" fontAlgn="base" hangingPunct="0">
        <a:spcBef>
          <a:spcPct val="0"/>
        </a:spcBef>
        <a:spcAft>
          <a:spcPct val="0"/>
        </a:spcAft>
        <a:defRPr sz="2400">
          <a:solidFill>
            <a:schemeClr val="tx2"/>
          </a:solidFill>
          <a:latin typeface="News Gothic MT" charset="0"/>
          <a:ea typeface="ＭＳ Ｐゴシック" charset="0"/>
          <a:cs typeface="ＭＳ Ｐゴシック" charset="0"/>
        </a:defRPr>
      </a:lvl3pPr>
      <a:lvl4pPr algn="ctr" rtl="0" eaLnBrk="0" fontAlgn="base" hangingPunct="0">
        <a:spcBef>
          <a:spcPct val="0"/>
        </a:spcBef>
        <a:spcAft>
          <a:spcPct val="0"/>
        </a:spcAft>
        <a:defRPr sz="2400">
          <a:solidFill>
            <a:schemeClr val="tx2"/>
          </a:solidFill>
          <a:latin typeface="News Gothic MT" charset="0"/>
          <a:ea typeface="ＭＳ Ｐゴシック" charset="0"/>
          <a:cs typeface="ＭＳ Ｐゴシック" charset="0"/>
        </a:defRPr>
      </a:lvl4pPr>
      <a:lvl5pPr algn="ctr" rtl="0" eaLnBrk="0" fontAlgn="base" hangingPunct="0">
        <a:spcBef>
          <a:spcPct val="0"/>
        </a:spcBef>
        <a:spcAft>
          <a:spcPct val="0"/>
        </a:spcAft>
        <a:defRPr sz="2400">
          <a:solidFill>
            <a:schemeClr val="tx2"/>
          </a:solidFill>
          <a:latin typeface="News Gothic MT" charset="0"/>
          <a:ea typeface="ＭＳ Ｐゴシック" charset="0"/>
          <a:cs typeface="ＭＳ Ｐゴシック" charset="0"/>
        </a:defRPr>
      </a:lvl5pPr>
      <a:lvl6pPr marL="457200" algn="ctr" rtl="0" fontAlgn="base">
        <a:spcBef>
          <a:spcPct val="0"/>
        </a:spcBef>
        <a:spcAft>
          <a:spcPct val="0"/>
        </a:spcAft>
        <a:defRPr sz="2400">
          <a:solidFill>
            <a:schemeClr val="tx2"/>
          </a:solidFill>
          <a:latin typeface="News Gothic MT" charset="0"/>
          <a:ea typeface="ＭＳ Ｐゴシック" charset="0"/>
          <a:cs typeface="ＭＳ Ｐゴシック" charset="0"/>
        </a:defRPr>
      </a:lvl6pPr>
      <a:lvl7pPr marL="914400" algn="ctr" rtl="0" fontAlgn="base">
        <a:spcBef>
          <a:spcPct val="0"/>
        </a:spcBef>
        <a:spcAft>
          <a:spcPct val="0"/>
        </a:spcAft>
        <a:defRPr sz="2400">
          <a:solidFill>
            <a:schemeClr val="tx2"/>
          </a:solidFill>
          <a:latin typeface="News Gothic MT" charset="0"/>
          <a:ea typeface="ＭＳ Ｐゴシック" charset="0"/>
          <a:cs typeface="ＭＳ Ｐゴシック" charset="0"/>
        </a:defRPr>
      </a:lvl7pPr>
      <a:lvl8pPr marL="1371600" algn="ctr" rtl="0" fontAlgn="base">
        <a:spcBef>
          <a:spcPct val="0"/>
        </a:spcBef>
        <a:spcAft>
          <a:spcPct val="0"/>
        </a:spcAft>
        <a:defRPr sz="2400">
          <a:solidFill>
            <a:schemeClr val="tx2"/>
          </a:solidFill>
          <a:latin typeface="News Gothic MT" charset="0"/>
          <a:ea typeface="ＭＳ Ｐゴシック" charset="0"/>
          <a:cs typeface="ＭＳ Ｐゴシック" charset="0"/>
        </a:defRPr>
      </a:lvl8pPr>
      <a:lvl9pPr marL="1828800" algn="ctr" rtl="0" fontAlgn="base">
        <a:spcBef>
          <a:spcPct val="0"/>
        </a:spcBef>
        <a:spcAft>
          <a:spcPct val="0"/>
        </a:spcAft>
        <a:defRPr sz="2400">
          <a:solidFill>
            <a:schemeClr val="tx2"/>
          </a:solidFill>
          <a:latin typeface="News Gothic MT"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2"/>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Font typeface="Arial" pitchFamily="34" charset="0"/>
        <a:buChar char="–"/>
        <a:defRPr sz="2800" kern="1200">
          <a:solidFill>
            <a:schemeClr val="tx2"/>
          </a:solidFill>
          <a:latin typeface="+mn-lt"/>
          <a:ea typeface="ＭＳ Ｐゴシック" charset="0"/>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2"/>
          </a:solidFill>
          <a:latin typeface="+mn-lt"/>
          <a:ea typeface="ＭＳ Ｐゴシック" charset="0"/>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2"/>
          </a:solidFill>
          <a:latin typeface="+mn-lt"/>
          <a:ea typeface="ＭＳ Ｐゴシック" charset="0"/>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2"/>
          </a:solidFill>
          <a:latin typeface="+mn-lt"/>
          <a:ea typeface="ＭＳ Ｐゴシック" charset="0"/>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050"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2051"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ea typeface="ＭＳ Ｐゴシック" charset="-128"/>
              </a:defRPr>
            </a:lvl1pPr>
          </a:lstStyle>
          <a:p>
            <a:pPr>
              <a:defRPr/>
            </a:pPr>
            <a:fld id="{6020E6DC-FBB5-4D93-922C-E5114139BB38}" type="datetimeFigureOut">
              <a:rPr lang="en-US"/>
              <a:pPr>
                <a:defRPr/>
              </a:pPr>
              <a:t>7/18/2017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News Gothic MT"/>
                <a:ea typeface="+mn-ea"/>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News Gothic MT" charset="0"/>
                <a:ea typeface="ＭＳ Ｐゴシック" charset="-128"/>
              </a:defRPr>
            </a:lvl1pPr>
          </a:lstStyle>
          <a:p>
            <a:pPr>
              <a:defRPr/>
            </a:pPr>
            <a:fld id="{01C9A5CD-4CC8-4FDD-BB45-66B12E352B82}" type="slidenum">
              <a:rPr lang="en-US"/>
              <a:pPr>
                <a:defRPr/>
              </a:pPr>
              <a:t>‹#›</a:t>
            </a:fld>
            <a:endParaRPr lang="en-US"/>
          </a:p>
        </p:txBody>
      </p:sp>
      <p:sp>
        <p:nvSpPr>
          <p:cNvPr id="7" name="Rectangle 6"/>
          <p:cNvSpPr>
            <a:spLocks noChangeArrowheads="1"/>
          </p:cNvSpPr>
          <p:nvPr/>
        </p:nvSpPr>
        <p:spPr bwMode="auto">
          <a:xfrm>
            <a:off x="-152400" y="533400"/>
            <a:ext cx="9448800" cy="533400"/>
          </a:xfrm>
          <a:prstGeom prst="rect">
            <a:avLst/>
          </a:prstGeom>
          <a:solidFill>
            <a:srgbClr val="1F497D">
              <a:alpha val="70195"/>
            </a:srgbClr>
          </a:solidFill>
          <a:ln w="9525">
            <a:noFill/>
            <a:miter lim="800000"/>
            <a:headEnd/>
            <a:tailEnd/>
          </a:ln>
          <a:effectLst>
            <a:outerShdw dist="23000" dir="5400000" rotWithShape="0">
              <a:srgbClr val="808080">
                <a:alpha val="34999"/>
              </a:srgbClr>
            </a:outerShdw>
          </a:effectLst>
        </p:spPr>
        <p:txBody>
          <a:bodyPr anchor="ctr"/>
          <a:lstStyle/>
          <a:p>
            <a:pPr algn="ctr" fontAlgn="auto">
              <a:spcBef>
                <a:spcPts val="0"/>
              </a:spcBef>
              <a:spcAft>
                <a:spcPts val="0"/>
              </a:spcAft>
              <a:defRPr/>
            </a:pPr>
            <a:endParaRPr lang="en-US" dirty="0">
              <a:solidFill>
                <a:prstClr val="white"/>
              </a:solidFill>
              <a:latin typeface="News Gothic MT"/>
              <a:ea typeface="+mn-ea"/>
            </a:endParaRPr>
          </a:p>
        </p:txBody>
      </p:sp>
      <p:sp>
        <p:nvSpPr>
          <p:cNvPr id="8" name="Rectangle 7"/>
          <p:cNvSpPr>
            <a:spLocks noChangeArrowheads="1"/>
          </p:cNvSpPr>
          <p:nvPr/>
        </p:nvSpPr>
        <p:spPr bwMode="auto">
          <a:xfrm>
            <a:off x="-152400" y="6705600"/>
            <a:ext cx="9448800" cy="304800"/>
          </a:xfrm>
          <a:prstGeom prst="rect">
            <a:avLst/>
          </a:prstGeom>
          <a:solidFill>
            <a:srgbClr val="1F497D">
              <a:alpha val="70195"/>
            </a:srgbClr>
          </a:solidFill>
          <a:ln w="12700">
            <a:noFill/>
            <a:miter lim="800000"/>
            <a:headEnd/>
            <a:tailEnd/>
          </a:ln>
          <a:effectLst>
            <a:outerShdw dist="20000" dir="5400000" rotWithShape="0">
              <a:srgbClr val="808080">
                <a:alpha val="37999"/>
              </a:srgbClr>
            </a:outerShdw>
          </a:effectLst>
        </p:spPr>
        <p:txBody>
          <a:bodyPr anchor="ctr"/>
          <a:lstStyle/>
          <a:p>
            <a:pPr algn="ctr" fontAlgn="auto">
              <a:spcBef>
                <a:spcPts val="0"/>
              </a:spcBef>
              <a:spcAft>
                <a:spcPts val="0"/>
              </a:spcAft>
              <a:defRPr/>
            </a:pPr>
            <a:endParaRPr lang="en-US" dirty="0">
              <a:solidFill>
                <a:prstClr val="white"/>
              </a:solidFill>
              <a:latin typeface="News Gothic MT"/>
              <a:ea typeface="+mn-ea"/>
            </a:endParaRPr>
          </a:p>
        </p:txBody>
      </p:sp>
      <p:pic>
        <p:nvPicPr>
          <p:cNvPr id="2057" name="Picture 8" descr="peg_white.pn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228600" y="6172200"/>
            <a:ext cx="1219200" cy="431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10" name="Straight Connector 9"/>
          <p:cNvCxnSpPr>
            <a:cxnSpLocks noChangeShapeType="1"/>
          </p:cNvCxnSpPr>
          <p:nvPr/>
        </p:nvCxnSpPr>
        <p:spPr bwMode="auto">
          <a:xfrm>
            <a:off x="1600200" y="6172200"/>
            <a:ext cx="0" cy="533400"/>
          </a:xfrm>
          <a:prstGeom prst="line">
            <a:avLst/>
          </a:prstGeom>
          <a:noFill/>
          <a:ln w="12700">
            <a:solidFill>
              <a:srgbClr val="FFFFFF">
                <a:alpha val="70195"/>
              </a:srgbClr>
            </a:solidFill>
            <a:round/>
            <a:headEnd/>
            <a:tailEnd/>
          </a:ln>
          <a:effectLst>
            <a:outerShdw dist="20000" dir="5400000" rotWithShape="0">
              <a:srgbClr val="808080">
                <a:alpha val="37999"/>
              </a:srgbClr>
            </a:outerShdw>
          </a:effectLst>
        </p:spPr>
      </p:cxnSp>
    </p:spTree>
  </p:cSld>
  <p:clrMap bg1="lt1" tx1="dk1" bg2="lt2" tx2="dk2" accent1="accent1" accent2="accent2" accent3="accent3" accent4="accent4" accent5="accent5" accent6="accent6" hlink="hlink" folHlink="folHlink"/>
  <p:sldLayoutIdLst>
    <p:sldLayoutId id="2147484009" r:id="rId1"/>
    <p:sldLayoutId id="2147484010" r:id="rId2"/>
    <p:sldLayoutId id="2147484011" r:id="rId3"/>
    <p:sldLayoutId id="2147484012" r:id="rId4"/>
    <p:sldLayoutId id="2147484013" r:id="rId5"/>
    <p:sldLayoutId id="2147484014" r:id="rId6"/>
    <p:sldLayoutId id="2147484015" r:id="rId7"/>
    <p:sldLayoutId id="2147484016" r:id="rId8"/>
    <p:sldLayoutId id="2147484017" r:id="rId9"/>
    <p:sldLayoutId id="2147484018" r:id="rId10"/>
    <p:sldLayoutId id="2147484019" r:id="rId11"/>
  </p:sldLayoutIdLst>
  <p:txStyles>
    <p:titleStyle>
      <a:lvl1pPr algn="ctr" defTabSz="457200" rtl="0" eaLnBrk="0" fontAlgn="base" hangingPunct="0">
        <a:spcBef>
          <a:spcPct val="0"/>
        </a:spcBef>
        <a:spcAft>
          <a:spcPct val="0"/>
        </a:spcAft>
        <a:defRPr sz="4400" kern="1200">
          <a:solidFill>
            <a:schemeClr val="tx1"/>
          </a:solidFill>
          <a:latin typeface="+mj-lt"/>
          <a:ea typeface="ＭＳ Ｐゴシック" charset="0"/>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ＭＳ Ｐゴシック" charset="0"/>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ＭＳ Ｐゴシック" charset="0"/>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ＭＳ Ｐゴシック" charset="0"/>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ＭＳ Ｐゴシック" charset="0"/>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ＭＳ Ｐゴシック" charset="0"/>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emf"/></Relationships>
</file>

<file path=ppt/slides/_rels/slide1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14.xml"/></Relationships>
</file>

<file path=ppt/slides/_rels/slide1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19.xml"/></Relationships>
</file>

<file path=ppt/slides/_rels/slide16.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7.xml"/><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9.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9.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9.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9.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9.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9.xml"/></Relationships>
</file>

<file path=ppt/slides/_rels/slide3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5714" name="Object 2"/>
          <p:cNvGraphicFramePr>
            <a:graphicFrameLocks noChangeAspect="1"/>
          </p:cNvGraphicFramePr>
          <p:nvPr/>
        </p:nvGraphicFramePr>
        <p:xfrm>
          <a:off x="928662" y="0"/>
          <a:ext cx="7358114" cy="6858000"/>
        </p:xfrm>
        <a:graphic>
          <a:graphicData uri="http://schemas.openxmlformats.org/presentationml/2006/ole">
            <mc:AlternateContent xmlns:mc="http://schemas.openxmlformats.org/markup-compatibility/2006">
              <mc:Choice xmlns:v="urn:schemas-microsoft-com:vml" Requires="v">
                <p:oleObj spid="_x0000_s1184" name="Acrobat Document" r:id="rId3" imgW="29289600" imgH="29237760" progId="AcroExch.Document.7">
                  <p:embed/>
                </p:oleObj>
              </mc:Choice>
              <mc:Fallback>
                <p:oleObj name="Acrobat Document" r:id="rId3" imgW="29289600" imgH="29237760" progId="AcroExch.Document.7">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28662" y="0"/>
                        <a:ext cx="7358114"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5" name="TextBox 4"/>
          <p:cNvSpPr txBox="1"/>
          <p:nvPr/>
        </p:nvSpPr>
        <p:spPr>
          <a:xfrm>
            <a:off x="36030" y="1066800"/>
            <a:ext cx="9125985" cy="1938992"/>
          </a:xfrm>
          <a:prstGeom prst="rect">
            <a:avLst/>
          </a:prstGeom>
          <a:noFill/>
        </p:spPr>
        <p:txBody>
          <a:bodyPr wrap="square" rtlCol="0">
            <a:spAutoFit/>
          </a:bodyPr>
          <a:lstStyle/>
          <a:p>
            <a:pPr algn="ctr"/>
            <a:r>
              <a:rPr lang="en-CA" sz="2400" b="1" dirty="0">
                <a:cs typeface="Arial" panose="020B0604020202020204" pitchFamily="34" charset="0"/>
              </a:rPr>
              <a:t>PREVENTING UNREGULATED</a:t>
            </a:r>
          </a:p>
          <a:p>
            <a:pPr algn="ctr"/>
            <a:r>
              <a:rPr lang="en-CA" sz="2400" b="1" dirty="0">
                <a:cs typeface="Arial" panose="020B0604020202020204" pitchFamily="34" charset="0"/>
              </a:rPr>
              <a:t>COMMERCIAL FISHING IN</a:t>
            </a:r>
          </a:p>
          <a:p>
            <a:pPr algn="ctr"/>
            <a:r>
              <a:rPr lang="en-CA" sz="2400" b="1" dirty="0">
                <a:cs typeface="Arial" panose="020B0604020202020204" pitchFamily="34" charset="0"/>
              </a:rPr>
              <a:t>THE CENTRAL ARCTIC OCEAN (CAO):</a:t>
            </a:r>
          </a:p>
          <a:p>
            <a:pPr algn="ctr"/>
            <a:r>
              <a:rPr lang="en-CA" sz="2400" b="1" dirty="0" smtClean="0">
                <a:cs typeface="Arial" panose="020B0604020202020204" pitchFamily="34" charset="0"/>
              </a:rPr>
              <a:t>AN OVERVIEW </a:t>
            </a:r>
            <a:endParaRPr lang="en-CA" sz="2400" b="1" dirty="0">
              <a:cs typeface="Arial" panose="020B0604020202020204" pitchFamily="34" charset="0"/>
            </a:endParaRPr>
          </a:p>
          <a:p>
            <a:pPr algn="ctr"/>
            <a:endParaRPr lang="en-CA" sz="2400" b="1" dirty="0" smtClean="0"/>
          </a:p>
        </p:txBody>
      </p:sp>
      <p:sp>
        <p:nvSpPr>
          <p:cNvPr id="6" name="TextBox 5"/>
          <p:cNvSpPr txBox="1"/>
          <p:nvPr/>
        </p:nvSpPr>
        <p:spPr>
          <a:xfrm>
            <a:off x="-187033" y="2438400"/>
            <a:ext cx="9554095" cy="2215991"/>
          </a:xfrm>
          <a:prstGeom prst="rect">
            <a:avLst/>
          </a:prstGeom>
          <a:noFill/>
        </p:spPr>
        <p:txBody>
          <a:bodyPr wrap="square" rtlCol="0">
            <a:spAutoFit/>
          </a:bodyPr>
          <a:lstStyle/>
          <a:p>
            <a:pPr algn="ctr"/>
            <a:endParaRPr lang="en-CA" sz="2400" b="1" dirty="0" smtClean="0">
              <a:latin typeface="Arial" pitchFamily="34" charset="0"/>
              <a:cs typeface="Arial" pitchFamily="34" charset="0"/>
            </a:endParaRPr>
          </a:p>
          <a:p>
            <a:pPr algn="ctr"/>
            <a:r>
              <a:rPr lang="en-CA" sz="2400" b="1" dirty="0" smtClean="0">
                <a:latin typeface="Arial" pitchFamily="34" charset="0"/>
                <a:cs typeface="Arial" pitchFamily="34" charset="0"/>
              </a:rPr>
              <a:t>Dr. Peter </a:t>
            </a:r>
            <a:r>
              <a:rPr lang="en-CA" sz="2400" b="1" dirty="0" smtClean="0">
                <a:cs typeface="Arial" pitchFamily="34" charset="0"/>
              </a:rPr>
              <a:t>Harrison</a:t>
            </a:r>
            <a:endParaRPr lang="en-CA" b="1" dirty="0" smtClean="0">
              <a:cs typeface="Arial" pitchFamily="34" charset="0"/>
            </a:endParaRPr>
          </a:p>
          <a:p>
            <a:pPr algn="ctr"/>
            <a:r>
              <a:rPr lang="en-CA" b="1" dirty="0" smtClean="0">
                <a:latin typeface="Arial" pitchFamily="34" charset="0"/>
                <a:cs typeface="Arial" pitchFamily="34" charset="0"/>
              </a:rPr>
              <a:t>Professor Emeritus</a:t>
            </a:r>
          </a:p>
          <a:p>
            <a:pPr algn="ctr"/>
            <a:r>
              <a:rPr lang="en-CA" b="1" dirty="0" smtClean="0">
                <a:latin typeface="Arial" pitchFamily="34" charset="0"/>
                <a:cs typeface="Arial" pitchFamily="34" charset="0"/>
              </a:rPr>
              <a:t>School of Policy Studies, Queen’s University</a:t>
            </a:r>
          </a:p>
          <a:p>
            <a:pPr algn="ctr"/>
            <a:endParaRPr lang="en-CA" b="1" dirty="0">
              <a:latin typeface="Arial" pitchFamily="34" charset="0"/>
              <a:cs typeface="Arial" pitchFamily="34" charset="0"/>
            </a:endParaRPr>
          </a:p>
          <a:p>
            <a:pPr algn="ctr"/>
            <a:endParaRPr lang="en-CA" b="1" dirty="0">
              <a:latin typeface="Arial" pitchFamily="34" charset="0"/>
              <a:cs typeface="Arial" pitchFamily="34" charset="0"/>
            </a:endParaRPr>
          </a:p>
          <a:p>
            <a:pPr algn="ctr"/>
            <a:endParaRPr lang="en-CA" b="1" dirty="0">
              <a:latin typeface="Arial" pitchFamily="34" charset="0"/>
              <a:cs typeface="Arial" pitchFamily="34" charset="0"/>
            </a:endParaRPr>
          </a:p>
        </p:txBody>
      </p:sp>
      <p:sp>
        <p:nvSpPr>
          <p:cNvPr id="9" name="TextBox 8"/>
          <p:cNvSpPr txBox="1"/>
          <p:nvPr/>
        </p:nvSpPr>
        <p:spPr>
          <a:xfrm>
            <a:off x="18015" y="3573016"/>
            <a:ext cx="9144000" cy="2215991"/>
          </a:xfrm>
          <a:prstGeom prst="rect">
            <a:avLst/>
          </a:prstGeom>
          <a:noFill/>
        </p:spPr>
        <p:txBody>
          <a:bodyPr wrap="square" rtlCol="0">
            <a:spAutoFit/>
          </a:bodyPr>
          <a:lstStyle/>
          <a:p>
            <a:pPr algn="ctr"/>
            <a:endParaRPr lang="en-CA" b="1" dirty="0" smtClean="0">
              <a:cs typeface="Arial" pitchFamily="34" charset="0"/>
            </a:endParaRPr>
          </a:p>
          <a:p>
            <a:pPr algn="ctr"/>
            <a:r>
              <a:rPr lang="en-CA" sz="2000" b="1" dirty="0" smtClean="0">
                <a:cs typeface="Arial" pitchFamily="34" charset="0"/>
              </a:rPr>
              <a:t>Former Deputy Minister of Natural Resources Canada</a:t>
            </a:r>
          </a:p>
          <a:p>
            <a:pPr algn="ctr"/>
            <a:r>
              <a:rPr lang="en-CA" sz="2000" b="1" dirty="0" smtClean="0">
                <a:cs typeface="Arial" pitchFamily="34" charset="0"/>
              </a:rPr>
              <a:t>and the Department of Fisheries and Oceans (DFO)</a:t>
            </a:r>
          </a:p>
          <a:p>
            <a:pPr algn="ctr"/>
            <a:endParaRPr lang="en-CA" sz="2000" b="1" dirty="0" smtClean="0">
              <a:cs typeface="Arial" pitchFamily="34" charset="0"/>
            </a:endParaRPr>
          </a:p>
          <a:p>
            <a:pPr algn="ctr"/>
            <a:endParaRPr lang="en-CA" sz="2000" b="1" dirty="0" smtClean="0">
              <a:latin typeface="Arial" pitchFamily="34" charset="0"/>
              <a:cs typeface="Arial" pitchFamily="34" charset="0"/>
            </a:endParaRPr>
          </a:p>
          <a:p>
            <a:pPr algn="ctr"/>
            <a:r>
              <a:rPr lang="en-CA" sz="2000" b="1" dirty="0" smtClean="0">
                <a:latin typeface="Arial" pitchFamily="34" charset="0"/>
                <a:cs typeface="Arial" pitchFamily="34" charset="0"/>
              </a:rPr>
              <a:t>7th IDA Symposium, Washington DC</a:t>
            </a:r>
            <a:endParaRPr lang="en-CA" sz="2000" b="1" dirty="0" smtClean="0">
              <a:cs typeface="Arial" pitchFamily="34" charset="0"/>
            </a:endParaRPr>
          </a:p>
          <a:p>
            <a:pPr algn="ctr"/>
            <a:r>
              <a:rPr lang="en-CA" sz="2000" b="1" dirty="0" smtClean="0">
                <a:cs typeface="Arial" pitchFamily="34" charset="0"/>
              </a:rPr>
              <a:t>July 20</a:t>
            </a:r>
            <a:r>
              <a:rPr lang="en-CA" sz="2000" b="1" baseline="30000" dirty="0" smtClean="0">
                <a:cs typeface="Arial" pitchFamily="34" charset="0"/>
              </a:rPr>
              <a:t>th</a:t>
            </a:r>
            <a:r>
              <a:rPr lang="en-CA" sz="2000" b="1" dirty="0" smtClean="0">
                <a:cs typeface="Arial" pitchFamily="34" charset="0"/>
              </a:rPr>
              <a:t>, 2017</a:t>
            </a:r>
            <a:endParaRPr lang="en-CA" sz="2000" b="1" dirty="0">
              <a:latin typeface="Arial" pitchFamily="34" charset="0"/>
              <a:cs typeface="Arial" pitchFamily="34" charset="0"/>
            </a:endParaRPr>
          </a:p>
        </p:txBody>
      </p:sp>
    </p:spTree>
    <p:extLst>
      <p:ext uri="{BB962C8B-B14F-4D97-AF65-F5344CB8AC3E}">
        <p14:creationId xmlns:p14="http://schemas.microsoft.com/office/powerpoint/2010/main" val="3669630326"/>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04800" y="0"/>
            <a:ext cx="8458200" cy="6629400"/>
          </a:xfrm>
        </p:spPr>
      </p:pic>
      <p:sp>
        <p:nvSpPr>
          <p:cNvPr id="3" name="TextBox 2"/>
          <p:cNvSpPr txBox="1"/>
          <p:nvPr/>
        </p:nvSpPr>
        <p:spPr>
          <a:xfrm>
            <a:off x="381000" y="1143000"/>
            <a:ext cx="1676400" cy="4247317"/>
          </a:xfrm>
          <a:prstGeom prst="rect">
            <a:avLst/>
          </a:prstGeom>
          <a:noFill/>
        </p:spPr>
        <p:txBody>
          <a:bodyPr wrap="square" rtlCol="0">
            <a:spAutoFit/>
          </a:bodyPr>
          <a:lstStyle/>
          <a:p>
            <a:r>
              <a:rPr lang="en-CA" b="1" dirty="0" smtClean="0"/>
              <a:t>POLLOCK</a:t>
            </a:r>
          </a:p>
          <a:p>
            <a:r>
              <a:rPr lang="en-CA" b="1" dirty="0" smtClean="0"/>
              <a:t>CATCH</a:t>
            </a:r>
          </a:p>
          <a:p>
            <a:endParaRPr lang="en-CA" b="1" dirty="0"/>
          </a:p>
          <a:p>
            <a:r>
              <a:rPr lang="en-CA" b="1" dirty="0" smtClean="0"/>
              <a:t>1987: 1.7 million tons</a:t>
            </a:r>
          </a:p>
          <a:p>
            <a:endParaRPr lang="en-CA" b="1" dirty="0"/>
          </a:p>
          <a:p>
            <a:r>
              <a:rPr lang="en-CA" b="1" dirty="0" smtClean="0"/>
              <a:t>1992; 10,000 tons</a:t>
            </a:r>
          </a:p>
          <a:p>
            <a:endParaRPr lang="en-CA" b="1" dirty="0"/>
          </a:p>
          <a:p>
            <a:r>
              <a:rPr lang="en-CA" b="1" dirty="0" smtClean="0"/>
              <a:t>Agreement: 1993</a:t>
            </a:r>
          </a:p>
          <a:p>
            <a:endParaRPr lang="en-CA" b="1" dirty="0"/>
          </a:p>
          <a:p>
            <a:r>
              <a:rPr lang="en-CA" b="1" dirty="0" smtClean="0"/>
              <a:t>Stock has</a:t>
            </a:r>
          </a:p>
          <a:p>
            <a:r>
              <a:rPr lang="en-CA" b="1" dirty="0" smtClean="0"/>
              <a:t>not come back </a:t>
            </a:r>
            <a:endParaRPr lang="en-CA" dirty="0"/>
          </a:p>
        </p:txBody>
      </p:sp>
    </p:spTree>
    <p:extLst>
      <p:ext uri="{BB962C8B-B14F-4D97-AF65-F5344CB8AC3E}">
        <p14:creationId xmlns:p14="http://schemas.microsoft.com/office/powerpoint/2010/main" val="176444010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0722" name="Title 1"/>
          <p:cNvSpPr>
            <a:spLocks noGrp="1"/>
          </p:cNvSpPr>
          <p:nvPr>
            <p:ph type="title"/>
          </p:nvPr>
        </p:nvSpPr>
        <p:spPr/>
        <p:txBody>
          <a:bodyPr/>
          <a:lstStyle/>
          <a:p>
            <a:pPr eaLnBrk="1" hangingPunct="1"/>
            <a:endParaRPr lang="en-US" smtClean="0">
              <a:ea typeface="ＭＳ Ｐゴシック" pitchFamily="34" charset="-128"/>
            </a:endParaRPr>
          </a:p>
        </p:txBody>
      </p:sp>
      <p:sp>
        <p:nvSpPr>
          <p:cNvPr id="6" name="Rectangle 5"/>
          <p:cNvSpPr/>
          <p:nvPr/>
        </p:nvSpPr>
        <p:spPr>
          <a:xfrm>
            <a:off x="1258888" y="6578600"/>
            <a:ext cx="2649537" cy="141288"/>
          </a:xfrm>
          <a:prstGeom prst="rect">
            <a:avLst/>
          </a:prstGeom>
          <a:solidFill>
            <a:schemeClr val="bg1">
              <a:lumMod val="85000"/>
            </a:schemeClr>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a:p>
        </p:txBody>
      </p:sp>
      <p:pic>
        <p:nvPicPr>
          <p:cNvPr id="30724" name="Picture 2"/>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143000" y="0"/>
            <a:ext cx="6858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ectangle 1"/>
          <p:cNvSpPr/>
          <p:nvPr/>
        </p:nvSpPr>
        <p:spPr>
          <a:xfrm>
            <a:off x="6477000" y="6248400"/>
            <a:ext cx="1447800" cy="53340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
        <p:nvSpPr>
          <p:cNvPr id="4" name="TextBox 3"/>
          <p:cNvSpPr txBox="1"/>
          <p:nvPr/>
        </p:nvSpPr>
        <p:spPr>
          <a:xfrm>
            <a:off x="-457200" y="0"/>
            <a:ext cx="1600200" cy="6858000"/>
          </a:xfrm>
          <a:prstGeom prst="rect">
            <a:avLst/>
          </a:prstGeom>
          <a:solidFill>
            <a:srgbClr val="002060"/>
          </a:solidFill>
        </p:spPr>
        <p:txBody>
          <a:bodyPr wrap="square" rtlCol="0">
            <a:spAutoFit/>
          </a:bodyPr>
          <a:lstStyle/>
          <a:p>
            <a:endParaRPr lang="en-CA" dirty="0"/>
          </a:p>
        </p:txBody>
      </p:sp>
      <p:sp>
        <p:nvSpPr>
          <p:cNvPr id="5" name="TextBox 4"/>
          <p:cNvSpPr txBox="1"/>
          <p:nvPr/>
        </p:nvSpPr>
        <p:spPr>
          <a:xfrm>
            <a:off x="7924800" y="0"/>
            <a:ext cx="1600200" cy="6858000"/>
          </a:xfrm>
          <a:prstGeom prst="rect">
            <a:avLst/>
          </a:prstGeom>
          <a:solidFill>
            <a:srgbClr val="002060"/>
          </a:solidFill>
        </p:spPr>
        <p:txBody>
          <a:bodyPr wrap="square" rtlCol="0">
            <a:spAutoFit/>
          </a:bodyPr>
          <a:lstStyle/>
          <a:p>
            <a:endParaRPr lang="en-CA" dirty="0"/>
          </a:p>
        </p:txBody>
      </p:sp>
      <p:sp>
        <p:nvSpPr>
          <p:cNvPr id="7" name="TextBox 6"/>
          <p:cNvSpPr txBox="1"/>
          <p:nvPr/>
        </p:nvSpPr>
        <p:spPr>
          <a:xfrm>
            <a:off x="1177636" y="0"/>
            <a:ext cx="1488524" cy="923330"/>
          </a:xfrm>
          <a:prstGeom prst="rect">
            <a:avLst/>
          </a:prstGeom>
          <a:noFill/>
        </p:spPr>
        <p:txBody>
          <a:bodyPr wrap="square" rtlCol="0">
            <a:spAutoFit/>
          </a:bodyPr>
          <a:lstStyle/>
          <a:p>
            <a:pPr algn="ctr"/>
            <a:r>
              <a:rPr lang="en-CA" b="1" dirty="0" smtClean="0"/>
              <a:t>“Normal”</a:t>
            </a:r>
          </a:p>
          <a:p>
            <a:pPr algn="ctr"/>
            <a:r>
              <a:rPr lang="en-CA" b="1" dirty="0" smtClean="0"/>
              <a:t>summer ice</a:t>
            </a:r>
          </a:p>
          <a:p>
            <a:pPr algn="ctr"/>
            <a:r>
              <a:rPr lang="en-CA" b="1" dirty="0" smtClean="0"/>
              <a:t>conditions</a:t>
            </a:r>
            <a:endParaRPr lang="en-CA" b="1" dirty="0"/>
          </a:p>
        </p:txBody>
      </p:sp>
      <p:sp>
        <p:nvSpPr>
          <p:cNvPr id="3" name="TextBox 2"/>
          <p:cNvSpPr txBox="1"/>
          <p:nvPr/>
        </p:nvSpPr>
        <p:spPr>
          <a:xfrm>
            <a:off x="2666160" y="1475910"/>
            <a:ext cx="1608133" cy="369332"/>
          </a:xfrm>
          <a:prstGeom prst="rect">
            <a:avLst/>
          </a:prstGeom>
          <a:noFill/>
        </p:spPr>
        <p:txBody>
          <a:bodyPr wrap="none" rtlCol="0">
            <a:spAutoFit/>
          </a:bodyPr>
          <a:lstStyle/>
          <a:p>
            <a:r>
              <a:rPr lang="en-CA" b="1" dirty="0" smtClean="0"/>
              <a:t>200 NM Limit</a:t>
            </a:r>
            <a:endParaRPr lang="en-CA" b="1" dirty="0"/>
          </a:p>
        </p:txBody>
      </p:sp>
      <p:cxnSp>
        <p:nvCxnSpPr>
          <p:cNvPr id="9" name="Straight Arrow Connector 8"/>
          <p:cNvCxnSpPr>
            <a:stCxn id="3" idx="2"/>
          </p:cNvCxnSpPr>
          <p:nvPr/>
        </p:nvCxnSpPr>
        <p:spPr>
          <a:xfrm>
            <a:off x="3470227" y="1845242"/>
            <a:ext cx="574265" cy="1018092"/>
          </a:xfrm>
          <a:prstGeom prst="straightConnector1">
            <a:avLst/>
          </a:prstGeom>
          <a:ln>
            <a:solidFill>
              <a:schemeClr val="tx1"/>
            </a:solidFill>
            <a:tailEnd type="arrow"/>
          </a:ln>
        </p:spPr>
        <p:style>
          <a:lnRef idx="2">
            <a:schemeClr val="accent1"/>
          </a:lnRef>
          <a:fillRef idx="0">
            <a:schemeClr val="accent1"/>
          </a:fillRef>
          <a:effectRef idx="1">
            <a:schemeClr val="accent1"/>
          </a:effectRef>
          <a:fontRef idx="minor">
            <a:schemeClr val="tx1"/>
          </a:fontRef>
        </p:style>
      </p:cxnSp>
      <p:sp>
        <p:nvSpPr>
          <p:cNvPr id="11" name="TextBox 10"/>
          <p:cNvSpPr txBox="1"/>
          <p:nvPr/>
        </p:nvSpPr>
        <p:spPr>
          <a:xfrm>
            <a:off x="3637288" y="4194171"/>
            <a:ext cx="2005677" cy="369332"/>
          </a:xfrm>
          <a:prstGeom prst="rect">
            <a:avLst/>
          </a:prstGeom>
          <a:noFill/>
        </p:spPr>
        <p:txBody>
          <a:bodyPr wrap="none" rtlCol="0">
            <a:spAutoFit/>
          </a:bodyPr>
          <a:lstStyle/>
          <a:p>
            <a:r>
              <a:rPr lang="en-CA" b="1" dirty="0" smtClean="0"/>
              <a:t>The “High Seas”</a:t>
            </a:r>
            <a:endParaRPr lang="en-CA"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noChangeArrowheads="1"/>
          </p:cNvPicPr>
          <p:nvPr/>
        </p:nvPicPr>
        <p:blipFill>
          <a:blip r:embed="rId3" cstate="screen">
            <a:extLst>
              <a:ext uri="{28A0092B-C50C-407E-A947-70E740481C1C}">
                <a14:useLocalDpi xmlns:a14="http://schemas.microsoft.com/office/drawing/2010/main"/>
              </a:ext>
            </a:extLst>
          </a:blip>
          <a:stretch>
            <a:fillRect/>
          </a:stretch>
        </p:blipFill>
        <p:spPr bwMode="auto">
          <a:xfrm>
            <a:off x="1188720" y="45720"/>
            <a:ext cx="6766560" cy="6766560"/>
          </a:xfrm>
          <a:prstGeom prst="rect">
            <a:avLst/>
          </a:prstGeom>
          <a:noFill/>
          <a:ln w="12700">
            <a:solidFill>
              <a:schemeClr val="tx2">
                <a:lumMod val="50000"/>
              </a:schemeClr>
            </a:solidFill>
          </a:ln>
          <a:extLst>
            <a:ext uri="{909E8E84-426E-40DD-AFC4-6F175D3DCCD1}">
              <a14:hiddenFill xmlns:a14="http://schemas.microsoft.com/office/drawing/2010/main">
                <a:solidFill>
                  <a:srgbClr val="FFFFFF"/>
                </a:solidFill>
              </a14:hiddenFill>
            </a:ext>
          </a:extLst>
        </p:spPr>
      </p:pic>
      <p:sp>
        <p:nvSpPr>
          <p:cNvPr id="2" name="TextBox 1"/>
          <p:cNvSpPr txBox="1"/>
          <p:nvPr/>
        </p:nvSpPr>
        <p:spPr>
          <a:xfrm>
            <a:off x="-228600" y="-37408"/>
            <a:ext cx="1417320" cy="6895407"/>
          </a:xfrm>
          <a:prstGeom prst="rect">
            <a:avLst/>
          </a:prstGeom>
          <a:solidFill>
            <a:srgbClr val="002060"/>
          </a:solidFill>
        </p:spPr>
        <p:txBody>
          <a:bodyPr wrap="square" rtlCol="0">
            <a:spAutoFit/>
          </a:bodyPr>
          <a:lstStyle/>
          <a:p>
            <a:endParaRPr lang="en-CA" dirty="0"/>
          </a:p>
        </p:txBody>
      </p:sp>
      <p:sp>
        <p:nvSpPr>
          <p:cNvPr id="4" name="TextBox 3"/>
          <p:cNvSpPr txBox="1"/>
          <p:nvPr/>
        </p:nvSpPr>
        <p:spPr>
          <a:xfrm>
            <a:off x="7955280" y="-37408"/>
            <a:ext cx="1798320" cy="6895408"/>
          </a:xfrm>
          <a:prstGeom prst="rect">
            <a:avLst/>
          </a:prstGeom>
          <a:solidFill>
            <a:srgbClr val="002060"/>
          </a:solidFill>
        </p:spPr>
        <p:txBody>
          <a:bodyPr wrap="square" rtlCol="0">
            <a:spAutoFit/>
          </a:bodyPr>
          <a:lstStyle/>
          <a:p>
            <a:endParaRPr lang="en-CA" dirty="0"/>
          </a:p>
        </p:txBody>
      </p:sp>
      <p:sp>
        <p:nvSpPr>
          <p:cNvPr id="5" name="TextBox 4"/>
          <p:cNvSpPr txBox="1"/>
          <p:nvPr/>
        </p:nvSpPr>
        <p:spPr>
          <a:xfrm>
            <a:off x="1188720" y="45720"/>
            <a:ext cx="2011680" cy="1200329"/>
          </a:xfrm>
          <a:prstGeom prst="rect">
            <a:avLst/>
          </a:prstGeom>
          <a:noFill/>
        </p:spPr>
        <p:txBody>
          <a:bodyPr wrap="square" rtlCol="0">
            <a:spAutoFit/>
          </a:bodyPr>
          <a:lstStyle/>
          <a:p>
            <a:r>
              <a:rPr lang="en-CA" b="1" dirty="0" smtClean="0"/>
              <a:t>2012 summer ice</a:t>
            </a:r>
          </a:p>
          <a:p>
            <a:r>
              <a:rPr lang="en-CA" b="1" dirty="0" smtClean="0"/>
              <a:t>conditions</a:t>
            </a:r>
          </a:p>
          <a:p>
            <a:endParaRPr lang="en-CA" dirty="0"/>
          </a:p>
        </p:txBody>
      </p:sp>
    </p:spTree>
    <p:extLst>
      <p:ext uri="{BB962C8B-B14F-4D97-AF65-F5344CB8AC3E}">
        <p14:creationId xmlns:p14="http://schemas.microsoft.com/office/powerpoint/2010/main" val="20218159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AO Fishable Depths v2.psd"/>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43000" y="0"/>
            <a:ext cx="6727767" cy="6858000"/>
          </a:xfrm>
          <a:prstGeom prst="rect">
            <a:avLst/>
          </a:prstGeom>
        </p:spPr>
      </p:pic>
      <p:sp>
        <p:nvSpPr>
          <p:cNvPr id="3" name="TextBox 2"/>
          <p:cNvSpPr txBox="1"/>
          <p:nvPr/>
        </p:nvSpPr>
        <p:spPr>
          <a:xfrm>
            <a:off x="-152400" y="0"/>
            <a:ext cx="1295400" cy="6858000"/>
          </a:xfrm>
          <a:prstGeom prst="rect">
            <a:avLst/>
          </a:prstGeom>
          <a:solidFill>
            <a:srgbClr val="002060"/>
          </a:solidFill>
        </p:spPr>
        <p:txBody>
          <a:bodyPr wrap="square" rtlCol="0">
            <a:spAutoFit/>
          </a:bodyPr>
          <a:lstStyle/>
          <a:p>
            <a:endParaRPr lang="en-CA" dirty="0"/>
          </a:p>
        </p:txBody>
      </p:sp>
      <p:sp>
        <p:nvSpPr>
          <p:cNvPr id="4" name="TextBox 3"/>
          <p:cNvSpPr txBox="1"/>
          <p:nvPr/>
        </p:nvSpPr>
        <p:spPr>
          <a:xfrm>
            <a:off x="7870768" y="0"/>
            <a:ext cx="1273232" cy="6858000"/>
          </a:xfrm>
          <a:prstGeom prst="rect">
            <a:avLst/>
          </a:prstGeom>
          <a:solidFill>
            <a:srgbClr val="002060"/>
          </a:solidFill>
        </p:spPr>
        <p:txBody>
          <a:bodyPr wrap="square" rtlCol="0">
            <a:spAutoFit/>
          </a:bodyPr>
          <a:lstStyle/>
          <a:p>
            <a:endParaRPr lang="en-CA" dirty="0"/>
          </a:p>
        </p:txBody>
      </p:sp>
    </p:spTree>
    <p:extLst>
      <p:ext uri="{BB962C8B-B14F-4D97-AF65-F5344CB8AC3E}">
        <p14:creationId xmlns:p14="http://schemas.microsoft.com/office/powerpoint/2010/main" val="3502740321"/>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ontent Placeholder 1"/>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43000" y="0"/>
            <a:ext cx="6629400" cy="6858000"/>
          </a:xfrm>
          <a:solidFill>
            <a:srgbClr val="002060"/>
          </a:solidFill>
        </p:spPr>
      </p:pic>
      <p:sp>
        <p:nvSpPr>
          <p:cNvPr id="3" name="TextBox 2"/>
          <p:cNvSpPr txBox="1"/>
          <p:nvPr/>
        </p:nvSpPr>
        <p:spPr>
          <a:xfrm>
            <a:off x="-381000" y="0"/>
            <a:ext cx="1371600" cy="6858000"/>
          </a:xfrm>
          <a:prstGeom prst="rect">
            <a:avLst/>
          </a:prstGeom>
          <a:solidFill>
            <a:srgbClr val="002060"/>
          </a:solidFill>
        </p:spPr>
        <p:txBody>
          <a:bodyPr wrap="square" rtlCol="0">
            <a:spAutoFit/>
          </a:bodyPr>
          <a:lstStyle/>
          <a:p>
            <a:endParaRPr lang="en-CA" dirty="0"/>
          </a:p>
        </p:txBody>
      </p:sp>
      <p:sp>
        <p:nvSpPr>
          <p:cNvPr id="4" name="TextBox 3"/>
          <p:cNvSpPr txBox="1"/>
          <p:nvPr/>
        </p:nvSpPr>
        <p:spPr>
          <a:xfrm>
            <a:off x="7772400" y="0"/>
            <a:ext cx="1600200" cy="6858000"/>
          </a:xfrm>
          <a:prstGeom prst="rect">
            <a:avLst/>
          </a:prstGeom>
          <a:solidFill>
            <a:srgbClr val="002060"/>
          </a:solidFill>
        </p:spPr>
        <p:txBody>
          <a:bodyPr wrap="square" rtlCol="0">
            <a:spAutoFit/>
          </a:bodyPr>
          <a:lstStyle/>
          <a:p>
            <a:endParaRPr lang="en-CA" dirty="0"/>
          </a:p>
        </p:txBody>
      </p:sp>
      <p:sp>
        <p:nvSpPr>
          <p:cNvPr id="5" name="TextBox 4"/>
          <p:cNvSpPr txBox="1"/>
          <p:nvPr/>
        </p:nvSpPr>
        <p:spPr>
          <a:xfrm>
            <a:off x="990600" y="0"/>
            <a:ext cx="1691501" cy="923330"/>
          </a:xfrm>
          <a:prstGeom prst="rect">
            <a:avLst/>
          </a:prstGeom>
          <a:noFill/>
        </p:spPr>
        <p:txBody>
          <a:bodyPr wrap="square" rtlCol="0">
            <a:spAutoFit/>
          </a:bodyPr>
          <a:lstStyle/>
          <a:p>
            <a:r>
              <a:rPr lang="en-CA" b="1" dirty="0" smtClean="0"/>
              <a:t>PUTTING</a:t>
            </a:r>
          </a:p>
          <a:p>
            <a:r>
              <a:rPr lang="en-CA" b="1" dirty="0" smtClean="0"/>
              <a:t>THIS ALL</a:t>
            </a:r>
          </a:p>
          <a:p>
            <a:r>
              <a:rPr lang="en-CA" b="1" dirty="0" smtClean="0"/>
              <a:t>TOGETHER</a:t>
            </a:r>
            <a:endParaRPr lang="en-CA" b="1" dirty="0"/>
          </a:p>
        </p:txBody>
      </p:sp>
    </p:spTree>
    <p:extLst>
      <p:ext uri="{BB962C8B-B14F-4D97-AF65-F5344CB8AC3E}">
        <p14:creationId xmlns:p14="http://schemas.microsoft.com/office/powerpoint/2010/main" val="4007689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odpiece_FoodWeb_NewImproved_newcod.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76251" y="0"/>
            <a:ext cx="6858000" cy="6858000"/>
          </a:xfrm>
          <a:prstGeom prst="rect">
            <a:avLst/>
          </a:prstGeom>
        </p:spPr>
      </p:pic>
      <p:sp>
        <p:nvSpPr>
          <p:cNvPr id="6" name="TextBox 5"/>
          <p:cNvSpPr txBox="1"/>
          <p:nvPr/>
        </p:nvSpPr>
        <p:spPr>
          <a:xfrm>
            <a:off x="8034252" y="0"/>
            <a:ext cx="1262148" cy="6858000"/>
          </a:xfrm>
          <a:prstGeom prst="rect">
            <a:avLst/>
          </a:prstGeom>
          <a:solidFill>
            <a:srgbClr val="002060"/>
          </a:solidFill>
        </p:spPr>
        <p:txBody>
          <a:bodyPr wrap="square" rtlCol="0">
            <a:spAutoFit/>
          </a:bodyPr>
          <a:lstStyle/>
          <a:p>
            <a:endParaRPr lang="en-CA" dirty="0"/>
          </a:p>
        </p:txBody>
      </p:sp>
      <p:sp>
        <p:nvSpPr>
          <p:cNvPr id="7" name="TextBox 6"/>
          <p:cNvSpPr txBox="1"/>
          <p:nvPr/>
        </p:nvSpPr>
        <p:spPr>
          <a:xfrm>
            <a:off x="0" y="0"/>
            <a:ext cx="1176251" cy="7017306"/>
          </a:xfrm>
          <a:prstGeom prst="rect">
            <a:avLst/>
          </a:prstGeom>
          <a:solidFill>
            <a:srgbClr val="002060"/>
          </a:solidFill>
        </p:spPr>
        <p:txBody>
          <a:bodyPr wrap="square" rtlCol="0">
            <a:spAutoFit/>
          </a:bodyPr>
          <a:lstStyle/>
          <a:p>
            <a:r>
              <a:rPr lang="en-CA" dirty="0" smtClean="0"/>
              <a:t>      </a:t>
            </a:r>
          </a:p>
          <a:p>
            <a:r>
              <a:rPr lang="en-CA" b="1" dirty="0" smtClean="0"/>
              <a:t>      </a:t>
            </a:r>
            <a:r>
              <a:rPr lang="en-CA" b="1" dirty="0" smtClean="0">
                <a:solidFill>
                  <a:srgbClr val="FFFF00"/>
                </a:solidFill>
              </a:rPr>
              <a:t>N</a:t>
            </a:r>
          </a:p>
          <a:p>
            <a:r>
              <a:rPr lang="en-CA" b="1" dirty="0">
                <a:solidFill>
                  <a:srgbClr val="FFFF00"/>
                </a:solidFill>
              </a:rPr>
              <a:t> </a:t>
            </a:r>
            <a:r>
              <a:rPr lang="en-CA" b="1" dirty="0" smtClean="0">
                <a:solidFill>
                  <a:srgbClr val="FFFF00"/>
                </a:solidFill>
              </a:rPr>
              <a:t>     O</a:t>
            </a:r>
          </a:p>
          <a:p>
            <a:r>
              <a:rPr lang="en-CA" b="1" dirty="0">
                <a:solidFill>
                  <a:srgbClr val="FFFF00"/>
                </a:solidFill>
              </a:rPr>
              <a:t> </a:t>
            </a:r>
            <a:r>
              <a:rPr lang="en-CA" b="1" dirty="0" smtClean="0">
                <a:solidFill>
                  <a:srgbClr val="FFFF00"/>
                </a:solidFill>
              </a:rPr>
              <a:t>     R</a:t>
            </a:r>
          </a:p>
          <a:p>
            <a:r>
              <a:rPr lang="en-CA" b="1" dirty="0">
                <a:solidFill>
                  <a:srgbClr val="FFFF00"/>
                </a:solidFill>
              </a:rPr>
              <a:t> </a:t>
            </a:r>
            <a:r>
              <a:rPr lang="en-CA" b="1" dirty="0" smtClean="0">
                <a:solidFill>
                  <a:srgbClr val="FFFF00"/>
                </a:solidFill>
              </a:rPr>
              <a:t>     T</a:t>
            </a:r>
          </a:p>
          <a:p>
            <a:r>
              <a:rPr lang="en-CA" b="1" dirty="0">
                <a:solidFill>
                  <a:srgbClr val="FFFF00"/>
                </a:solidFill>
              </a:rPr>
              <a:t> </a:t>
            </a:r>
            <a:r>
              <a:rPr lang="en-CA" b="1" dirty="0" smtClean="0">
                <a:solidFill>
                  <a:srgbClr val="FFFF00"/>
                </a:solidFill>
              </a:rPr>
              <a:t>     H</a:t>
            </a:r>
          </a:p>
          <a:p>
            <a:r>
              <a:rPr lang="en-CA" b="1" dirty="0">
                <a:solidFill>
                  <a:srgbClr val="FFFF00"/>
                </a:solidFill>
              </a:rPr>
              <a:t> </a:t>
            </a:r>
            <a:r>
              <a:rPr lang="en-CA" b="1" dirty="0" smtClean="0">
                <a:solidFill>
                  <a:srgbClr val="FFFF00"/>
                </a:solidFill>
              </a:rPr>
              <a:t>     E</a:t>
            </a:r>
          </a:p>
          <a:p>
            <a:r>
              <a:rPr lang="en-CA" b="1" dirty="0">
                <a:solidFill>
                  <a:srgbClr val="FFFF00"/>
                </a:solidFill>
              </a:rPr>
              <a:t> </a:t>
            </a:r>
            <a:r>
              <a:rPr lang="en-CA" b="1" dirty="0" smtClean="0">
                <a:solidFill>
                  <a:srgbClr val="FFFF00"/>
                </a:solidFill>
              </a:rPr>
              <a:t>     R</a:t>
            </a:r>
          </a:p>
          <a:p>
            <a:r>
              <a:rPr lang="en-CA" b="1" dirty="0">
                <a:solidFill>
                  <a:srgbClr val="FFFF00"/>
                </a:solidFill>
              </a:rPr>
              <a:t> </a:t>
            </a:r>
            <a:r>
              <a:rPr lang="en-CA" b="1" dirty="0" smtClean="0">
                <a:solidFill>
                  <a:srgbClr val="FFFF00"/>
                </a:solidFill>
              </a:rPr>
              <a:t>     N</a:t>
            </a:r>
          </a:p>
          <a:p>
            <a:endParaRPr lang="en-CA" b="1" dirty="0">
              <a:solidFill>
                <a:srgbClr val="FFFF00"/>
              </a:solidFill>
            </a:endParaRPr>
          </a:p>
          <a:p>
            <a:r>
              <a:rPr lang="en-CA" b="1" dirty="0" smtClean="0">
                <a:solidFill>
                  <a:srgbClr val="FFFF00"/>
                </a:solidFill>
              </a:rPr>
              <a:t>      C</a:t>
            </a:r>
          </a:p>
          <a:p>
            <a:r>
              <a:rPr lang="en-CA" b="1" dirty="0">
                <a:solidFill>
                  <a:srgbClr val="FFFF00"/>
                </a:solidFill>
              </a:rPr>
              <a:t> </a:t>
            </a:r>
            <a:r>
              <a:rPr lang="en-CA" b="1" dirty="0" smtClean="0">
                <a:solidFill>
                  <a:srgbClr val="FFFF00"/>
                </a:solidFill>
              </a:rPr>
              <a:t>     O</a:t>
            </a:r>
          </a:p>
          <a:p>
            <a:r>
              <a:rPr lang="en-CA" b="1" dirty="0">
                <a:solidFill>
                  <a:srgbClr val="FFFF00"/>
                </a:solidFill>
              </a:rPr>
              <a:t> </a:t>
            </a:r>
            <a:r>
              <a:rPr lang="en-CA" b="1" dirty="0" smtClean="0">
                <a:solidFill>
                  <a:srgbClr val="FFFF00"/>
                </a:solidFill>
              </a:rPr>
              <a:t>     M</a:t>
            </a:r>
          </a:p>
          <a:p>
            <a:r>
              <a:rPr lang="en-CA" b="1" dirty="0">
                <a:solidFill>
                  <a:srgbClr val="FFFF00"/>
                </a:solidFill>
              </a:rPr>
              <a:t> </a:t>
            </a:r>
            <a:r>
              <a:rPr lang="en-CA" b="1" dirty="0" smtClean="0">
                <a:solidFill>
                  <a:srgbClr val="FFFF00"/>
                </a:solidFill>
              </a:rPr>
              <a:t>     M</a:t>
            </a:r>
          </a:p>
          <a:p>
            <a:r>
              <a:rPr lang="en-CA" b="1" dirty="0">
                <a:solidFill>
                  <a:srgbClr val="FFFF00"/>
                </a:solidFill>
              </a:rPr>
              <a:t> </a:t>
            </a:r>
            <a:r>
              <a:rPr lang="en-CA" b="1" dirty="0" smtClean="0">
                <a:solidFill>
                  <a:srgbClr val="FFFF00"/>
                </a:solidFill>
              </a:rPr>
              <a:t>     U</a:t>
            </a:r>
          </a:p>
          <a:p>
            <a:r>
              <a:rPr lang="en-CA" b="1" dirty="0">
                <a:solidFill>
                  <a:srgbClr val="FFFF00"/>
                </a:solidFill>
              </a:rPr>
              <a:t> </a:t>
            </a:r>
            <a:r>
              <a:rPr lang="en-CA" b="1" dirty="0" smtClean="0">
                <a:solidFill>
                  <a:srgbClr val="FFFF00"/>
                </a:solidFill>
              </a:rPr>
              <a:t>     N</a:t>
            </a:r>
          </a:p>
          <a:p>
            <a:r>
              <a:rPr lang="en-CA" b="1" dirty="0">
                <a:solidFill>
                  <a:srgbClr val="FFFF00"/>
                </a:solidFill>
              </a:rPr>
              <a:t> </a:t>
            </a:r>
            <a:r>
              <a:rPr lang="en-CA" b="1" dirty="0" smtClean="0">
                <a:solidFill>
                  <a:srgbClr val="FFFF00"/>
                </a:solidFill>
              </a:rPr>
              <a:t>      I</a:t>
            </a:r>
          </a:p>
          <a:p>
            <a:r>
              <a:rPr lang="en-CA" b="1" dirty="0">
                <a:solidFill>
                  <a:srgbClr val="FFFF00"/>
                </a:solidFill>
              </a:rPr>
              <a:t> </a:t>
            </a:r>
            <a:r>
              <a:rPr lang="en-CA" b="1" dirty="0" smtClean="0">
                <a:solidFill>
                  <a:srgbClr val="FFFF00"/>
                </a:solidFill>
              </a:rPr>
              <a:t>     T</a:t>
            </a:r>
          </a:p>
          <a:p>
            <a:r>
              <a:rPr lang="en-CA" b="1" dirty="0">
                <a:solidFill>
                  <a:srgbClr val="FFFF00"/>
                </a:solidFill>
              </a:rPr>
              <a:t> </a:t>
            </a:r>
            <a:r>
              <a:rPr lang="en-CA" b="1" dirty="0" smtClean="0">
                <a:solidFill>
                  <a:srgbClr val="FFFF00"/>
                </a:solidFill>
              </a:rPr>
              <a:t>      I</a:t>
            </a:r>
          </a:p>
          <a:p>
            <a:r>
              <a:rPr lang="en-CA" b="1" dirty="0">
                <a:solidFill>
                  <a:srgbClr val="FFFF00"/>
                </a:solidFill>
              </a:rPr>
              <a:t> </a:t>
            </a:r>
            <a:r>
              <a:rPr lang="en-CA" b="1" dirty="0" smtClean="0">
                <a:solidFill>
                  <a:srgbClr val="FFFF00"/>
                </a:solidFill>
              </a:rPr>
              <a:t>     E</a:t>
            </a:r>
          </a:p>
          <a:p>
            <a:r>
              <a:rPr lang="en-CA" b="1" dirty="0">
                <a:solidFill>
                  <a:srgbClr val="FFFF00"/>
                </a:solidFill>
              </a:rPr>
              <a:t> </a:t>
            </a:r>
            <a:r>
              <a:rPr lang="en-CA" b="1" dirty="0" smtClean="0">
                <a:solidFill>
                  <a:srgbClr val="FFFF00"/>
                </a:solidFill>
              </a:rPr>
              <a:t>     S</a:t>
            </a:r>
          </a:p>
          <a:p>
            <a:endParaRPr lang="en-CA" dirty="0"/>
          </a:p>
          <a:p>
            <a:endParaRPr lang="en-CA" dirty="0" smtClean="0"/>
          </a:p>
          <a:p>
            <a:endParaRPr lang="en-CA" dirty="0" smtClean="0"/>
          </a:p>
          <a:p>
            <a:r>
              <a:rPr lang="en-CA" dirty="0"/>
              <a:t> </a:t>
            </a:r>
            <a:r>
              <a:rPr lang="en-CA" dirty="0" smtClean="0"/>
              <a:t>     </a:t>
            </a:r>
            <a:endParaRPr lang="en-CA" dirty="0"/>
          </a:p>
        </p:txBody>
      </p:sp>
      <p:cxnSp>
        <p:nvCxnSpPr>
          <p:cNvPr id="9" name="Straight Arrow Connector 8"/>
          <p:cNvCxnSpPr/>
          <p:nvPr/>
        </p:nvCxnSpPr>
        <p:spPr>
          <a:xfrm flipH="1">
            <a:off x="914400" y="1676400"/>
            <a:ext cx="2895600" cy="914400"/>
          </a:xfrm>
          <a:prstGeom prst="straightConnector1">
            <a:avLst/>
          </a:prstGeom>
          <a:ln w="57150">
            <a:solidFill>
              <a:srgbClr val="FFFF00"/>
            </a:solidFill>
            <a:tailEnd type="arrow"/>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14614880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Picture 6" descr="Pacific Rim Fisheries Travel Distances 5-9-2011-1.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210950" y="0"/>
            <a:ext cx="6722101" cy="7010400"/>
          </a:xfrm>
          <a:prstGeom prst="rect">
            <a:avLst/>
          </a:prstGeom>
        </p:spPr>
      </p:pic>
      <p:sp>
        <p:nvSpPr>
          <p:cNvPr id="4" name="TextBox 3"/>
          <p:cNvSpPr txBox="1"/>
          <p:nvPr/>
        </p:nvSpPr>
        <p:spPr>
          <a:xfrm>
            <a:off x="-304800" y="0"/>
            <a:ext cx="1515750" cy="6858000"/>
          </a:xfrm>
          <a:prstGeom prst="rect">
            <a:avLst/>
          </a:prstGeom>
          <a:solidFill>
            <a:srgbClr val="002060"/>
          </a:solidFill>
        </p:spPr>
        <p:txBody>
          <a:bodyPr wrap="square" rtlCol="0">
            <a:spAutoFit/>
          </a:bodyPr>
          <a:lstStyle/>
          <a:p>
            <a:endParaRPr lang="en-CA" dirty="0"/>
          </a:p>
        </p:txBody>
      </p:sp>
      <p:sp>
        <p:nvSpPr>
          <p:cNvPr id="5" name="TextBox 4"/>
          <p:cNvSpPr txBox="1"/>
          <p:nvPr/>
        </p:nvSpPr>
        <p:spPr>
          <a:xfrm>
            <a:off x="7933052" y="38100"/>
            <a:ext cx="1439548" cy="6819900"/>
          </a:xfrm>
          <a:prstGeom prst="rect">
            <a:avLst/>
          </a:prstGeom>
          <a:solidFill>
            <a:srgbClr val="002060"/>
          </a:solidFill>
        </p:spPr>
        <p:txBody>
          <a:bodyPr wrap="square" rtlCol="0">
            <a:spAutoFit/>
          </a:bodyPr>
          <a:lstStyle/>
          <a:p>
            <a:endParaRPr lang="en-CA" dirty="0"/>
          </a:p>
        </p:txBody>
      </p:sp>
      <p:sp>
        <p:nvSpPr>
          <p:cNvPr id="6" name="TextBox 5"/>
          <p:cNvSpPr txBox="1"/>
          <p:nvPr/>
        </p:nvSpPr>
        <p:spPr>
          <a:xfrm>
            <a:off x="4841046" y="3276600"/>
            <a:ext cx="2506134" cy="1631216"/>
          </a:xfrm>
          <a:prstGeom prst="rect">
            <a:avLst/>
          </a:prstGeom>
          <a:noFill/>
        </p:spPr>
        <p:txBody>
          <a:bodyPr wrap="none" rtlCol="0">
            <a:spAutoFit/>
          </a:bodyPr>
          <a:lstStyle/>
          <a:p>
            <a:pPr algn="ctr"/>
            <a:r>
              <a:rPr lang="en-CA" sz="2000" b="1" dirty="0" smtClean="0"/>
              <a:t>The Western Arctic</a:t>
            </a:r>
          </a:p>
          <a:p>
            <a:pPr algn="ctr"/>
            <a:r>
              <a:rPr lang="en-CA" sz="2000" b="1" dirty="0" smtClean="0"/>
              <a:t>Ocean is one-third </a:t>
            </a:r>
          </a:p>
          <a:p>
            <a:pPr algn="ctr"/>
            <a:r>
              <a:rPr lang="en-CA" sz="2000" b="1" dirty="0" smtClean="0"/>
              <a:t>closer to </a:t>
            </a:r>
          </a:p>
          <a:p>
            <a:pPr algn="ctr"/>
            <a:r>
              <a:rPr lang="en-CA" sz="2000" b="1" dirty="0" smtClean="0"/>
              <a:t>Asia than the</a:t>
            </a:r>
          </a:p>
          <a:p>
            <a:pPr algn="ctr"/>
            <a:r>
              <a:rPr lang="en-CA" sz="2000" b="1" dirty="0" smtClean="0"/>
              <a:t>Southern Ocean</a:t>
            </a:r>
            <a:endParaRPr lang="en-CA" sz="2000" b="1" dirty="0"/>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xmlns:p14="http://schemas.microsoft.com/office/powerpoint/2010/mai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0" y="0"/>
            <a:ext cx="9175865" cy="6858000"/>
          </a:xfrm>
          <a:solidFill>
            <a:srgbClr val="002060"/>
          </a:solidFill>
        </p:spPr>
        <p:txBody>
          <a:bodyPr>
            <a:normAutofit/>
          </a:bodyPr>
          <a:lstStyle/>
          <a:p>
            <a:pPr eaLnBrk="1" hangingPunct="1"/>
            <a:r>
              <a:rPr lang="en-CA" altLang="en-US" sz="4400" b="1" dirty="0" smtClean="0">
                <a:solidFill>
                  <a:srgbClr val="FFFF00"/>
                </a:solidFill>
                <a:latin typeface="Arial" pitchFamily="34" charset="0"/>
                <a:cs typeface="Arial" pitchFamily="34" charset="0"/>
              </a:rPr>
              <a:t>PRESSURE FROM THE SCIENCE  COMMUNITY</a:t>
            </a:r>
            <a:endParaRPr lang="en-CA" altLang="en-US" sz="4400" b="1"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4088019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0" y="0"/>
            <a:ext cx="9175865" cy="6858000"/>
          </a:xfrm>
          <a:solidFill>
            <a:srgbClr val="002060"/>
          </a:solidFill>
        </p:spPr>
        <p:txBody>
          <a:bodyPr>
            <a:normAutofit fontScale="90000"/>
          </a:bodyPr>
          <a:lstStyle/>
          <a:p>
            <a:pPr eaLnBrk="1" hangingPunct="1"/>
            <a:r>
              <a:rPr lang="en-CA" altLang="en-US" sz="4000" b="1" dirty="0" smtClean="0">
                <a:solidFill>
                  <a:srgbClr val="FFFF00"/>
                </a:solidFill>
                <a:latin typeface="Arial" pitchFamily="34" charset="0"/>
                <a:cs typeface="Arial" pitchFamily="34" charset="0"/>
              </a:rPr>
              <a:t/>
            </a:r>
            <a:br>
              <a:rPr lang="en-CA" altLang="en-US" sz="4000" b="1" dirty="0" smtClean="0">
                <a:solidFill>
                  <a:srgbClr val="FFFF00"/>
                </a:solidFill>
                <a:latin typeface="Arial" pitchFamily="34" charset="0"/>
                <a:cs typeface="Arial" pitchFamily="34" charset="0"/>
              </a:rPr>
            </a:br>
            <a:r>
              <a:rPr lang="en-CA" altLang="en-US" sz="3600" b="1" dirty="0" smtClean="0">
                <a:solidFill>
                  <a:srgbClr val="FFFF00"/>
                </a:solidFill>
                <a:latin typeface="Arial" pitchFamily="34" charset="0"/>
                <a:cs typeface="Arial" pitchFamily="34" charset="0"/>
              </a:rPr>
              <a:t>2010</a:t>
            </a:r>
            <a:r>
              <a:rPr lang="en-CA" altLang="en-US" sz="4000" b="1" dirty="0" smtClean="0">
                <a:solidFill>
                  <a:srgbClr val="FFFF00"/>
                </a:solidFill>
                <a:latin typeface="Arial" pitchFamily="34" charset="0"/>
                <a:cs typeface="Arial" pitchFamily="34" charset="0"/>
              </a:rPr>
              <a:t/>
            </a:r>
            <a:br>
              <a:rPr lang="en-CA" altLang="en-US" sz="4000" b="1" dirty="0" smtClean="0">
                <a:solidFill>
                  <a:srgbClr val="FFFF00"/>
                </a:solidFill>
                <a:latin typeface="Arial" pitchFamily="34" charset="0"/>
                <a:cs typeface="Arial" pitchFamily="34" charset="0"/>
              </a:rPr>
            </a:br>
            <a:r>
              <a:rPr lang="en-CA" altLang="en-US" sz="4000" b="1" dirty="0" smtClean="0">
                <a:solidFill>
                  <a:schemeClr val="bg1"/>
                </a:solidFill>
                <a:latin typeface="Arial" pitchFamily="34" charset="0"/>
                <a:cs typeface="Arial" pitchFamily="34" charset="0"/>
              </a:rPr>
              <a:t/>
            </a:r>
            <a:br>
              <a:rPr lang="en-CA" altLang="en-US" sz="4000" b="1" dirty="0" smtClean="0">
                <a:solidFill>
                  <a:schemeClr val="bg1"/>
                </a:solidFill>
                <a:latin typeface="Arial" pitchFamily="34" charset="0"/>
                <a:cs typeface="Arial" pitchFamily="34" charset="0"/>
              </a:rPr>
            </a:br>
            <a:r>
              <a:rPr lang="en-CA" altLang="en-US" sz="2400" b="1" dirty="0" smtClean="0">
                <a:solidFill>
                  <a:schemeClr val="bg1"/>
                </a:solidFill>
                <a:latin typeface="Arial" pitchFamily="34" charset="0"/>
                <a:cs typeface="Arial" pitchFamily="34" charset="0"/>
              </a:rPr>
              <a:t>CONCERNS RAISED ABOUT THE CAO AT THE INTERNATIONAL POLAR YEAR (IPY) “SCIENCE CONFERENCE” IN OSLO </a:t>
            </a:r>
            <a:br>
              <a:rPr lang="en-CA" altLang="en-US" sz="2400" b="1" dirty="0" smtClean="0">
                <a:solidFill>
                  <a:schemeClr val="bg1"/>
                </a:solidFill>
                <a:latin typeface="Arial" pitchFamily="34" charset="0"/>
                <a:cs typeface="Arial" pitchFamily="34" charset="0"/>
              </a:rPr>
            </a:br>
            <a:r>
              <a:rPr lang="en-CA" altLang="en-US" sz="2400" b="1" dirty="0" smtClean="0">
                <a:solidFill>
                  <a:schemeClr val="bg1"/>
                </a:solidFill>
                <a:latin typeface="Arial" pitchFamily="34" charset="0"/>
                <a:cs typeface="Arial" pitchFamily="34" charset="0"/>
              </a:rPr>
              <a:t/>
            </a:r>
            <a:br>
              <a:rPr lang="en-CA" altLang="en-US" sz="2400" b="1" dirty="0" smtClean="0">
                <a:solidFill>
                  <a:schemeClr val="bg1"/>
                </a:solidFill>
                <a:latin typeface="Arial" pitchFamily="34" charset="0"/>
                <a:cs typeface="Arial" pitchFamily="34" charset="0"/>
              </a:rPr>
            </a:br>
            <a:r>
              <a:rPr lang="en-CA" altLang="en-US" sz="3600" b="1" dirty="0" smtClean="0">
                <a:solidFill>
                  <a:srgbClr val="FFFF00"/>
                </a:solidFill>
                <a:latin typeface="Arial" pitchFamily="34" charset="0"/>
                <a:cs typeface="Arial" pitchFamily="34" charset="0"/>
              </a:rPr>
              <a:t>2011</a:t>
            </a:r>
            <a:r>
              <a:rPr lang="en-CA" altLang="en-US" sz="2400" b="1" dirty="0">
                <a:solidFill>
                  <a:schemeClr val="bg1"/>
                </a:solidFill>
                <a:latin typeface="Arial" pitchFamily="34" charset="0"/>
                <a:cs typeface="Arial" pitchFamily="34" charset="0"/>
              </a:rPr>
              <a:t/>
            </a:r>
            <a:br>
              <a:rPr lang="en-CA" altLang="en-US" sz="2400" b="1" dirty="0">
                <a:solidFill>
                  <a:schemeClr val="bg1"/>
                </a:solidFill>
                <a:latin typeface="Arial" pitchFamily="34" charset="0"/>
                <a:cs typeface="Arial" pitchFamily="34" charset="0"/>
              </a:rPr>
            </a:br>
            <a:r>
              <a:rPr lang="en-CA" altLang="en-US" sz="2400" b="1" dirty="0" smtClean="0">
                <a:solidFill>
                  <a:schemeClr val="bg1"/>
                </a:solidFill>
                <a:latin typeface="Arial" pitchFamily="34" charset="0"/>
                <a:cs typeface="Arial" pitchFamily="34" charset="0"/>
              </a:rPr>
              <a:t/>
            </a:r>
            <a:br>
              <a:rPr lang="en-CA" altLang="en-US" sz="2400" b="1" dirty="0" smtClean="0">
                <a:solidFill>
                  <a:schemeClr val="bg1"/>
                </a:solidFill>
                <a:latin typeface="Arial" pitchFamily="34" charset="0"/>
                <a:cs typeface="Arial" pitchFamily="34" charset="0"/>
              </a:rPr>
            </a:br>
            <a:r>
              <a:rPr lang="en-CA" altLang="en-US" sz="2400" b="1" dirty="0">
                <a:solidFill>
                  <a:schemeClr val="bg1"/>
                </a:solidFill>
                <a:latin typeface="Arial" pitchFamily="34" charset="0"/>
                <a:cs typeface="Arial" pitchFamily="34" charset="0"/>
              </a:rPr>
              <a:t>2</a:t>
            </a:r>
            <a:r>
              <a:rPr lang="en-CA" altLang="en-US" sz="2400" b="1" dirty="0" smtClean="0">
                <a:solidFill>
                  <a:schemeClr val="bg1"/>
                </a:solidFill>
                <a:latin typeface="Arial" pitchFamily="34" charset="0"/>
                <a:cs typeface="Arial" pitchFamily="34" charset="0"/>
              </a:rPr>
              <a:t>,000 SCIENTISTS SIGNED AN “OPEN LETTER”</a:t>
            </a:r>
            <a:br>
              <a:rPr lang="en-CA" altLang="en-US" sz="2400" b="1" dirty="0" smtClean="0">
                <a:solidFill>
                  <a:schemeClr val="bg1"/>
                </a:solidFill>
                <a:latin typeface="Arial" pitchFamily="34" charset="0"/>
                <a:cs typeface="Arial" pitchFamily="34" charset="0"/>
              </a:rPr>
            </a:br>
            <a:r>
              <a:rPr lang="en-CA" altLang="en-US" sz="2400" b="1" dirty="0" smtClean="0">
                <a:solidFill>
                  <a:schemeClr val="bg1"/>
                </a:solidFill>
                <a:latin typeface="Arial" pitchFamily="34" charset="0"/>
                <a:cs typeface="Arial" pitchFamily="34" charset="0"/>
              </a:rPr>
              <a:t>ARGUING FOR GOVERNMENT ACTION AND BETTER </a:t>
            </a:r>
            <a:br>
              <a:rPr lang="en-CA" altLang="en-US" sz="2400" b="1" dirty="0" smtClean="0">
                <a:solidFill>
                  <a:schemeClr val="bg1"/>
                </a:solidFill>
                <a:latin typeface="Arial" pitchFamily="34" charset="0"/>
                <a:cs typeface="Arial" pitchFamily="34" charset="0"/>
              </a:rPr>
            </a:br>
            <a:r>
              <a:rPr lang="en-CA" altLang="en-US" sz="2400" b="1" dirty="0" smtClean="0">
                <a:solidFill>
                  <a:schemeClr val="bg1"/>
                </a:solidFill>
                <a:latin typeface="Arial" pitchFamily="34" charset="0"/>
                <a:cs typeface="Arial" pitchFamily="34" charset="0"/>
              </a:rPr>
              <a:t>CAO SCIENCE / KNOWLEDGE</a:t>
            </a:r>
            <a:br>
              <a:rPr lang="en-CA" altLang="en-US" sz="2400" b="1" dirty="0" smtClean="0">
                <a:solidFill>
                  <a:schemeClr val="bg1"/>
                </a:solidFill>
                <a:latin typeface="Arial" pitchFamily="34" charset="0"/>
                <a:cs typeface="Arial" pitchFamily="34" charset="0"/>
              </a:rPr>
            </a:br>
            <a:r>
              <a:rPr lang="en-CA" altLang="en-US" sz="2400" b="1" dirty="0">
                <a:solidFill>
                  <a:schemeClr val="bg1"/>
                </a:solidFill>
                <a:latin typeface="Arial" pitchFamily="34" charset="0"/>
                <a:cs typeface="Arial" pitchFamily="34" charset="0"/>
              </a:rPr>
              <a:t/>
            </a:r>
            <a:br>
              <a:rPr lang="en-CA" altLang="en-US" sz="2400" b="1" dirty="0">
                <a:solidFill>
                  <a:schemeClr val="bg1"/>
                </a:solidFill>
                <a:latin typeface="Arial" pitchFamily="34" charset="0"/>
                <a:cs typeface="Arial" pitchFamily="34" charset="0"/>
              </a:rPr>
            </a:br>
            <a:r>
              <a:rPr lang="en-CA" altLang="en-US" sz="3600" b="1" dirty="0" smtClean="0">
                <a:solidFill>
                  <a:srgbClr val="FFFF00"/>
                </a:solidFill>
                <a:latin typeface="Arial" pitchFamily="34" charset="0"/>
                <a:cs typeface="Arial" pitchFamily="34" charset="0"/>
              </a:rPr>
              <a:t>2012</a:t>
            </a:r>
            <a:br>
              <a:rPr lang="en-CA" altLang="en-US" sz="3600" b="1" dirty="0" smtClean="0">
                <a:solidFill>
                  <a:srgbClr val="FFFF00"/>
                </a:solidFill>
                <a:latin typeface="Arial" pitchFamily="34" charset="0"/>
                <a:cs typeface="Arial" pitchFamily="34" charset="0"/>
              </a:rPr>
            </a:br>
            <a:r>
              <a:rPr lang="en-CA" altLang="en-US" sz="2400" b="1" dirty="0">
                <a:solidFill>
                  <a:schemeClr val="bg1"/>
                </a:solidFill>
                <a:latin typeface="Arial" pitchFamily="34" charset="0"/>
                <a:cs typeface="Arial" pitchFamily="34" charset="0"/>
              </a:rPr>
              <a:t/>
            </a:r>
            <a:br>
              <a:rPr lang="en-CA" altLang="en-US" sz="2400" b="1" dirty="0">
                <a:solidFill>
                  <a:schemeClr val="bg1"/>
                </a:solidFill>
                <a:latin typeface="Arial" pitchFamily="34" charset="0"/>
                <a:cs typeface="Arial" pitchFamily="34" charset="0"/>
              </a:rPr>
            </a:br>
            <a:r>
              <a:rPr lang="en-CA" altLang="en-US" sz="2400" b="1" dirty="0">
                <a:solidFill>
                  <a:schemeClr val="bg1"/>
                </a:solidFill>
                <a:latin typeface="Arial" pitchFamily="34" charset="0"/>
                <a:cs typeface="Arial" pitchFamily="34" charset="0"/>
              </a:rPr>
              <a:t>“OPEN LETTER</a:t>
            </a:r>
            <a:r>
              <a:rPr lang="en-CA" altLang="en-US" sz="2400" b="1" dirty="0" smtClean="0">
                <a:solidFill>
                  <a:schemeClr val="bg1"/>
                </a:solidFill>
                <a:latin typeface="Arial" pitchFamily="34" charset="0"/>
                <a:cs typeface="Arial" pitchFamily="34" charset="0"/>
              </a:rPr>
              <a:t>” PROFILED </a:t>
            </a:r>
            <a:r>
              <a:rPr lang="en-CA" altLang="en-US" sz="2400" b="1" dirty="0">
                <a:solidFill>
                  <a:schemeClr val="bg1"/>
                </a:solidFill>
                <a:latin typeface="Arial" pitchFamily="34" charset="0"/>
                <a:cs typeface="Arial" pitchFamily="34" charset="0"/>
              </a:rPr>
              <a:t>AT THE </a:t>
            </a:r>
            <a:r>
              <a:rPr lang="en-CA" altLang="en-US" sz="2400" b="1" dirty="0" smtClean="0">
                <a:solidFill>
                  <a:schemeClr val="bg1"/>
                </a:solidFill>
                <a:latin typeface="Arial" pitchFamily="34" charset="0"/>
                <a:cs typeface="Arial" pitchFamily="34" charset="0"/>
              </a:rPr>
              <a:t>IPY </a:t>
            </a:r>
            <a:r>
              <a:rPr lang="en-CA" altLang="en-US" sz="2400" b="1" dirty="0">
                <a:solidFill>
                  <a:schemeClr val="bg1"/>
                </a:solidFill>
                <a:latin typeface="Arial" pitchFamily="34" charset="0"/>
                <a:cs typeface="Arial" pitchFamily="34" charset="0"/>
              </a:rPr>
              <a:t/>
            </a:r>
            <a:br>
              <a:rPr lang="en-CA" altLang="en-US" sz="2400" b="1" dirty="0">
                <a:solidFill>
                  <a:schemeClr val="bg1"/>
                </a:solidFill>
                <a:latin typeface="Arial" pitchFamily="34" charset="0"/>
                <a:cs typeface="Arial" pitchFamily="34" charset="0"/>
              </a:rPr>
            </a:br>
            <a:r>
              <a:rPr lang="en-CA" altLang="en-US" sz="2400" b="1" dirty="0">
                <a:solidFill>
                  <a:schemeClr val="bg1"/>
                </a:solidFill>
                <a:latin typeface="Arial" pitchFamily="34" charset="0"/>
                <a:cs typeface="Arial" pitchFamily="34" charset="0"/>
              </a:rPr>
              <a:t>“FROM KNOWLEDGE TO ACTION</a:t>
            </a:r>
            <a:r>
              <a:rPr lang="en-CA" altLang="en-US" sz="2400" b="1" dirty="0" smtClean="0">
                <a:solidFill>
                  <a:schemeClr val="bg1"/>
                </a:solidFill>
                <a:latin typeface="Arial" pitchFamily="34" charset="0"/>
                <a:cs typeface="Arial" pitchFamily="34" charset="0"/>
              </a:rPr>
              <a:t>” CONFERENCE</a:t>
            </a:r>
            <a:r>
              <a:rPr lang="en-CA" altLang="en-US" sz="2400" b="1" dirty="0">
                <a:solidFill>
                  <a:schemeClr val="bg1"/>
                </a:solidFill>
                <a:latin typeface="Arial" pitchFamily="34" charset="0"/>
                <a:cs typeface="Arial" pitchFamily="34" charset="0"/>
              </a:rPr>
              <a:t/>
            </a:r>
            <a:br>
              <a:rPr lang="en-CA" altLang="en-US" sz="2400" b="1" dirty="0">
                <a:solidFill>
                  <a:schemeClr val="bg1"/>
                </a:solidFill>
                <a:latin typeface="Arial" pitchFamily="34" charset="0"/>
                <a:cs typeface="Arial" pitchFamily="34" charset="0"/>
              </a:rPr>
            </a:br>
            <a:r>
              <a:rPr lang="en-CA" altLang="en-US" sz="2400" b="1" dirty="0" smtClean="0">
                <a:solidFill>
                  <a:schemeClr val="bg1"/>
                </a:solidFill>
                <a:latin typeface="Arial" pitchFamily="34" charset="0"/>
                <a:cs typeface="Arial" pitchFamily="34" charset="0"/>
              </a:rPr>
              <a:t>IN </a:t>
            </a:r>
            <a:r>
              <a:rPr lang="en-CA" altLang="en-US" sz="2400" b="1" dirty="0">
                <a:solidFill>
                  <a:schemeClr val="bg1"/>
                </a:solidFill>
                <a:latin typeface="Arial" pitchFamily="34" charset="0"/>
                <a:cs typeface="Arial" pitchFamily="34" charset="0"/>
              </a:rPr>
              <a:t>MONTREAL</a:t>
            </a:r>
            <a:r>
              <a:rPr lang="en-CA" altLang="en-US" sz="2400" b="1" dirty="0" smtClean="0">
                <a:solidFill>
                  <a:schemeClr val="bg1"/>
                </a:solidFill>
                <a:latin typeface="Arial" pitchFamily="34" charset="0"/>
                <a:cs typeface="Arial" pitchFamily="34" charset="0"/>
              </a:rPr>
              <a:t/>
            </a:r>
            <a:br>
              <a:rPr lang="en-CA" altLang="en-US" sz="2400" b="1" dirty="0" smtClean="0">
                <a:solidFill>
                  <a:schemeClr val="bg1"/>
                </a:solidFill>
                <a:latin typeface="Arial" pitchFamily="34" charset="0"/>
                <a:cs typeface="Arial" pitchFamily="34" charset="0"/>
              </a:rPr>
            </a:br>
            <a:r>
              <a:rPr lang="en-CA" altLang="en-US" sz="2400" b="1" dirty="0">
                <a:solidFill>
                  <a:schemeClr val="bg1"/>
                </a:solidFill>
                <a:latin typeface="Arial" pitchFamily="34" charset="0"/>
                <a:cs typeface="Arial" pitchFamily="34" charset="0"/>
              </a:rPr>
              <a:t/>
            </a:r>
            <a:br>
              <a:rPr lang="en-CA" altLang="en-US" sz="2400" b="1" dirty="0">
                <a:solidFill>
                  <a:schemeClr val="bg1"/>
                </a:solidFill>
                <a:latin typeface="Arial" pitchFamily="34" charset="0"/>
                <a:cs typeface="Arial" pitchFamily="34" charset="0"/>
              </a:rPr>
            </a:br>
            <a:endParaRPr lang="en-CA" altLang="en-US" sz="2400" b="1"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14838736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0" y="0"/>
            <a:ext cx="9175865" cy="6858000"/>
          </a:xfrm>
          <a:solidFill>
            <a:srgbClr val="002060"/>
          </a:solidFill>
        </p:spPr>
        <p:txBody>
          <a:bodyPr>
            <a:normAutofit/>
          </a:bodyPr>
          <a:lstStyle/>
          <a:p>
            <a:pPr eaLnBrk="1" hangingPunct="1"/>
            <a:r>
              <a:rPr lang="en-CA" altLang="en-US" sz="4400" b="1" dirty="0" smtClean="0">
                <a:solidFill>
                  <a:srgbClr val="FFFF00"/>
                </a:solidFill>
                <a:latin typeface="Arial" pitchFamily="34" charset="0"/>
                <a:cs typeface="Arial" pitchFamily="34" charset="0"/>
              </a:rPr>
              <a:t>NORTH AMERICAN </a:t>
            </a:r>
            <a:br>
              <a:rPr lang="en-CA" altLang="en-US" sz="4400" b="1" dirty="0" smtClean="0">
                <a:solidFill>
                  <a:srgbClr val="FFFF00"/>
                </a:solidFill>
                <a:latin typeface="Arial" pitchFamily="34" charset="0"/>
                <a:cs typeface="Arial" pitchFamily="34" charset="0"/>
              </a:rPr>
            </a:br>
            <a:r>
              <a:rPr lang="en-CA" altLang="en-US" sz="4400" b="1" dirty="0" smtClean="0">
                <a:solidFill>
                  <a:srgbClr val="FFFF00"/>
                </a:solidFill>
                <a:latin typeface="Arial" pitchFamily="34" charset="0"/>
                <a:cs typeface="Arial" pitchFamily="34" charset="0"/>
              </a:rPr>
              <a:t>ACTIONS</a:t>
            </a:r>
            <a:endParaRPr lang="en-CA" altLang="en-US" sz="4400" b="1"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87126125"/>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0" y="0"/>
            <a:ext cx="9175865" cy="6858000"/>
          </a:xfrm>
          <a:solidFill>
            <a:srgbClr val="002060"/>
          </a:solidFill>
        </p:spPr>
        <p:txBody>
          <a:bodyPr>
            <a:normAutofit/>
          </a:bodyPr>
          <a:lstStyle/>
          <a:p>
            <a:pPr eaLnBrk="1" hangingPunct="1"/>
            <a:r>
              <a:rPr lang="en-CA" altLang="en-US" sz="4400" b="1" dirty="0" smtClean="0">
                <a:solidFill>
                  <a:srgbClr val="FFFF00"/>
                </a:solidFill>
                <a:latin typeface="Arial" pitchFamily="34" charset="0"/>
                <a:cs typeface="Arial" pitchFamily="34" charset="0"/>
              </a:rPr>
              <a:t>THE DRIVER:</a:t>
            </a:r>
            <a:br>
              <a:rPr lang="en-CA" altLang="en-US" sz="4400" b="1" dirty="0" smtClean="0">
                <a:solidFill>
                  <a:srgbClr val="FFFF00"/>
                </a:solidFill>
                <a:latin typeface="Arial" pitchFamily="34" charset="0"/>
                <a:cs typeface="Arial" pitchFamily="34" charset="0"/>
              </a:rPr>
            </a:br>
            <a:r>
              <a:rPr lang="en-CA" altLang="en-US" sz="4400" b="1" dirty="0" smtClean="0">
                <a:solidFill>
                  <a:srgbClr val="FFFF00"/>
                </a:solidFill>
                <a:latin typeface="Arial" pitchFamily="34" charset="0"/>
                <a:cs typeface="Arial" pitchFamily="34" charset="0"/>
              </a:rPr>
              <a:t>CLIMATE CHANGE</a:t>
            </a:r>
            <a:br>
              <a:rPr lang="en-CA" altLang="en-US" sz="4400" b="1" dirty="0" smtClean="0">
                <a:solidFill>
                  <a:srgbClr val="FFFF00"/>
                </a:solidFill>
                <a:latin typeface="Arial" pitchFamily="34" charset="0"/>
                <a:cs typeface="Arial" pitchFamily="34" charset="0"/>
              </a:rPr>
            </a:br>
            <a:r>
              <a:rPr lang="en-CA" altLang="en-US" sz="4400" b="1" dirty="0">
                <a:solidFill>
                  <a:schemeClr val="bg1"/>
                </a:solidFill>
                <a:latin typeface="Arial" pitchFamily="34" charset="0"/>
                <a:cs typeface="Arial" pitchFamily="34" charset="0"/>
              </a:rPr>
              <a:t/>
            </a:r>
            <a:br>
              <a:rPr lang="en-CA" altLang="en-US" sz="4400" b="1" dirty="0">
                <a:solidFill>
                  <a:schemeClr val="bg1"/>
                </a:solidFill>
                <a:latin typeface="Arial" pitchFamily="34" charset="0"/>
                <a:cs typeface="Arial" pitchFamily="34" charset="0"/>
              </a:rPr>
            </a:br>
            <a:r>
              <a:rPr lang="en-CA" altLang="en-US" sz="3600" b="1" dirty="0" smtClean="0">
                <a:solidFill>
                  <a:schemeClr val="bg1"/>
                </a:solidFill>
                <a:latin typeface="Arial" pitchFamily="34" charset="0"/>
                <a:cs typeface="Arial" pitchFamily="34" charset="0"/>
              </a:rPr>
              <a:t>DIMINISHED SUMMER </a:t>
            </a:r>
            <a:br>
              <a:rPr lang="en-CA" altLang="en-US" sz="3600" b="1" dirty="0" smtClean="0">
                <a:solidFill>
                  <a:schemeClr val="bg1"/>
                </a:solidFill>
                <a:latin typeface="Arial" pitchFamily="34" charset="0"/>
                <a:cs typeface="Arial" pitchFamily="34" charset="0"/>
              </a:rPr>
            </a:br>
            <a:r>
              <a:rPr lang="en-CA" altLang="en-US" sz="3600" b="1" dirty="0" smtClean="0">
                <a:solidFill>
                  <a:schemeClr val="bg1"/>
                </a:solidFill>
                <a:latin typeface="Arial" pitchFamily="34" charset="0"/>
                <a:cs typeface="Arial" pitchFamily="34" charset="0"/>
              </a:rPr>
              <a:t>SEA ICE</a:t>
            </a:r>
          </a:p>
        </p:txBody>
      </p:sp>
    </p:spTree>
    <p:extLst>
      <p:ext uri="{BB962C8B-B14F-4D97-AF65-F5344CB8AC3E}">
        <p14:creationId xmlns:p14="http://schemas.microsoft.com/office/powerpoint/2010/main" val="330635569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31865" y="0"/>
            <a:ext cx="9175865" cy="6858000"/>
          </a:xfrm>
          <a:solidFill>
            <a:srgbClr val="002060"/>
          </a:solidFill>
        </p:spPr>
        <p:txBody>
          <a:bodyPr>
            <a:normAutofit fontScale="90000"/>
          </a:bodyPr>
          <a:lstStyle/>
          <a:p>
            <a:pPr eaLnBrk="1" hangingPunct="1"/>
            <a:r>
              <a:rPr lang="en-CA" altLang="en-US" sz="4000" b="1" dirty="0" smtClean="0">
                <a:solidFill>
                  <a:srgbClr val="FFFF00"/>
                </a:solidFill>
                <a:latin typeface="Arial" pitchFamily="34" charset="0"/>
                <a:cs typeface="Arial" pitchFamily="34" charset="0"/>
              </a:rPr>
              <a:t/>
            </a:r>
            <a:br>
              <a:rPr lang="en-CA" altLang="en-US" sz="4000" b="1" dirty="0" smtClean="0">
                <a:solidFill>
                  <a:srgbClr val="FFFF00"/>
                </a:solidFill>
                <a:latin typeface="Arial" pitchFamily="34" charset="0"/>
                <a:cs typeface="Arial" pitchFamily="34" charset="0"/>
              </a:rPr>
            </a:br>
            <a:r>
              <a:rPr lang="en-CA" altLang="en-US" sz="4000" b="1" dirty="0" smtClean="0">
                <a:solidFill>
                  <a:srgbClr val="FFFF00"/>
                </a:solidFill>
                <a:latin typeface="Arial" pitchFamily="34" charset="0"/>
                <a:cs typeface="Arial" pitchFamily="34" charset="0"/>
              </a:rPr>
              <a:t/>
            </a:r>
            <a:br>
              <a:rPr lang="en-CA" altLang="en-US" sz="4000" b="1" dirty="0" smtClean="0">
                <a:solidFill>
                  <a:srgbClr val="FFFF00"/>
                </a:solidFill>
                <a:latin typeface="Arial" pitchFamily="34" charset="0"/>
                <a:cs typeface="Arial" pitchFamily="34" charset="0"/>
              </a:rPr>
            </a:br>
            <a:r>
              <a:rPr lang="en-CA" altLang="en-US" sz="3600" b="1" dirty="0" smtClean="0">
                <a:solidFill>
                  <a:srgbClr val="FFFF00"/>
                </a:solidFill>
                <a:latin typeface="Arial" pitchFamily="34" charset="0"/>
                <a:cs typeface="Arial" pitchFamily="34" charset="0"/>
              </a:rPr>
              <a:t>2008</a:t>
            </a:r>
            <a:r>
              <a:rPr lang="en-CA" altLang="en-US" sz="4000" b="1" dirty="0" smtClean="0">
                <a:solidFill>
                  <a:srgbClr val="FFFF00"/>
                </a:solidFill>
                <a:latin typeface="Arial" pitchFamily="34" charset="0"/>
                <a:cs typeface="Arial" pitchFamily="34" charset="0"/>
              </a:rPr>
              <a:t/>
            </a:r>
            <a:br>
              <a:rPr lang="en-CA" altLang="en-US" sz="4000" b="1" dirty="0" smtClean="0">
                <a:solidFill>
                  <a:srgbClr val="FFFF00"/>
                </a:solidFill>
                <a:latin typeface="Arial" pitchFamily="34" charset="0"/>
                <a:cs typeface="Arial" pitchFamily="34" charset="0"/>
              </a:rPr>
            </a:br>
            <a:r>
              <a:rPr lang="en-CA" altLang="en-US" sz="2800" b="1" dirty="0" smtClean="0">
                <a:solidFill>
                  <a:schemeClr val="bg1"/>
                </a:solidFill>
                <a:latin typeface="Arial" pitchFamily="34" charset="0"/>
                <a:cs typeface="Arial" pitchFamily="34" charset="0"/>
              </a:rPr>
              <a:t>U.S. SENATE APPROVES PUBLIC LAW 243</a:t>
            </a:r>
            <a:br>
              <a:rPr lang="en-CA" altLang="en-US" sz="2800" b="1" dirty="0" smtClean="0">
                <a:solidFill>
                  <a:schemeClr val="bg1"/>
                </a:solidFill>
                <a:latin typeface="Arial" pitchFamily="34" charset="0"/>
                <a:cs typeface="Arial" pitchFamily="34" charset="0"/>
              </a:rPr>
            </a:br>
            <a:r>
              <a:rPr lang="en-CA" altLang="en-US" sz="2800" b="1" dirty="0" smtClean="0">
                <a:solidFill>
                  <a:schemeClr val="bg1"/>
                </a:solidFill>
                <a:latin typeface="Arial" pitchFamily="34" charset="0"/>
                <a:cs typeface="Arial" pitchFamily="34" charset="0"/>
              </a:rPr>
              <a:t>CALLING FOR PREVENTION OF UNREGULATED COMMERCIAL FISHING IN THE CAO</a:t>
            </a:r>
            <a:br>
              <a:rPr lang="en-CA" altLang="en-US" sz="2800" b="1" dirty="0" smtClean="0">
                <a:solidFill>
                  <a:schemeClr val="bg1"/>
                </a:solidFill>
                <a:latin typeface="Arial" pitchFamily="34" charset="0"/>
                <a:cs typeface="Arial" pitchFamily="34" charset="0"/>
              </a:rPr>
            </a:br>
            <a:r>
              <a:rPr lang="en-CA" altLang="en-US" sz="2800" b="1" dirty="0">
                <a:solidFill>
                  <a:schemeClr val="bg1"/>
                </a:solidFill>
                <a:latin typeface="Arial" pitchFamily="34" charset="0"/>
                <a:cs typeface="Arial" pitchFamily="34" charset="0"/>
              </a:rPr>
              <a:t/>
            </a:r>
            <a:br>
              <a:rPr lang="en-CA" altLang="en-US" sz="2800" b="1" dirty="0">
                <a:solidFill>
                  <a:schemeClr val="bg1"/>
                </a:solidFill>
                <a:latin typeface="Arial" pitchFamily="34" charset="0"/>
                <a:cs typeface="Arial" pitchFamily="34" charset="0"/>
              </a:rPr>
            </a:br>
            <a:r>
              <a:rPr lang="en-CA" altLang="en-US" sz="3600" b="1" dirty="0" smtClean="0">
                <a:solidFill>
                  <a:srgbClr val="FFFF00"/>
                </a:solidFill>
                <a:latin typeface="Arial" pitchFamily="34" charset="0"/>
                <a:cs typeface="Arial" pitchFamily="34" charset="0"/>
              </a:rPr>
              <a:t>2010</a:t>
            </a:r>
            <a:r>
              <a:rPr lang="en-CA" altLang="en-US" sz="2800" b="1" dirty="0" smtClean="0">
                <a:solidFill>
                  <a:schemeClr val="bg1"/>
                </a:solidFill>
                <a:latin typeface="Arial" pitchFamily="34" charset="0"/>
                <a:cs typeface="Arial" pitchFamily="34" charset="0"/>
              </a:rPr>
              <a:t/>
            </a:r>
            <a:br>
              <a:rPr lang="en-CA" altLang="en-US" sz="2800" b="1" dirty="0" smtClean="0">
                <a:solidFill>
                  <a:schemeClr val="bg1"/>
                </a:solidFill>
                <a:latin typeface="Arial" pitchFamily="34" charset="0"/>
                <a:cs typeface="Arial" pitchFamily="34" charset="0"/>
              </a:rPr>
            </a:br>
            <a:r>
              <a:rPr lang="en-CA" altLang="en-US" sz="2800" b="1" dirty="0" smtClean="0">
                <a:solidFill>
                  <a:schemeClr val="bg1"/>
                </a:solidFill>
                <a:latin typeface="Arial" pitchFamily="34" charset="0"/>
                <a:cs typeface="Arial" pitchFamily="34" charset="0"/>
              </a:rPr>
              <a:t>U.S. “PUTS </a:t>
            </a:r>
            <a:r>
              <a:rPr lang="en-CA" altLang="en-US" sz="2800" b="1" dirty="0">
                <a:solidFill>
                  <a:schemeClr val="bg1"/>
                </a:solidFill>
                <a:latin typeface="Arial" pitchFamily="34" charset="0"/>
                <a:cs typeface="Arial" pitchFamily="34" charset="0"/>
              </a:rPr>
              <a:t>A HOLD” </a:t>
            </a:r>
            <a:r>
              <a:rPr lang="en-CA" altLang="en-US" sz="2800" b="1" dirty="0" smtClean="0">
                <a:solidFill>
                  <a:schemeClr val="bg1"/>
                </a:solidFill>
                <a:latin typeface="Arial" pitchFamily="34" charset="0"/>
                <a:cs typeface="Arial" pitchFamily="34" charset="0"/>
              </a:rPr>
              <a:t>ON COMMERCIAL </a:t>
            </a:r>
            <a:r>
              <a:rPr lang="en-CA" altLang="en-US" sz="2800" b="1" dirty="0">
                <a:solidFill>
                  <a:schemeClr val="bg1"/>
                </a:solidFill>
                <a:latin typeface="Arial" pitchFamily="34" charset="0"/>
                <a:cs typeface="Arial" pitchFamily="34" charset="0"/>
              </a:rPr>
              <a:t>FISHING</a:t>
            </a:r>
            <a:br>
              <a:rPr lang="en-CA" altLang="en-US" sz="2800" b="1" dirty="0">
                <a:solidFill>
                  <a:schemeClr val="bg1"/>
                </a:solidFill>
                <a:latin typeface="Arial" pitchFamily="34" charset="0"/>
                <a:cs typeface="Arial" pitchFamily="34" charset="0"/>
              </a:rPr>
            </a:br>
            <a:r>
              <a:rPr lang="en-CA" altLang="en-US" sz="2800" b="1" dirty="0">
                <a:solidFill>
                  <a:schemeClr val="bg1"/>
                </a:solidFill>
                <a:latin typeface="Arial" pitchFamily="34" charset="0"/>
                <a:cs typeface="Arial" pitchFamily="34" charset="0"/>
              </a:rPr>
              <a:t>IN </a:t>
            </a:r>
            <a:r>
              <a:rPr lang="en-CA" altLang="en-US" sz="2800" b="1" dirty="0" smtClean="0">
                <a:solidFill>
                  <a:schemeClr val="bg1"/>
                </a:solidFill>
                <a:latin typeface="Arial" pitchFamily="34" charset="0"/>
                <a:cs typeface="Arial" pitchFamily="34" charset="0"/>
              </a:rPr>
              <a:t>THE “ARCTIC MANAGEMENT AREA” (EEZ)</a:t>
            </a:r>
            <a:r>
              <a:rPr lang="en-CA" altLang="en-US" sz="2800" b="1" dirty="0" smtClean="0">
                <a:solidFill>
                  <a:srgbClr val="FFFF00"/>
                </a:solidFill>
                <a:latin typeface="Arial" pitchFamily="34" charset="0"/>
                <a:cs typeface="Arial" pitchFamily="34" charset="0"/>
              </a:rPr>
              <a:t/>
            </a:r>
            <a:br>
              <a:rPr lang="en-CA" altLang="en-US" sz="2800" b="1" dirty="0" smtClean="0">
                <a:solidFill>
                  <a:srgbClr val="FFFF00"/>
                </a:solidFill>
                <a:latin typeface="Arial" pitchFamily="34" charset="0"/>
                <a:cs typeface="Arial" pitchFamily="34" charset="0"/>
              </a:rPr>
            </a:br>
            <a:r>
              <a:rPr lang="en-CA" altLang="en-US" sz="2800" b="1" dirty="0">
                <a:solidFill>
                  <a:srgbClr val="FFFF00"/>
                </a:solidFill>
                <a:latin typeface="Arial" pitchFamily="34" charset="0"/>
                <a:cs typeface="Arial" pitchFamily="34" charset="0"/>
              </a:rPr>
              <a:t/>
            </a:r>
            <a:br>
              <a:rPr lang="en-CA" altLang="en-US" sz="2800" b="1" dirty="0">
                <a:solidFill>
                  <a:srgbClr val="FFFF00"/>
                </a:solidFill>
                <a:latin typeface="Arial" pitchFamily="34" charset="0"/>
                <a:cs typeface="Arial" pitchFamily="34" charset="0"/>
              </a:rPr>
            </a:br>
            <a:r>
              <a:rPr lang="en-CA" altLang="en-US" sz="3600" b="1" dirty="0" smtClean="0">
                <a:solidFill>
                  <a:srgbClr val="FFFF00"/>
                </a:solidFill>
                <a:latin typeface="Arial" pitchFamily="34" charset="0"/>
                <a:cs typeface="Arial" pitchFamily="34" charset="0"/>
              </a:rPr>
              <a:t>2014</a:t>
            </a:r>
            <a:r>
              <a:rPr lang="en-CA" altLang="en-US" sz="4000" b="1" dirty="0" smtClean="0">
                <a:solidFill>
                  <a:schemeClr val="bg1"/>
                </a:solidFill>
                <a:latin typeface="Arial" pitchFamily="34" charset="0"/>
                <a:cs typeface="Arial" pitchFamily="34" charset="0"/>
              </a:rPr>
              <a:t> </a:t>
            </a:r>
            <a:r>
              <a:rPr lang="en-CA" altLang="en-US" sz="4000" b="1" dirty="0">
                <a:solidFill>
                  <a:schemeClr val="bg1"/>
                </a:solidFill>
                <a:latin typeface="Arial" pitchFamily="34" charset="0"/>
                <a:cs typeface="Arial" pitchFamily="34" charset="0"/>
              </a:rPr>
              <a:t/>
            </a:r>
            <a:br>
              <a:rPr lang="en-CA" altLang="en-US" sz="4000" b="1" dirty="0">
                <a:solidFill>
                  <a:schemeClr val="bg1"/>
                </a:solidFill>
                <a:latin typeface="Arial" pitchFamily="34" charset="0"/>
                <a:cs typeface="Arial" pitchFamily="34" charset="0"/>
              </a:rPr>
            </a:br>
            <a:r>
              <a:rPr lang="en-CA" altLang="en-US" sz="2800" b="1" dirty="0" smtClean="0">
                <a:solidFill>
                  <a:schemeClr val="bg1"/>
                </a:solidFill>
                <a:latin typeface="Arial" pitchFamily="34" charset="0"/>
                <a:cs typeface="Arial" pitchFamily="34" charset="0"/>
              </a:rPr>
              <a:t>CANADA </a:t>
            </a:r>
            <a:r>
              <a:rPr lang="en-CA" altLang="en-US" sz="2800" b="1" dirty="0">
                <a:solidFill>
                  <a:schemeClr val="bg1"/>
                </a:solidFill>
                <a:latin typeface="Arial" pitchFamily="34" charset="0"/>
                <a:cs typeface="Arial" pitchFamily="34" charset="0"/>
              </a:rPr>
              <a:t>ANNOUNCES </a:t>
            </a:r>
            <a:r>
              <a:rPr lang="en-CA" altLang="en-US" sz="2800" b="1" dirty="0" smtClean="0">
                <a:solidFill>
                  <a:schemeClr val="bg1"/>
                </a:solidFill>
                <a:latin typeface="Arial" pitchFamily="34" charset="0"/>
                <a:cs typeface="Arial" pitchFamily="34" charset="0"/>
              </a:rPr>
              <a:t>THE “BEAUFORT SEA MANAGEMENT FRAMEWORK”</a:t>
            </a:r>
            <a:r>
              <a:rPr lang="en-CA" altLang="en-US" sz="2800" b="1" dirty="0">
                <a:solidFill>
                  <a:srgbClr val="FFFF00"/>
                </a:solidFill>
                <a:latin typeface="Arial" pitchFamily="34" charset="0"/>
                <a:cs typeface="Arial" pitchFamily="34" charset="0"/>
              </a:rPr>
              <a:t/>
            </a:r>
            <a:br>
              <a:rPr lang="en-CA" altLang="en-US" sz="2800" b="1" dirty="0">
                <a:solidFill>
                  <a:srgbClr val="FFFF00"/>
                </a:solidFill>
                <a:latin typeface="Arial" pitchFamily="34" charset="0"/>
                <a:cs typeface="Arial" pitchFamily="34" charset="0"/>
              </a:rPr>
            </a:br>
            <a:r>
              <a:rPr lang="en-CA" altLang="en-US" sz="2800" b="1" dirty="0" smtClean="0">
                <a:solidFill>
                  <a:srgbClr val="FFFF00"/>
                </a:solidFill>
                <a:latin typeface="Arial" pitchFamily="34" charset="0"/>
                <a:cs typeface="Arial" pitchFamily="34" charset="0"/>
              </a:rPr>
              <a:t/>
            </a:r>
            <a:br>
              <a:rPr lang="en-CA" altLang="en-US" sz="2800" b="1" dirty="0" smtClean="0">
                <a:solidFill>
                  <a:srgbClr val="FFFF00"/>
                </a:solidFill>
                <a:latin typeface="Arial" pitchFamily="34" charset="0"/>
                <a:cs typeface="Arial" pitchFamily="34" charset="0"/>
              </a:rPr>
            </a:br>
            <a:r>
              <a:rPr lang="en-CA" altLang="en-US" sz="2800" b="1" dirty="0" smtClean="0">
                <a:solidFill>
                  <a:srgbClr val="FFFF00"/>
                </a:solidFill>
                <a:latin typeface="Arial" pitchFamily="34" charset="0"/>
                <a:cs typeface="Arial" pitchFamily="34" charset="0"/>
              </a:rPr>
              <a:t/>
            </a:r>
            <a:br>
              <a:rPr lang="en-CA" altLang="en-US" sz="2800" b="1" dirty="0" smtClean="0">
                <a:solidFill>
                  <a:srgbClr val="FFFF00"/>
                </a:solidFill>
                <a:latin typeface="Arial" pitchFamily="34" charset="0"/>
                <a:cs typeface="Arial" pitchFamily="34" charset="0"/>
              </a:rPr>
            </a:br>
            <a:endParaRPr lang="en-CA" altLang="en-US" sz="2800" b="1" dirty="0" smtClean="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310680254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0" y="0"/>
            <a:ext cx="9175865" cy="6858000"/>
          </a:xfrm>
          <a:solidFill>
            <a:srgbClr val="002060"/>
          </a:solidFill>
        </p:spPr>
        <p:txBody>
          <a:bodyPr>
            <a:normAutofit/>
          </a:bodyPr>
          <a:lstStyle/>
          <a:p>
            <a:pPr eaLnBrk="1" hangingPunct="1"/>
            <a:r>
              <a:rPr lang="en-CA" altLang="en-US" sz="4400" b="1" dirty="0" smtClean="0">
                <a:solidFill>
                  <a:srgbClr val="FFFF00"/>
                </a:solidFill>
                <a:latin typeface="Arial" pitchFamily="34" charset="0"/>
                <a:cs typeface="Arial" pitchFamily="34" charset="0"/>
              </a:rPr>
              <a:t>ACTIONS BY THE FIVE ARCTIC COASTAL STATES</a:t>
            </a:r>
            <a:br>
              <a:rPr lang="en-CA" altLang="en-US" sz="4400" b="1" dirty="0" smtClean="0">
                <a:solidFill>
                  <a:srgbClr val="FFFF00"/>
                </a:solidFill>
                <a:latin typeface="Arial" pitchFamily="34" charset="0"/>
                <a:cs typeface="Arial" pitchFamily="34" charset="0"/>
              </a:rPr>
            </a:br>
            <a:r>
              <a:rPr lang="en-CA" altLang="en-US" b="1" dirty="0">
                <a:solidFill>
                  <a:srgbClr val="FFFF00"/>
                </a:solidFill>
                <a:latin typeface="Arial" pitchFamily="34" charset="0"/>
                <a:cs typeface="Arial" pitchFamily="34" charset="0"/>
              </a:rPr>
              <a:t/>
            </a:r>
            <a:br>
              <a:rPr lang="en-CA" altLang="en-US" b="1" dirty="0">
                <a:solidFill>
                  <a:srgbClr val="FFFF00"/>
                </a:solidFill>
                <a:latin typeface="Arial" pitchFamily="34" charset="0"/>
                <a:cs typeface="Arial" pitchFamily="34" charset="0"/>
              </a:rPr>
            </a:br>
            <a:r>
              <a:rPr lang="en-CA" altLang="en-US" sz="3200" b="1" dirty="0" smtClean="0">
                <a:solidFill>
                  <a:srgbClr val="FFFF00"/>
                </a:solidFill>
                <a:latin typeface="Arial" pitchFamily="34" charset="0"/>
                <a:cs typeface="Arial" pitchFamily="34" charset="0"/>
              </a:rPr>
              <a:t>(CANADA; DENMARK/GREENLAND; NORWAY; RUSSIA; USA) </a:t>
            </a:r>
            <a:endParaRPr lang="en-CA" altLang="en-US" sz="3200" b="1"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3728476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0" y="0"/>
            <a:ext cx="9175865" cy="6858000"/>
          </a:xfrm>
          <a:solidFill>
            <a:srgbClr val="002060"/>
          </a:solidFill>
        </p:spPr>
        <p:txBody>
          <a:bodyPr>
            <a:normAutofit/>
          </a:bodyPr>
          <a:lstStyle/>
          <a:p>
            <a:pPr eaLnBrk="1" hangingPunct="1"/>
            <a:r>
              <a:rPr lang="en-CA" altLang="en-US" sz="3200" b="1" dirty="0" smtClean="0">
                <a:solidFill>
                  <a:srgbClr val="FFFF00"/>
                </a:solidFill>
                <a:latin typeface="Arial" pitchFamily="34" charset="0"/>
                <a:cs typeface="Arial" pitchFamily="34" charset="0"/>
              </a:rPr>
              <a:t>FEBRUARY 26, 2014</a:t>
            </a:r>
            <a:r>
              <a:rPr lang="en-CA" altLang="en-US" sz="3200" b="1" dirty="0" smtClean="0">
                <a:solidFill>
                  <a:schemeClr val="bg1"/>
                </a:solidFill>
                <a:latin typeface="Arial" pitchFamily="34" charset="0"/>
                <a:cs typeface="Arial" pitchFamily="34" charset="0"/>
              </a:rPr>
              <a:t/>
            </a:r>
            <a:br>
              <a:rPr lang="en-CA" altLang="en-US" sz="3200" b="1" dirty="0" smtClean="0">
                <a:solidFill>
                  <a:schemeClr val="bg1"/>
                </a:solidFill>
                <a:latin typeface="Arial" pitchFamily="34" charset="0"/>
                <a:cs typeface="Arial" pitchFamily="34" charset="0"/>
              </a:rPr>
            </a:br>
            <a:r>
              <a:rPr lang="en-CA" altLang="en-US" sz="4000" b="1" dirty="0">
                <a:solidFill>
                  <a:schemeClr val="bg1"/>
                </a:solidFill>
                <a:latin typeface="Arial" pitchFamily="34" charset="0"/>
                <a:cs typeface="Arial" pitchFamily="34" charset="0"/>
              </a:rPr>
              <a:t/>
            </a:r>
            <a:br>
              <a:rPr lang="en-CA" altLang="en-US" sz="4000" b="1" dirty="0">
                <a:solidFill>
                  <a:schemeClr val="bg1"/>
                </a:solidFill>
                <a:latin typeface="Arial" pitchFamily="34" charset="0"/>
                <a:cs typeface="Arial" pitchFamily="34" charset="0"/>
              </a:rPr>
            </a:br>
            <a:r>
              <a:rPr lang="en-CA" altLang="en-US" sz="2400" b="1" dirty="0" smtClean="0">
                <a:solidFill>
                  <a:schemeClr val="bg1"/>
                </a:solidFill>
                <a:latin typeface="Arial" pitchFamily="34" charset="0"/>
                <a:cs typeface="Arial" pitchFamily="34" charset="0"/>
              </a:rPr>
              <a:t>CONSENSUS ON THE NEED FOR ACTION </a:t>
            </a:r>
            <a:br>
              <a:rPr lang="en-CA" altLang="en-US" sz="2400" b="1" dirty="0" smtClean="0">
                <a:solidFill>
                  <a:schemeClr val="bg1"/>
                </a:solidFill>
                <a:latin typeface="Arial" pitchFamily="34" charset="0"/>
                <a:cs typeface="Arial" pitchFamily="34" charset="0"/>
              </a:rPr>
            </a:br>
            <a:r>
              <a:rPr lang="en-CA" altLang="en-US" sz="2400" b="1" dirty="0" smtClean="0">
                <a:solidFill>
                  <a:srgbClr val="FFFF00"/>
                </a:solidFill>
                <a:latin typeface="Arial" pitchFamily="34" charset="0"/>
                <a:cs typeface="Arial" pitchFamily="34" charset="0"/>
              </a:rPr>
              <a:t>“NUUK STATEMENT”</a:t>
            </a:r>
            <a:br>
              <a:rPr lang="en-CA" altLang="en-US" sz="2400" b="1" dirty="0" smtClean="0">
                <a:solidFill>
                  <a:srgbClr val="FFFF00"/>
                </a:solidFill>
                <a:latin typeface="Arial" pitchFamily="34" charset="0"/>
                <a:cs typeface="Arial" pitchFamily="34" charset="0"/>
              </a:rPr>
            </a:br>
            <a:r>
              <a:rPr lang="en-CA" altLang="en-US" sz="2400" b="1" dirty="0" smtClean="0">
                <a:solidFill>
                  <a:srgbClr val="FFFF00"/>
                </a:solidFill>
                <a:latin typeface="Arial" pitchFamily="34" charset="0"/>
                <a:cs typeface="Arial" pitchFamily="34" charset="0"/>
              </a:rPr>
              <a:t/>
            </a:r>
            <a:br>
              <a:rPr lang="en-CA" altLang="en-US" sz="2400" b="1" dirty="0" smtClean="0">
                <a:solidFill>
                  <a:srgbClr val="FFFF00"/>
                </a:solidFill>
                <a:latin typeface="Arial" pitchFamily="34" charset="0"/>
                <a:cs typeface="Arial" pitchFamily="34" charset="0"/>
              </a:rPr>
            </a:br>
            <a:r>
              <a:rPr lang="en-CA" altLang="en-US" sz="2400" b="1" dirty="0">
                <a:solidFill>
                  <a:srgbClr val="FFFF00"/>
                </a:solidFill>
                <a:latin typeface="Arial" pitchFamily="34" charset="0"/>
                <a:cs typeface="Arial" pitchFamily="34" charset="0"/>
              </a:rPr>
              <a:t/>
            </a:r>
            <a:br>
              <a:rPr lang="en-CA" altLang="en-US" sz="2400" b="1" dirty="0">
                <a:solidFill>
                  <a:srgbClr val="FFFF00"/>
                </a:solidFill>
                <a:latin typeface="Arial" pitchFamily="34" charset="0"/>
                <a:cs typeface="Arial" pitchFamily="34" charset="0"/>
              </a:rPr>
            </a:br>
            <a:r>
              <a:rPr lang="en-CA" altLang="en-US" sz="3200" b="1" dirty="0" smtClean="0">
                <a:solidFill>
                  <a:srgbClr val="FFFF00"/>
                </a:solidFill>
                <a:latin typeface="Arial" pitchFamily="34" charset="0"/>
                <a:cs typeface="Arial" pitchFamily="34" charset="0"/>
              </a:rPr>
              <a:t>JULY 16, 2015</a:t>
            </a:r>
            <a:r>
              <a:rPr lang="en-CA" altLang="en-US" sz="3200" b="1" dirty="0" smtClean="0">
                <a:solidFill>
                  <a:schemeClr val="bg1"/>
                </a:solidFill>
                <a:latin typeface="Arial" pitchFamily="34" charset="0"/>
                <a:cs typeface="Arial" pitchFamily="34" charset="0"/>
              </a:rPr>
              <a:t/>
            </a:r>
            <a:br>
              <a:rPr lang="en-CA" altLang="en-US" sz="3200" b="1" dirty="0" smtClean="0">
                <a:solidFill>
                  <a:schemeClr val="bg1"/>
                </a:solidFill>
                <a:latin typeface="Arial" pitchFamily="34" charset="0"/>
                <a:cs typeface="Arial" pitchFamily="34" charset="0"/>
              </a:rPr>
            </a:br>
            <a:r>
              <a:rPr lang="en-CA" altLang="en-US" sz="2400" b="1" dirty="0">
                <a:solidFill>
                  <a:schemeClr val="bg1"/>
                </a:solidFill>
                <a:latin typeface="Arial" pitchFamily="34" charset="0"/>
                <a:cs typeface="Arial" pitchFamily="34" charset="0"/>
              </a:rPr>
              <a:t/>
            </a:r>
            <a:br>
              <a:rPr lang="en-CA" altLang="en-US" sz="2400" b="1" dirty="0">
                <a:solidFill>
                  <a:schemeClr val="bg1"/>
                </a:solidFill>
                <a:latin typeface="Arial" pitchFamily="34" charset="0"/>
                <a:cs typeface="Arial" pitchFamily="34" charset="0"/>
              </a:rPr>
            </a:br>
            <a:r>
              <a:rPr lang="en-CA" altLang="en-US" sz="2400" b="1" dirty="0" smtClean="0">
                <a:solidFill>
                  <a:schemeClr val="bg1"/>
                </a:solidFill>
                <a:latin typeface="Arial" pitchFamily="34" charset="0"/>
                <a:cs typeface="Arial" pitchFamily="34" charset="0"/>
              </a:rPr>
              <a:t>THE </a:t>
            </a:r>
            <a:r>
              <a:rPr lang="en-CA" altLang="en-US" sz="2400" b="1" dirty="0" smtClean="0">
                <a:solidFill>
                  <a:srgbClr val="FFFF00"/>
                </a:solidFill>
                <a:latin typeface="Arial" pitchFamily="34" charset="0"/>
                <a:cs typeface="Arial" pitchFamily="34" charset="0"/>
              </a:rPr>
              <a:t>“OSLO DECLARATION” </a:t>
            </a:r>
            <a:r>
              <a:rPr lang="en-CA" altLang="en-US" sz="2400" b="1" dirty="0" smtClean="0">
                <a:solidFill>
                  <a:schemeClr val="bg1"/>
                </a:solidFill>
                <a:latin typeface="Arial" pitchFamily="34" charset="0"/>
                <a:cs typeface="Arial" pitchFamily="34" charset="0"/>
              </a:rPr>
              <a:t>SIGNED</a:t>
            </a:r>
            <a:br>
              <a:rPr lang="en-CA" altLang="en-US" sz="2400" b="1" dirty="0" smtClean="0">
                <a:solidFill>
                  <a:schemeClr val="bg1"/>
                </a:solidFill>
                <a:latin typeface="Arial" pitchFamily="34" charset="0"/>
                <a:cs typeface="Arial" pitchFamily="34" charset="0"/>
              </a:rPr>
            </a:br>
            <a:r>
              <a:rPr lang="en-CA" altLang="en-US" sz="2400" b="1" dirty="0" smtClean="0">
                <a:solidFill>
                  <a:schemeClr val="bg1"/>
                </a:solidFill>
                <a:latin typeface="Arial" pitchFamily="34" charset="0"/>
                <a:cs typeface="Arial" pitchFamily="34" charset="0"/>
              </a:rPr>
              <a:t/>
            </a:r>
            <a:br>
              <a:rPr lang="en-CA" altLang="en-US" sz="2400" b="1" dirty="0" smtClean="0">
                <a:solidFill>
                  <a:schemeClr val="bg1"/>
                </a:solidFill>
                <a:latin typeface="Arial" pitchFamily="34" charset="0"/>
                <a:cs typeface="Arial" pitchFamily="34" charset="0"/>
              </a:rPr>
            </a:br>
            <a:r>
              <a:rPr lang="en-CA" altLang="en-US" sz="2400" b="1" dirty="0" smtClean="0">
                <a:solidFill>
                  <a:schemeClr val="bg1"/>
                </a:solidFill>
                <a:latin typeface="Arial" pitchFamily="34" charset="0"/>
                <a:cs typeface="Arial" pitchFamily="34" charset="0"/>
              </a:rPr>
              <a:t>A COMMITMENT </a:t>
            </a:r>
            <a:r>
              <a:rPr lang="en-CA" altLang="en-US" sz="2400" b="1" dirty="0">
                <a:solidFill>
                  <a:schemeClr val="bg1"/>
                </a:solidFill>
                <a:latin typeface="Arial" pitchFamily="34" charset="0"/>
                <a:cs typeface="Arial" pitchFamily="34" charset="0"/>
              </a:rPr>
              <a:t>NOT TO ALLOW DOMESTIC FLEETS TO FISH IN THE </a:t>
            </a:r>
            <a:r>
              <a:rPr lang="en-CA" altLang="en-US" sz="2400" b="1" dirty="0" smtClean="0">
                <a:solidFill>
                  <a:schemeClr val="bg1"/>
                </a:solidFill>
                <a:latin typeface="Arial" pitchFamily="34" charset="0"/>
                <a:cs typeface="Arial" pitchFamily="34" charset="0"/>
              </a:rPr>
              <a:t>CAO UNTIL THERE IS SUFFICIENT SCIENCE AND A MANAGEMENT REGIME IS IN PLACE</a:t>
            </a:r>
          </a:p>
        </p:txBody>
      </p:sp>
    </p:spTree>
    <p:extLst>
      <p:ext uri="{BB962C8B-B14F-4D97-AF65-F5344CB8AC3E}">
        <p14:creationId xmlns:p14="http://schemas.microsoft.com/office/powerpoint/2010/main" val="338276627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0" y="0"/>
            <a:ext cx="9175865" cy="6858000"/>
          </a:xfrm>
          <a:solidFill>
            <a:srgbClr val="002060"/>
          </a:solidFill>
        </p:spPr>
        <p:txBody>
          <a:bodyPr>
            <a:normAutofit/>
          </a:bodyPr>
          <a:lstStyle/>
          <a:p>
            <a:pPr eaLnBrk="1" hangingPunct="1"/>
            <a:r>
              <a:rPr lang="en-CA" altLang="en-US" sz="4400" b="1" dirty="0" smtClean="0">
                <a:solidFill>
                  <a:srgbClr val="FFFF00"/>
                </a:solidFill>
                <a:latin typeface="Arial" pitchFamily="34" charset="0"/>
                <a:cs typeface="Arial" pitchFamily="34" charset="0"/>
              </a:rPr>
              <a:t>POLITICAL WILL</a:t>
            </a:r>
            <a:endParaRPr lang="en-CA" altLang="en-US" sz="4400" b="1"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8119100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idx="4294967295"/>
          </p:nvPr>
        </p:nvSpPr>
        <p:spPr>
          <a:xfrm>
            <a:off x="0" y="0"/>
            <a:ext cx="9144000" cy="6858000"/>
          </a:xfrm>
          <a:solidFill>
            <a:srgbClr val="002060"/>
          </a:solidFill>
        </p:spPr>
        <p:txBody>
          <a:bodyPr>
            <a:normAutofit fontScale="90000"/>
          </a:bodyPr>
          <a:lstStyle/>
          <a:p>
            <a:r>
              <a:rPr lang="en-CA" sz="3600" b="1" dirty="0" smtClean="0">
                <a:solidFill>
                  <a:srgbClr val="FFFF00"/>
                </a:solidFill>
                <a:latin typeface="Arial" pitchFamily="34" charset="0"/>
                <a:cs typeface="Arial" pitchFamily="34" charset="0"/>
              </a:rPr>
              <a:t> “</a:t>
            </a:r>
            <a:br>
              <a:rPr lang="en-CA" sz="3600" b="1" dirty="0" smtClean="0">
                <a:solidFill>
                  <a:srgbClr val="FFFF00"/>
                </a:solidFill>
                <a:latin typeface="Arial" pitchFamily="34" charset="0"/>
                <a:cs typeface="Arial" pitchFamily="34" charset="0"/>
              </a:rPr>
            </a:br>
            <a:r>
              <a:rPr lang="en-CA" sz="3600" b="1" dirty="0" smtClean="0">
                <a:solidFill>
                  <a:srgbClr val="FFFF00"/>
                </a:solidFill>
                <a:latin typeface="Arial" pitchFamily="34" charset="0"/>
                <a:cs typeface="Arial" pitchFamily="34" charset="0"/>
              </a:rPr>
              <a:t/>
            </a:r>
            <a:br>
              <a:rPr lang="en-CA" sz="3600" b="1" dirty="0" smtClean="0">
                <a:solidFill>
                  <a:srgbClr val="FFFF00"/>
                </a:solidFill>
                <a:latin typeface="Arial" pitchFamily="34" charset="0"/>
                <a:cs typeface="Arial" pitchFamily="34" charset="0"/>
              </a:rPr>
            </a:br>
            <a:r>
              <a:rPr lang="en-CA" sz="3600" b="1" dirty="0" smtClean="0">
                <a:solidFill>
                  <a:srgbClr val="FFFF00"/>
                </a:solidFill>
                <a:latin typeface="Arial" pitchFamily="34" charset="0"/>
                <a:cs typeface="Arial" pitchFamily="34" charset="0"/>
              </a:rPr>
              <a:t>MARCH 10, 2016 </a:t>
            </a:r>
            <a:br>
              <a:rPr lang="en-CA" sz="3600" b="1" dirty="0" smtClean="0">
                <a:solidFill>
                  <a:srgbClr val="FFFF00"/>
                </a:solidFill>
                <a:latin typeface="Arial" pitchFamily="34" charset="0"/>
                <a:cs typeface="Arial" pitchFamily="34" charset="0"/>
              </a:rPr>
            </a:br>
            <a:r>
              <a:rPr lang="en-CA" sz="3600" b="1" dirty="0" smtClean="0">
                <a:solidFill>
                  <a:srgbClr val="FFFF00"/>
                </a:solidFill>
                <a:latin typeface="Arial" pitchFamily="34" charset="0"/>
                <a:cs typeface="Arial" pitchFamily="34" charset="0"/>
              </a:rPr>
              <a:t/>
            </a:r>
            <a:br>
              <a:rPr lang="en-CA" sz="3600" b="1" dirty="0" smtClean="0">
                <a:solidFill>
                  <a:srgbClr val="FFFF00"/>
                </a:solidFill>
                <a:latin typeface="Arial" pitchFamily="34" charset="0"/>
                <a:cs typeface="Arial" pitchFamily="34" charset="0"/>
              </a:rPr>
            </a:br>
            <a:r>
              <a:rPr lang="en-CA" altLang="en-US" sz="2700" b="1" dirty="0" smtClean="0">
                <a:solidFill>
                  <a:srgbClr val="FFFF00"/>
                </a:solidFill>
                <a:latin typeface="Arial" pitchFamily="34" charset="0"/>
                <a:cs typeface="Arial" pitchFamily="34" charset="0"/>
              </a:rPr>
              <a:t>PRESIDENT OBAMA </a:t>
            </a:r>
            <a:r>
              <a:rPr lang="en-CA" altLang="en-US" sz="2700" b="1" dirty="0" smtClean="0">
                <a:solidFill>
                  <a:schemeClr val="bg1"/>
                </a:solidFill>
                <a:latin typeface="Arial" pitchFamily="34" charset="0"/>
                <a:cs typeface="Arial" pitchFamily="34" charset="0"/>
              </a:rPr>
              <a:t>AND </a:t>
            </a:r>
            <a:r>
              <a:rPr lang="en-CA" altLang="en-US" sz="2700" b="1" dirty="0" smtClean="0">
                <a:solidFill>
                  <a:srgbClr val="FFFF00"/>
                </a:solidFill>
                <a:latin typeface="Arial" pitchFamily="34" charset="0"/>
                <a:cs typeface="Arial" pitchFamily="34" charset="0"/>
              </a:rPr>
              <a:t>PRIME MINISTER TRUDEAU </a:t>
            </a:r>
            <a:r>
              <a:rPr lang="en-CA" altLang="en-US" sz="2700" b="1" dirty="0">
                <a:solidFill>
                  <a:schemeClr val="bg1"/>
                </a:solidFill>
                <a:latin typeface="Arial" pitchFamily="34" charset="0"/>
                <a:cs typeface="Arial" pitchFamily="34" charset="0"/>
              </a:rPr>
              <a:t/>
            </a:r>
            <a:br>
              <a:rPr lang="en-CA" altLang="en-US" sz="2700" b="1" dirty="0">
                <a:solidFill>
                  <a:schemeClr val="bg1"/>
                </a:solidFill>
                <a:latin typeface="Arial" pitchFamily="34" charset="0"/>
                <a:cs typeface="Arial" pitchFamily="34" charset="0"/>
              </a:rPr>
            </a:br>
            <a:r>
              <a:rPr lang="en-CA" altLang="en-US" sz="2700" b="1" dirty="0">
                <a:solidFill>
                  <a:schemeClr val="bg1"/>
                </a:solidFill>
                <a:latin typeface="Arial" pitchFamily="34" charset="0"/>
                <a:cs typeface="Arial" pitchFamily="34" charset="0"/>
              </a:rPr>
              <a:t>CALL FOR  A LEGALLY BINDING AGREEMENT IN THE </a:t>
            </a:r>
            <a:r>
              <a:rPr lang="en-CA" altLang="en-US" sz="2700" b="1" dirty="0" smtClean="0">
                <a:solidFill>
                  <a:schemeClr val="bg1"/>
                </a:solidFill>
                <a:latin typeface="Arial" pitchFamily="34" charset="0"/>
                <a:cs typeface="Arial" pitchFamily="34" charset="0"/>
              </a:rPr>
              <a:t>CAO</a:t>
            </a:r>
            <a:br>
              <a:rPr lang="en-CA" altLang="en-US" sz="2700" b="1" dirty="0" smtClean="0">
                <a:solidFill>
                  <a:schemeClr val="bg1"/>
                </a:solidFill>
                <a:latin typeface="Arial" pitchFamily="34" charset="0"/>
                <a:cs typeface="Arial" pitchFamily="34" charset="0"/>
              </a:rPr>
            </a:br>
            <a:r>
              <a:rPr lang="en-CA" altLang="en-US" sz="2700" b="1" dirty="0" smtClean="0">
                <a:solidFill>
                  <a:schemeClr val="bg1"/>
                </a:solidFill>
                <a:latin typeface="Arial" pitchFamily="34" charset="0"/>
                <a:cs typeface="Arial" pitchFamily="34" charset="0"/>
              </a:rPr>
              <a:t/>
            </a:r>
            <a:br>
              <a:rPr lang="en-CA" altLang="en-US" sz="2700" b="1" dirty="0" smtClean="0">
                <a:solidFill>
                  <a:schemeClr val="bg1"/>
                </a:solidFill>
                <a:latin typeface="Arial" pitchFamily="34" charset="0"/>
                <a:cs typeface="Arial" pitchFamily="34" charset="0"/>
              </a:rPr>
            </a:br>
            <a:r>
              <a:rPr lang="en-CA" altLang="en-US" sz="3600" b="1" dirty="0" smtClean="0">
                <a:solidFill>
                  <a:srgbClr val="FFFF00"/>
                </a:solidFill>
                <a:latin typeface="Arial" pitchFamily="34" charset="0"/>
                <a:cs typeface="Arial" pitchFamily="34" charset="0"/>
              </a:rPr>
              <a:t>SEPTEMBER 3, 2016</a:t>
            </a:r>
            <a:br>
              <a:rPr lang="en-CA" altLang="en-US" sz="3600" b="1" dirty="0" smtClean="0">
                <a:solidFill>
                  <a:srgbClr val="FFFF00"/>
                </a:solidFill>
                <a:latin typeface="Arial" pitchFamily="34" charset="0"/>
                <a:cs typeface="Arial" pitchFamily="34" charset="0"/>
              </a:rPr>
            </a:br>
            <a:r>
              <a:rPr lang="en-CA" altLang="en-US" sz="2700" b="1" dirty="0">
                <a:solidFill>
                  <a:schemeClr val="bg1"/>
                </a:solidFill>
                <a:latin typeface="Arial" pitchFamily="34" charset="0"/>
                <a:cs typeface="Arial" pitchFamily="34" charset="0"/>
              </a:rPr>
              <a:t/>
            </a:r>
            <a:br>
              <a:rPr lang="en-CA" altLang="en-US" sz="2700" b="1" dirty="0">
                <a:solidFill>
                  <a:schemeClr val="bg1"/>
                </a:solidFill>
                <a:latin typeface="Arial" pitchFamily="34" charset="0"/>
                <a:cs typeface="Arial" pitchFamily="34" charset="0"/>
              </a:rPr>
            </a:br>
            <a:r>
              <a:rPr lang="en-CA" altLang="en-US" sz="2700" b="1" dirty="0" smtClean="0">
                <a:solidFill>
                  <a:srgbClr val="FFFF00"/>
                </a:solidFill>
                <a:latin typeface="Arial" pitchFamily="34" charset="0"/>
                <a:cs typeface="Arial" pitchFamily="34" charset="0"/>
              </a:rPr>
              <a:t>PRESIDENT OBAMA </a:t>
            </a:r>
            <a:r>
              <a:rPr lang="en-CA" altLang="en-US" sz="2700" b="1" dirty="0" smtClean="0">
                <a:solidFill>
                  <a:schemeClr val="bg1"/>
                </a:solidFill>
                <a:latin typeface="Arial" pitchFamily="34" charset="0"/>
                <a:cs typeface="Arial" pitchFamily="34" charset="0"/>
              </a:rPr>
              <a:t>AND </a:t>
            </a:r>
            <a:r>
              <a:rPr lang="en-CA" altLang="en-US" sz="2700" b="1" dirty="0" smtClean="0">
                <a:solidFill>
                  <a:srgbClr val="FFFF00"/>
                </a:solidFill>
                <a:latin typeface="Arial" pitchFamily="34" charset="0"/>
                <a:cs typeface="Arial" pitchFamily="34" charset="0"/>
              </a:rPr>
              <a:t>PRESIDENT XI </a:t>
            </a:r>
            <a:r>
              <a:rPr lang="en-CA" altLang="en-US" sz="2700" b="1" dirty="0" smtClean="0">
                <a:solidFill>
                  <a:schemeClr val="bg1"/>
                </a:solidFill>
                <a:latin typeface="Arial" pitchFamily="34" charset="0"/>
                <a:cs typeface="Arial" pitchFamily="34" charset="0"/>
              </a:rPr>
              <a:t>COMMIT TO</a:t>
            </a:r>
            <a:br>
              <a:rPr lang="en-CA" altLang="en-US" sz="2700" b="1" dirty="0" smtClean="0">
                <a:solidFill>
                  <a:schemeClr val="bg1"/>
                </a:solidFill>
                <a:latin typeface="Arial" pitchFamily="34" charset="0"/>
                <a:cs typeface="Arial" pitchFamily="34" charset="0"/>
              </a:rPr>
            </a:br>
            <a:r>
              <a:rPr lang="en-CA" altLang="en-US" sz="2700" b="1" dirty="0" smtClean="0">
                <a:solidFill>
                  <a:schemeClr val="bg1"/>
                </a:solidFill>
                <a:latin typeface="Arial" pitchFamily="34" charset="0"/>
                <a:cs typeface="Arial" pitchFamily="34" charset="0"/>
              </a:rPr>
              <a:t> </a:t>
            </a:r>
            <a:br>
              <a:rPr lang="en-CA" altLang="en-US" sz="2700" b="1" dirty="0" smtClean="0">
                <a:solidFill>
                  <a:schemeClr val="bg1"/>
                </a:solidFill>
                <a:latin typeface="Arial" pitchFamily="34" charset="0"/>
                <a:cs typeface="Arial" pitchFamily="34" charset="0"/>
              </a:rPr>
            </a:br>
            <a:r>
              <a:rPr lang="en-CA" altLang="en-US" sz="2700" b="1" dirty="0" smtClean="0">
                <a:solidFill>
                  <a:schemeClr val="bg1"/>
                </a:solidFill>
                <a:latin typeface="Arial" pitchFamily="34" charset="0"/>
                <a:cs typeface="Arial" pitchFamily="34" charset="0"/>
              </a:rPr>
              <a:t>“….WORK WITH OTHER RELEVANT GOVERNMENTS TOWARD REACHING AN INSTRUMENT TO PREVENT UNREGULATED COMMERCIAL FISHING IN THE HIGH SEAS OF THE CENTRAL ARCTIC OCEAN BY THE END OF 2016”</a:t>
            </a:r>
            <a:r>
              <a:rPr lang="en-CA" sz="2700" b="1" dirty="0" smtClean="0">
                <a:solidFill>
                  <a:schemeClr val="bg1"/>
                </a:solidFill>
                <a:effectLst/>
                <a:latin typeface="Arial" panose="020B0604020202020204" pitchFamily="34" charset="0"/>
                <a:cs typeface="Arial" panose="020B0604020202020204" pitchFamily="34" charset="0"/>
              </a:rPr>
              <a:t> </a:t>
            </a:r>
            <a:r>
              <a:rPr lang="en-CA" sz="2700" b="1" dirty="0">
                <a:solidFill>
                  <a:schemeClr val="bg1"/>
                </a:solidFill>
                <a:effectLst/>
                <a:latin typeface="Arial" panose="020B0604020202020204" pitchFamily="34" charset="0"/>
                <a:cs typeface="Arial" panose="020B0604020202020204" pitchFamily="34" charset="0"/>
              </a:rPr>
              <a:t> </a:t>
            </a:r>
            <a:r>
              <a:rPr lang="en-CA" altLang="en-US" sz="2700" b="1" dirty="0">
                <a:solidFill>
                  <a:schemeClr val="bg1"/>
                </a:solidFill>
                <a:latin typeface="Arial" pitchFamily="34" charset="0"/>
                <a:cs typeface="Arial" pitchFamily="34" charset="0"/>
              </a:rPr>
              <a:t/>
            </a:r>
            <a:br>
              <a:rPr lang="en-CA" altLang="en-US" sz="2700" b="1" dirty="0">
                <a:solidFill>
                  <a:schemeClr val="bg1"/>
                </a:solidFill>
                <a:latin typeface="Arial" pitchFamily="34" charset="0"/>
                <a:cs typeface="Arial" pitchFamily="34" charset="0"/>
              </a:rPr>
            </a:br>
            <a:r>
              <a:rPr lang="en-CA" altLang="en-US" sz="2700" b="1" dirty="0">
                <a:solidFill>
                  <a:schemeClr val="bg1"/>
                </a:solidFill>
                <a:latin typeface="Arial" pitchFamily="34" charset="0"/>
                <a:cs typeface="Arial" pitchFamily="34" charset="0"/>
              </a:rPr>
              <a:t/>
            </a:r>
            <a:br>
              <a:rPr lang="en-CA" altLang="en-US" sz="2700" b="1" dirty="0">
                <a:solidFill>
                  <a:schemeClr val="bg1"/>
                </a:solidFill>
                <a:latin typeface="Arial" pitchFamily="34" charset="0"/>
                <a:cs typeface="Arial" pitchFamily="34" charset="0"/>
              </a:rPr>
            </a:br>
            <a:r>
              <a:rPr lang="en-CA" sz="2700" b="1" dirty="0" smtClean="0">
                <a:solidFill>
                  <a:srgbClr val="FFFF00"/>
                </a:solidFill>
                <a:latin typeface="Arial" pitchFamily="34" charset="0"/>
                <a:cs typeface="Arial" pitchFamily="34" charset="0"/>
              </a:rPr>
              <a:t/>
            </a:r>
            <a:br>
              <a:rPr lang="en-CA" sz="2700" b="1" dirty="0" smtClean="0">
                <a:solidFill>
                  <a:srgbClr val="FFFF00"/>
                </a:solidFill>
                <a:latin typeface="Arial" pitchFamily="34" charset="0"/>
                <a:cs typeface="Arial" pitchFamily="34" charset="0"/>
              </a:rPr>
            </a:br>
            <a:r>
              <a:rPr lang="en-CA" sz="2700" b="1" dirty="0">
                <a:solidFill>
                  <a:srgbClr val="FFFF00"/>
                </a:solidFill>
                <a:latin typeface="Arial" pitchFamily="34" charset="0"/>
                <a:cs typeface="Arial" pitchFamily="34" charset="0"/>
              </a:rPr>
              <a:t/>
            </a:r>
            <a:br>
              <a:rPr lang="en-CA" sz="2700" b="1" dirty="0">
                <a:solidFill>
                  <a:srgbClr val="FFFF00"/>
                </a:solidFill>
                <a:latin typeface="Arial" pitchFamily="34" charset="0"/>
                <a:cs typeface="Arial" pitchFamily="34" charset="0"/>
              </a:rPr>
            </a:br>
            <a:endParaRPr lang="en-CA" sz="2700"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8326469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0" y="0"/>
            <a:ext cx="9175865" cy="6858000"/>
          </a:xfrm>
          <a:solidFill>
            <a:srgbClr val="002060"/>
          </a:solidFill>
        </p:spPr>
        <p:txBody>
          <a:bodyPr>
            <a:normAutofit/>
          </a:bodyPr>
          <a:lstStyle/>
          <a:p>
            <a:pPr eaLnBrk="1" hangingPunct="1"/>
            <a:r>
              <a:rPr lang="en-CA" altLang="en-US" sz="4400" b="1" dirty="0" smtClean="0">
                <a:solidFill>
                  <a:srgbClr val="FFFF00"/>
                </a:solidFill>
                <a:latin typeface="Arial" pitchFamily="34" charset="0"/>
                <a:cs typeface="Arial" pitchFamily="34" charset="0"/>
              </a:rPr>
              <a:t>MULTI-LATERAL</a:t>
            </a:r>
            <a:br>
              <a:rPr lang="en-CA" altLang="en-US" sz="4400" b="1" dirty="0" smtClean="0">
                <a:solidFill>
                  <a:srgbClr val="FFFF00"/>
                </a:solidFill>
                <a:latin typeface="Arial" pitchFamily="34" charset="0"/>
                <a:cs typeface="Arial" pitchFamily="34" charset="0"/>
              </a:rPr>
            </a:br>
            <a:r>
              <a:rPr lang="en-CA" altLang="en-US" sz="4400" b="1" dirty="0" smtClean="0">
                <a:solidFill>
                  <a:srgbClr val="FFFF00"/>
                </a:solidFill>
                <a:latin typeface="Arial" pitchFamily="34" charset="0"/>
                <a:cs typeface="Arial" pitchFamily="34" charset="0"/>
              </a:rPr>
              <a:t>NEGOTIATIONS</a:t>
            </a:r>
            <a:endParaRPr lang="en-CA" altLang="en-US" sz="4400" b="1"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387126125"/>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0" y="0"/>
            <a:ext cx="9175865" cy="6858000"/>
          </a:xfrm>
          <a:solidFill>
            <a:srgbClr val="002060"/>
          </a:solidFill>
        </p:spPr>
        <p:txBody>
          <a:bodyPr>
            <a:normAutofit fontScale="90000"/>
          </a:bodyPr>
          <a:lstStyle/>
          <a:p>
            <a:pPr eaLnBrk="1" hangingPunct="1"/>
            <a:r>
              <a:rPr lang="en-CA" altLang="en-US" sz="3600" b="1" dirty="0" smtClean="0">
                <a:solidFill>
                  <a:schemeClr val="bg1"/>
                </a:solidFill>
                <a:latin typeface="Arial" pitchFamily="34" charset="0"/>
                <a:cs typeface="Arial" pitchFamily="34" charset="0"/>
              </a:rPr>
              <a:t/>
            </a:r>
            <a:br>
              <a:rPr lang="en-CA" altLang="en-US" sz="3600" b="1" dirty="0" smtClean="0">
                <a:solidFill>
                  <a:schemeClr val="bg1"/>
                </a:solidFill>
                <a:latin typeface="Arial" pitchFamily="34" charset="0"/>
                <a:cs typeface="Arial" pitchFamily="34" charset="0"/>
              </a:rPr>
            </a:br>
            <a:r>
              <a:rPr lang="en-CA" altLang="en-US" sz="3600" b="1" dirty="0" smtClean="0">
                <a:solidFill>
                  <a:schemeClr val="bg1"/>
                </a:solidFill>
                <a:latin typeface="Arial" pitchFamily="34" charset="0"/>
                <a:cs typeface="Arial" pitchFamily="34" charset="0"/>
              </a:rPr>
              <a:t/>
            </a:r>
            <a:br>
              <a:rPr lang="en-CA" altLang="en-US" sz="3600" b="1" dirty="0" smtClean="0">
                <a:solidFill>
                  <a:schemeClr val="bg1"/>
                </a:solidFill>
                <a:latin typeface="Arial" pitchFamily="34" charset="0"/>
                <a:cs typeface="Arial" pitchFamily="34" charset="0"/>
              </a:rPr>
            </a:br>
            <a:r>
              <a:rPr lang="en-CA" altLang="en-US" sz="3600" b="1" dirty="0" smtClean="0">
                <a:solidFill>
                  <a:schemeClr val="bg1"/>
                </a:solidFill>
                <a:latin typeface="Arial" pitchFamily="34" charset="0"/>
                <a:cs typeface="Arial" pitchFamily="34" charset="0"/>
              </a:rPr>
              <a:t/>
            </a:r>
            <a:br>
              <a:rPr lang="en-CA" altLang="en-US" sz="3600" b="1" dirty="0" smtClean="0">
                <a:solidFill>
                  <a:schemeClr val="bg1"/>
                </a:solidFill>
                <a:latin typeface="Arial" pitchFamily="34" charset="0"/>
                <a:cs typeface="Arial" pitchFamily="34" charset="0"/>
              </a:rPr>
            </a:br>
            <a:r>
              <a:rPr lang="en-CA" altLang="en-US" sz="3100" b="1" dirty="0" smtClean="0">
                <a:solidFill>
                  <a:srgbClr val="FFFF00"/>
                </a:solidFill>
                <a:latin typeface="Arial" pitchFamily="34" charset="0"/>
                <a:cs typeface="Arial" pitchFamily="34" charset="0"/>
              </a:rPr>
              <a:t>THE “ARTIC FIVE” ARE</a:t>
            </a:r>
            <a:br>
              <a:rPr lang="en-CA" altLang="en-US" sz="3100" b="1" dirty="0" smtClean="0">
                <a:solidFill>
                  <a:srgbClr val="FFFF00"/>
                </a:solidFill>
                <a:latin typeface="Arial" pitchFamily="34" charset="0"/>
                <a:cs typeface="Arial" pitchFamily="34" charset="0"/>
              </a:rPr>
            </a:br>
            <a:r>
              <a:rPr lang="en-CA" altLang="en-US" sz="3100" b="1" dirty="0" smtClean="0">
                <a:solidFill>
                  <a:srgbClr val="FFFF00"/>
                </a:solidFill>
                <a:latin typeface="Arial" pitchFamily="34" charset="0"/>
                <a:cs typeface="Arial" pitchFamily="34" charset="0"/>
              </a:rPr>
              <a:t>NEGOTIATING AN AGREEMENT WITH </a:t>
            </a:r>
            <a:br>
              <a:rPr lang="en-CA" altLang="en-US" sz="3100" b="1" dirty="0" smtClean="0">
                <a:solidFill>
                  <a:srgbClr val="FFFF00"/>
                </a:solidFill>
                <a:latin typeface="Arial" pitchFamily="34" charset="0"/>
                <a:cs typeface="Arial" pitchFamily="34" charset="0"/>
              </a:rPr>
            </a:br>
            <a:r>
              <a:rPr lang="en-CA" altLang="en-US" sz="3100" b="1" dirty="0" smtClean="0">
                <a:solidFill>
                  <a:srgbClr val="FFFF00"/>
                </a:solidFill>
                <a:latin typeface="Arial" pitchFamily="34" charset="0"/>
                <a:cs typeface="Arial" pitchFamily="34" charset="0"/>
              </a:rPr>
              <a:t>THE E.U., ICELAND, CHINA, KOREA AND JAPAN</a:t>
            </a:r>
            <a:r>
              <a:rPr lang="en-CA" altLang="en-US" sz="3100" b="1" dirty="0" smtClean="0">
                <a:solidFill>
                  <a:schemeClr val="bg1"/>
                </a:solidFill>
                <a:latin typeface="Arial" pitchFamily="34" charset="0"/>
                <a:cs typeface="Arial" pitchFamily="34" charset="0"/>
              </a:rPr>
              <a:t/>
            </a:r>
            <a:br>
              <a:rPr lang="en-CA" altLang="en-US" sz="3100" b="1" dirty="0" smtClean="0">
                <a:solidFill>
                  <a:schemeClr val="bg1"/>
                </a:solidFill>
                <a:latin typeface="Arial" pitchFamily="34" charset="0"/>
                <a:cs typeface="Arial" pitchFamily="34" charset="0"/>
              </a:rPr>
            </a:br>
            <a:r>
              <a:rPr lang="en-CA" altLang="en-US" sz="3600" b="1" dirty="0" smtClean="0">
                <a:solidFill>
                  <a:schemeClr val="bg1"/>
                </a:solidFill>
                <a:latin typeface="Arial" pitchFamily="34" charset="0"/>
                <a:cs typeface="Arial" pitchFamily="34" charset="0"/>
              </a:rPr>
              <a:t/>
            </a:r>
            <a:br>
              <a:rPr lang="en-CA" altLang="en-US" sz="3600" b="1" dirty="0" smtClean="0">
                <a:solidFill>
                  <a:schemeClr val="bg1"/>
                </a:solidFill>
                <a:latin typeface="Arial" pitchFamily="34" charset="0"/>
                <a:cs typeface="Arial" pitchFamily="34" charset="0"/>
              </a:rPr>
            </a:br>
            <a:r>
              <a:rPr lang="en-CA" altLang="en-US" sz="2700" b="1" dirty="0" smtClean="0">
                <a:solidFill>
                  <a:schemeClr val="bg1"/>
                </a:solidFill>
                <a:latin typeface="Arial" pitchFamily="34" charset="0"/>
                <a:cs typeface="Arial" pitchFamily="34" charset="0"/>
              </a:rPr>
              <a:t>WASHINGTON  D.C.: 1-3 DECEMBER 2015</a:t>
            </a:r>
            <a:br>
              <a:rPr lang="en-CA" altLang="en-US" sz="2700" b="1" dirty="0" smtClean="0">
                <a:solidFill>
                  <a:schemeClr val="bg1"/>
                </a:solidFill>
                <a:latin typeface="Arial" pitchFamily="34" charset="0"/>
                <a:cs typeface="Arial" pitchFamily="34" charset="0"/>
              </a:rPr>
            </a:br>
            <a:r>
              <a:rPr lang="en-CA" altLang="en-US" sz="2700" b="1" dirty="0" smtClean="0">
                <a:solidFill>
                  <a:schemeClr val="bg1"/>
                </a:solidFill>
                <a:latin typeface="Arial" pitchFamily="34" charset="0"/>
                <a:cs typeface="Arial" pitchFamily="34" charset="0"/>
              </a:rPr>
              <a:t/>
            </a:r>
            <a:br>
              <a:rPr lang="en-CA" altLang="en-US" sz="2700" b="1" dirty="0" smtClean="0">
                <a:solidFill>
                  <a:schemeClr val="bg1"/>
                </a:solidFill>
                <a:latin typeface="Arial" pitchFamily="34" charset="0"/>
                <a:cs typeface="Arial" pitchFamily="34" charset="0"/>
              </a:rPr>
            </a:br>
            <a:r>
              <a:rPr lang="en-CA" altLang="en-US" sz="2700" b="1" dirty="0" smtClean="0">
                <a:solidFill>
                  <a:schemeClr val="bg1"/>
                </a:solidFill>
                <a:latin typeface="Arial" pitchFamily="34" charset="0"/>
                <a:cs typeface="Arial" pitchFamily="34" charset="0"/>
              </a:rPr>
              <a:t>WASHINGTON D.C.: 19-21 APRIL 2016</a:t>
            </a:r>
            <a:br>
              <a:rPr lang="en-CA" altLang="en-US" sz="2700" b="1" dirty="0" smtClean="0">
                <a:solidFill>
                  <a:schemeClr val="bg1"/>
                </a:solidFill>
                <a:latin typeface="Arial" pitchFamily="34" charset="0"/>
                <a:cs typeface="Arial" pitchFamily="34" charset="0"/>
              </a:rPr>
            </a:br>
            <a:r>
              <a:rPr lang="en-CA" altLang="en-US" sz="2700" b="1" dirty="0">
                <a:solidFill>
                  <a:schemeClr val="bg1"/>
                </a:solidFill>
                <a:latin typeface="Arial" pitchFamily="34" charset="0"/>
                <a:cs typeface="Arial" pitchFamily="34" charset="0"/>
              </a:rPr>
              <a:t/>
            </a:r>
            <a:br>
              <a:rPr lang="en-CA" altLang="en-US" sz="2700" b="1" dirty="0">
                <a:solidFill>
                  <a:schemeClr val="bg1"/>
                </a:solidFill>
                <a:latin typeface="Arial" pitchFamily="34" charset="0"/>
                <a:cs typeface="Arial" pitchFamily="34" charset="0"/>
              </a:rPr>
            </a:br>
            <a:r>
              <a:rPr lang="en-CA" altLang="en-US" sz="2700" b="1" dirty="0" smtClean="0">
                <a:solidFill>
                  <a:schemeClr val="bg1"/>
                </a:solidFill>
                <a:latin typeface="Arial" pitchFamily="34" charset="0"/>
                <a:cs typeface="Arial" pitchFamily="34" charset="0"/>
              </a:rPr>
              <a:t>IQALUIT (NUNAVUT): 6-8 JULY, 2016</a:t>
            </a:r>
            <a:br>
              <a:rPr lang="en-CA" altLang="en-US" sz="2700" b="1" dirty="0" smtClean="0">
                <a:solidFill>
                  <a:schemeClr val="bg1"/>
                </a:solidFill>
                <a:latin typeface="Arial" pitchFamily="34" charset="0"/>
                <a:cs typeface="Arial" pitchFamily="34" charset="0"/>
              </a:rPr>
            </a:br>
            <a:r>
              <a:rPr lang="en-CA" altLang="en-US" sz="2700" b="1" dirty="0" smtClean="0">
                <a:solidFill>
                  <a:schemeClr val="bg1"/>
                </a:solidFill>
                <a:latin typeface="Arial" pitchFamily="34" charset="0"/>
                <a:cs typeface="Arial" pitchFamily="34" charset="0"/>
              </a:rPr>
              <a:t/>
            </a:r>
            <a:br>
              <a:rPr lang="en-CA" altLang="en-US" sz="2700" b="1" dirty="0" smtClean="0">
                <a:solidFill>
                  <a:schemeClr val="bg1"/>
                </a:solidFill>
                <a:latin typeface="Arial" pitchFamily="34" charset="0"/>
                <a:cs typeface="Arial" pitchFamily="34" charset="0"/>
              </a:rPr>
            </a:br>
            <a:r>
              <a:rPr lang="en-CA" altLang="en-US" sz="2700" b="1" dirty="0" err="1" smtClean="0">
                <a:solidFill>
                  <a:schemeClr val="bg1"/>
                </a:solidFill>
                <a:latin typeface="Arial" panose="020B0604020202020204" pitchFamily="34" charset="0"/>
                <a:cs typeface="Arial" pitchFamily="34" charset="0"/>
              </a:rPr>
              <a:t>T</a:t>
            </a:r>
            <a:r>
              <a:rPr lang="en-CA" altLang="en-US" sz="3100" b="1" dirty="0" err="1" smtClean="0">
                <a:solidFill>
                  <a:schemeClr val="bg1"/>
                </a:solidFill>
                <a:latin typeface="Arial" panose="020B0604020202020204" pitchFamily="34" charset="0"/>
                <a:cs typeface="Arial" pitchFamily="34" charset="0"/>
              </a:rPr>
              <a:t>ó</a:t>
            </a:r>
            <a:r>
              <a:rPr lang="en-CA" altLang="en-US" sz="2700" b="1" dirty="0" err="1" smtClean="0">
                <a:solidFill>
                  <a:schemeClr val="bg1"/>
                </a:solidFill>
                <a:latin typeface="Arial" panose="020B0604020202020204" pitchFamily="34" charset="0"/>
                <a:cs typeface="Arial" pitchFamily="34" charset="0"/>
              </a:rPr>
              <a:t>RSHAVN</a:t>
            </a:r>
            <a:r>
              <a:rPr lang="en-CA" altLang="en-US" sz="2700" b="1" dirty="0" smtClean="0">
                <a:solidFill>
                  <a:schemeClr val="bg1"/>
                </a:solidFill>
                <a:latin typeface="Arial" panose="020B0604020202020204" pitchFamily="34" charset="0"/>
                <a:cs typeface="Arial" pitchFamily="34" charset="0"/>
              </a:rPr>
              <a:t> (FAROE ISLANDS)</a:t>
            </a:r>
            <a:br>
              <a:rPr lang="en-CA" altLang="en-US" sz="2700" b="1" dirty="0" smtClean="0">
                <a:solidFill>
                  <a:schemeClr val="bg1"/>
                </a:solidFill>
                <a:latin typeface="Arial" panose="020B0604020202020204" pitchFamily="34" charset="0"/>
                <a:cs typeface="Arial" pitchFamily="34" charset="0"/>
              </a:rPr>
            </a:br>
            <a:r>
              <a:rPr lang="en-CA" altLang="en-US" sz="2700" b="1" dirty="0" smtClean="0">
                <a:solidFill>
                  <a:schemeClr val="bg1"/>
                </a:solidFill>
                <a:latin typeface="Arial" panose="020B0604020202020204" pitchFamily="34" charset="0"/>
                <a:cs typeface="Arial" pitchFamily="34" charset="0"/>
              </a:rPr>
              <a:t>29 NOVEMBER – 01 DECEMBER, 2016</a:t>
            </a:r>
            <a:br>
              <a:rPr lang="en-CA" altLang="en-US" sz="2700" b="1" dirty="0" smtClean="0">
                <a:solidFill>
                  <a:schemeClr val="bg1"/>
                </a:solidFill>
                <a:latin typeface="Arial" panose="020B0604020202020204" pitchFamily="34" charset="0"/>
                <a:cs typeface="Arial" pitchFamily="34" charset="0"/>
              </a:rPr>
            </a:br>
            <a:r>
              <a:rPr lang="en-CA" altLang="en-US" sz="2700" b="1" dirty="0">
                <a:solidFill>
                  <a:schemeClr val="bg1"/>
                </a:solidFill>
                <a:latin typeface="Arial" panose="020B0604020202020204" pitchFamily="34" charset="0"/>
                <a:cs typeface="Arial" pitchFamily="34" charset="0"/>
              </a:rPr>
              <a:t/>
            </a:r>
            <a:br>
              <a:rPr lang="en-CA" altLang="en-US" sz="2700" b="1" dirty="0">
                <a:solidFill>
                  <a:schemeClr val="bg1"/>
                </a:solidFill>
                <a:latin typeface="Arial" panose="020B0604020202020204" pitchFamily="34" charset="0"/>
                <a:cs typeface="Arial" pitchFamily="34" charset="0"/>
              </a:rPr>
            </a:br>
            <a:r>
              <a:rPr lang="en-CA" altLang="en-US" sz="2700" b="1" dirty="0" smtClean="0">
                <a:solidFill>
                  <a:schemeClr val="bg1"/>
                </a:solidFill>
                <a:latin typeface="Arial" panose="020B0604020202020204" pitchFamily="34" charset="0"/>
                <a:cs typeface="Arial" pitchFamily="34" charset="0"/>
              </a:rPr>
              <a:t>REYKJAVIK, ICELAND</a:t>
            </a:r>
            <a:br>
              <a:rPr lang="en-CA" altLang="en-US" sz="2700" b="1" dirty="0" smtClean="0">
                <a:solidFill>
                  <a:schemeClr val="bg1"/>
                </a:solidFill>
                <a:latin typeface="Arial" panose="020B0604020202020204" pitchFamily="34" charset="0"/>
                <a:cs typeface="Arial" pitchFamily="34" charset="0"/>
              </a:rPr>
            </a:br>
            <a:r>
              <a:rPr lang="en-CA" altLang="en-US" sz="2700" b="1" dirty="0" smtClean="0">
                <a:solidFill>
                  <a:schemeClr val="bg1"/>
                </a:solidFill>
                <a:latin typeface="Arial" panose="020B0604020202020204" pitchFamily="34" charset="0"/>
                <a:cs typeface="Arial" pitchFamily="34" charset="0"/>
              </a:rPr>
              <a:t>15-18 MARCH, 2017</a:t>
            </a:r>
            <a:br>
              <a:rPr lang="en-CA" altLang="en-US" sz="2700" b="1" dirty="0" smtClean="0">
                <a:solidFill>
                  <a:schemeClr val="bg1"/>
                </a:solidFill>
                <a:latin typeface="Arial" panose="020B0604020202020204" pitchFamily="34" charset="0"/>
                <a:cs typeface="Arial" pitchFamily="34" charset="0"/>
              </a:rPr>
            </a:br>
            <a:r>
              <a:rPr lang="en-CA" altLang="en-US" sz="2700" b="1" dirty="0">
                <a:solidFill>
                  <a:schemeClr val="bg1"/>
                </a:solidFill>
                <a:latin typeface="Arial" panose="020B0604020202020204" pitchFamily="34" charset="0"/>
                <a:cs typeface="Arial" pitchFamily="34" charset="0"/>
              </a:rPr>
              <a:t/>
            </a:r>
            <a:br>
              <a:rPr lang="en-CA" altLang="en-US" sz="2700" b="1" dirty="0">
                <a:solidFill>
                  <a:schemeClr val="bg1"/>
                </a:solidFill>
                <a:latin typeface="Arial" panose="020B0604020202020204" pitchFamily="34" charset="0"/>
                <a:cs typeface="Arial" pitchFamily="34" charset="0"/>
              </a:rPr>
            </a:br>
            <a:r>
              <a:rPr lang="en-CA" altLang="en-US" sz="2700" b="1" dirty="0" smtClean="0">
                <a:solidFill>
                  <a:schemeClr val="bg1"/>
                </a:solidFill>
                <a:latin typeface="Arial" panose="020B0604020202020204" pitchFamily="34" charset="0"/>
                <a:cs typeface="Arial" pitchFamily="34" charset="0"/>
              </a:rPr>
              <a:t>NEXT MEETING??</a:t>
            </a:r>
            <a:br>
              <a:rPr lang="en-CA" altLang="en-US" sz="2700" b="1" dirty="0" smtClean="0">
                <a:solidFill>
                  <a:schemeClr val="bg1"/>
                </a:solidFill>
                <a:latin typeface="Arial" panose="020B0604020202020204" pitchFamily="34" charset="0"/>
                <a:cs typeface="Arial" pitchFamily="34" charset="0"/>
              </a:rPr>
            </a:br>
            <a:r>
              <a:rPr lang="en-CA" altLang="en-US" b="1" dirty="0">
                <a:solidFill>
                  <a:schemeClr val="bg1"/>
                </a:solidFill>
                <a:latin typeface="Arial" pitchFamily="34" charset="0"/>
                <a:cs typeface="Arial" pitchFamily="34" charset="0"/>
              </a:rPr>
              <a:t/>
            </a:r>
            <a:br>
              <a:rPr lang="en-CA" altLang="en-US" b="1" dirty="0">
                <a:solidFill>
                  <a:schemeClr val="bg1"/>
                </a:solidFill>
                <a:latin typeface="Arial" pitchFamily="34" charset="0"/>
                <a:cs typeface="Arial" pitchFamily="34" charset="0"/>
              </a:rPr>
            </a:br>
            <a:r>
              <a:rPr lang="en-CA" altLang="en-US" sz="1800" b="1" dirty="0" smtClean="0">
                <a:solidFill>
                  <a:srgbClr val="FFFF00"/>
                </a:solidFill>
                <a:latin typeface="Arial" pitchFamily="34" charset="0"/>
                <a:cs typeface="Arial" pitchFamily="34" charset="0"/>
              </a:rPr>
              <a:t/>
            </a:r>
            <a:br>
              <a:rPr lang="en-CA" altLang="en-US" sz="1800" b="1" dirty="0" smtClean="0">
                <a:solidFill>
                  <a:srgbClr val="FFFF00"/>
                </a:solidFill>
                <a:latin typeface="Arial" pitchFamily="34" charset="0"/>
                <a:cs typeface="Arial" pitchFamily="34" charset="0"/>
              </a:rPr>
            </a:br>
            <a:r>
              <a:rPr lang="en-CA" altLang="en-US" sz="1800" b="1" dirty="0" smtClean="0">
                <a:solidFill>
                  <a:srgbClr val="FFFF00"/>
                </a:solidFill>
                <a:latin typeface="Arial" pitchFamily="34" charset="0"/>
                <a:cs typeface="Arial" pitchFamily="34" charset="0"/>
              </a:rPr>
              <a:t/>
            </a:r>
            <a:br>
              <a:rPr lang="en-CA" altLang="en-US" sz="1800" b="1" dirty="0" smtClean="0">
                <a:solidFill>
                  <a:srgbClr val="FFFF00"/>
                </a:solidFill>
                <a:latin typeface="Arial" pitchFamily="34" charset="0"/>
                <a:cs typeface="Arial" pitchFamily="34" charset="0"/>
              </a:rPr>
            </a:br>
            <a:r>
              <a:rPr lang="en-CA" altLang="en-US" b="1" dirty="0" smtClean="0">
                <a:solidFill>
                  <a:srgbClr val="FFFF00"/>
                </a:solidFill>
                <a:latin typeface="Arial" pitchFamily="34" charset="0"/>
                <a:cs typeface="Arial" pitchFamily="34" charset="0"/>
              </a:rPr>
              <a:t/>
            </a:r>
            <a:br>
              <a:rPr lang="en-CA" altLang="en-US" b="1" dirty="0" smtClean="0">
                <a:solidFill>
                  <a:srgbClr val="FFFF00"/>
                </a:solidFill>
                <a:latin typeface="Arial" pitchFamily="34" charset="0"/>
                <a:cs typeface="Arial" pitchFamily="34" charset="0"/>
              </a:rPr>
            </a:br>
            <a:endParaRPr lang="en-CA" altLang="en-US" sz="4400" b="1" dirty="0" smtClean="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48835966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0" y="0"/>
            <a:ext cx="9175865" cy="6858000"/>
          </a:xfrm>
          <a:solidFill>
            <a:srgbClr val="002060"/>
          </a:solidFill>
        </p:spPr>
        <p:txBody>
          <a:bodyPr>
            <a:normAutofit fontScale="90000"/>
          </a:bodyPr>
          <a:lstStyle/>
          <a:p>
            <a:pPr eaLnBrk="1" hangingPunct="1"/>
            <a:r>
              <a:rPr lang="en-CA" altLang="en-US" sz="3600" b="1" dirty="0" smtClean="0">
                <a:solidFill>
                  <a:schemeClr val="bg1"/>
                </a:solidFill>
                <a:latin typeface="Arial" pitchFamily="34" charset="0"/>
                <a:cs typeface="Arial" pitchFamily="34" charset="0"/>
              </a:rPr>
              <a:t/>
            </a:r>
            <a:br>
              <a:rPr lang="en-CA" altLang="en-US" sz="3600" b="1" dirty="0" smtClean="0">
                <a:solidFill>
                  <a:schemeClr val="bg1"/>
                </a:solidFill>
                <a:latin typeface="Arial" pitchFamily="34" charset="0"/>
                <a:cs typeface="Arial" pitchFamily="34" charset="0"/>
              </a:rPr>
            </a:br>
            <a:r>
              <a:rPr lang="en-CA" altLang="en-US" sz="3600" b="1" dirty="0" smtClean="0">
                <a:solidFill>
                  <a:schemeClr val="bg1"/>
                </a:solidFill>
                <a:latin typeface="Arial" pitchFamily="34" charset="0"/>
                <a:cs typeface="Arial" pitchFamily="34" charset="0"/>
              </a:rPr>
              <a:t/>
            </a:r>
            <a:br>
              <a:rPr lang="en-CA" altLang="en-US" sz="3600" b="1" dirty="0" smtClean="0">
                <a:solidFill>
                  <a:schemeClr val="bg1"/>
                </a:solidFill>
                <a:latin typeface="Arial" pitchFamily="34" charset="0"/>
                <a:cs typeface="Arial" pitchFamily="34" charset="0"/>
              </a:rPr>
            </a:br>
            <a:r>
              <a:rPr lang="en-CA" altLang="en-US" sz="3600" b="1" dirty="0" smtClean="0">
                <a:solidFill>
                  <a:schemeClr val="bg1"/>
                </a:solidFill>
                <a:latin typeface="Arial" pitchFamily="34" charset="0"/>
                <a:cs typeface="Arial" pitchFamily="34" charset="0"/>
              </a:rPr>
              <a:t/>
            </a:r>
            <a:br>
              <a:rPr lang="en-CA" altLang="en-US" sz="3600" b="1" dirty="0" smtClean="0">
                <a:solidFill>
                  <a:schemeClr val="bg1"/>
                </a:solidFill>
                <a:latin typeface="Arial" pitchFamily="34" charset="0"/>
                <a:cs typeface="Arial" pitchFamily="34" charset="0"/>
              </a:rPr>
            </a:br>
            <a:r>
              <a:rPr lang="en-CA" altLang="en-US" sz="3600" b="1" dirty="0" smtClean="0">
                <a:solidFill>
                  <a:srgbClr val="FFFF00"/>
                </a:solidFill>
                <a:latin typeface="Arial" pitchFamily="34" charset="0"/>
                <a:cs typeface="Arial" pitchFamily="34" charset="0"/>
              </a:rPr>
              <a:t>SCIENTISTS FROM</a:t>
            </a:r>
            <a:br>
              <a:rPr lang="en-CA" altLang="en-US" sz="3600" b="1" dirty="0" smtClean="0">
                <a:solidFill>
                  <a:srgbClr val="FFFF00"/>
                </a:solidFill>
                <a:latin typeface="Arial" pitchFamily="34" charset="0"/>
                <a:cs typeface="Arial" pitchFamily="34" charset="0"/>
              </a:rPr>
            </a:br>
            <a:r>
              <a:rPr lang="en-CA" altLang="en-US" sz="3600" b="1" dirty="0" smtClean="0">
                <a:solidFill>
                  <a:srgbClr val="FFFF00"/>
                </a:solidFill>
                <a:latin typeface="Arial" pitchFamily="34" charset="0"/>
                <a:cs typeface="Arial" pitchFamily="34" charset="0"/>
              </a:rPr>
              <a:t>THE TEN JURISDICTIONS</a:t>
            </a:r>
            <a:br>
              <a:rPr lang="en-CA" altLang="en-US" sz="3600" b="1" dirty="0" smtClean="0">
                <a:solidFill>
                  <a:srgbClr val="FFFF00"/>
                </a:solidFill>
                <a:latin typeface="Arial" pitchFamily="34" charset="0"/>
                <a:cs typeface="Arial" pitchFamily="34" charset="0"/>
              </a:rPr>
            </a:br>
            <a:r>
              <a:rPr lang="en-CA" altLang="en-US" sz="3600" b="1" dirty="0" smtClean="0">
                <a:solidFill>
                  <a:srgbClr val="FFFF00"/>
                </a:solidFill>
                <a:latin typeface="Arial" pitchFamily="34" charset="0"/>
                <a:cs typeface="Arial" pitchFamily="34" charset="0"/>
              </a:rPr>
              <a:t>HAVE BEEN MEETING TO</a:t>
            </a:r>
            <a:br>
              <a:rPr lang="en-CA" altLang="en-US" sz="3600" b="1" dirty="0" smtClean="0">
                <a:solidFill>
                  <a:srgbClr val="FFFF00"/>
                </a:solidFill>
                <a:latin typeface="Arial" pitchFamily="34" charset="0"/>
                <a:cs typeface="Arial" pitchFamily="34" charset="0"/>
              </a:rPr>
            </a:br>
            <a:r>
              <a:rPr lang="en-CA" altLang="en-US" sz="3600" b="1" dirty="0" smtClean="0">
                <a:solidFill>
                  <a:srgbClr val="FFFF00"/>
                </a:solidFill>
                <a:latin typeface="Arial" pitchFamily="34" charset="0"/>
                <a:cs typeface="Arial" pitchFamily="34" charset="0"/>
              </a:rPr>
              <a:t>DEFINE THE “SCIENCE QUESTIONS” AND MONITORING NEEDS </a:t>
            </a:r>
            <a:br>
              <a:rPr lang="en-CA" altLang="en-US" sz="3600" b="1" dirty="0" smtClean="0">
                <a:solidFill>
                  <a:srgbClr val="FFFF00"/>
                </a:solidFill>
                <a:latin typeface="Arial" pitchFamily="34" charset="0"/>
                <a:cs typeface="Arial" pitchFamily="34" charset="0"/>
              </a:rPr>
            </a:br>
            <a:r>
              <a:rPr lang="en-CA" altLang="en-US" sz="3600" b="1" dirty="0" smtClean="0">
                <a:solidFill>
                  <a:schemeClr val="bg1"/>
                </a:solidFill>
                <a:latin typeface="Arial" pitchFamily="34" charset="0"/>
                <a:cs typeface="Arial" pitchFamily="34" charset="0"/>
              </a:rPr>
              <a:t/>
            </a:r>
            <a:br>
              <a:rPr lang="en-CA" altLang="en-US" sz="3600" b="1" dirty="0" smtClean="0">
                <a:solidFill>
                  <a:schemeClr val="bg1"/>
                </a:solidFill>
                <a:latin typeface="Arial" pitchFamily="34" charset="0"/>
                <a:cs typeface="Arial" pitchFamily="34" charset="0"/>
              </a:rPr>
            </a:br>
            <a:r>
              <a:rPr lang="en-CA" altLang="en-US" sz="3600" b="1" dirty="0" smtClean="0">
                <a:solidFill>
                  <a:schemeClr val="bg1"/>
                </a:solidFill>
                <a:latin typeface="Arial" pitchFamily="34" charset="0"/>
                <a:cs typeface="Arial" pitchFamily="34" charset="0"/>
              </a:rPr>
              <a:t/>
            </a:r>
            <a:br>
              <a:rPr lang="en-CA" altLang="en-US" sz="3600" b="1" dirty="0" smtClean="0">
                <a:solidFill>
                  <a:schemeClr val="bg1"/>
                </a:solidFill>
                <a:latin typeface="Arial" pitchFamily="34" charset="0"/>
                <a:cs typeface="Arial" pitchFamily="34" charset="0"/>
              </a:rPr>
            </a:br>
            <a:r>
              <a:rPr lang="en-CA" altLang="en-US" sz="2700" b="1" dirty="0" smtClean="0">
                <a:solidFill>
                  <a:schemeClr val="bg1"/>
                </a:solidFill>
                <a:latin typeface="Arial" pitchFamily="34" charset="0"/>
                <a:cs typeface="Arial" pitchFamily="34" charset="0"/>
              </a:rPr>
              <a:t>FOURTH MEETING HELD IN </a:t>
            </a:r>
            <a:r>
              <a:rPr lang="en-CA" altLang="en-US" sz="2700" b="1" dirty="0" err="1" smtClean="0">
                <a:solidFill>
                  <a:schemeClr val="bg1"/>
                </a:solidFill>
                <a:latin typeface="Arial" pitchFamily="34" charset="0"/>
                <a:cs typeface="Arial" pitchFamily="34" charset="0"/>
              </a:rPr>
              <a:t>TROMS</a:t>
            </a:r>
            <a:r>
              <a:rPr lang="en-CA" altLang="en-US" sz="3600" b="1" dirty="0" err="1" smtClean="0">
                <a:solidFill>
                  <a:schemeClr val="bg1"/>
                </a:solidFill>
                <a:latin typeface="Times New Roman"/>
                <a:cs typeface="Times New Roman"/>
              </a:rPr>
              <a:t>ø</a:t>
            </a:r>
            <a:r>
              <a:rPr lang="en-CA" altLang="en-US" sz="2700" b="1" dirty="0" smtClean="0">
                <a:solidFill>
                  <a:schemeClr val="bg1"/>
                </a:solidFill>
                <a:latin typeface="Arial" pitchFamily="34" charset="0"/>
                <a:cs typeface="Arial" pitchFamily="34" charset="0"/>
              </a:rPr>
              <a:t> </a:t>
            </a:r>
            <a:br>
              <a:rPr lang="en-CA" altLang="en-US" sz="2700" b="1" dirty="0" smtClean="0">
                <a:solidFill>
                  <a:schemeClr val="bg1"/>
                </a:solidFill>
                <a:latin typeface="Arial" pitchFamily="34" charset="0"/>
                <a:cs typeface="Arial" pitchFamily="34" charset="0"/>
              </a:rPr>
            </a:br>
            <a:r>
              <a:rPr lang="en-CA" altLang="en-US" sz="2700" b="1" dirty="0" smtClean="0">
                <a:solidFill>
                  <a:schemeClr val="bg1"/>
                </a:solidFill>
                <a:latin typeface="Arial" pitchFamily="34" charset="0"/>
                <a:cs typeface="Arial" pitchFamily="34" charset="0"/>
              </a:rPr>
              <a:t>IN SEPTEMBER, 2016</a:t>
            </a:r>
            <a:br>
              <a:rPr lang="en-CA" altLang="en-US" sz="2700" b="1" dirty="0" smtClean="0">
                <a:solidFill>
                  <a:schemeClr val="bg1"/>
                </a:solidFill>
                <a:latin typeface="Arial" pitchFamily="34" charset="0"/>
                <a:cs typeface="Arial" pitchFamily="34" charset="0"/>
              </a:rPr>
            </a:br>
            <a:r>
              <a:rPr lang="en-CA" altLang="en-US" sz="2700" b="1" dirty="0">
                <a:solidFill>
                  <a:schemeClr val="bg1"/>
                </a:solidFill>
                <a:latin typeface="Arial" pitchFamily="34" charset="0"/>
                <a:cs typeface="Arial" pitchFamily="34" charset="0"/>
              </a:rPr>
              <a:t/>
            </a:r>
            <a:br>
              <a:rPr lang="en-CA" altLang="en-US" sz="2700" b="1" dirty="0">
                <a:solidFill>
                  <a:schemeClr val="bg1"/>
                </a:solidFill>
                <a:latin typeface="Arial" pitchFamily="34" charset="0"/>
                <a:cs typeface="Arial" pitchFamily="34" charset="0"/>
              </a:rPr>
            </a:br>
            <a:r>
              <a:rPr lang="en-CA" altLang="en-US" sz="2700" b="1" dirty="0" smtClean="0">
                <a:solidFill>
                  <a:schemeClr val="bg1"/>
                </a:solidFill>
                <a:latin typeface="Arial" pitchFamily="34" charset="0"/>
                <a:cs typeface="Arial" pitchFamily="34" charset="0"/>
              </a:rPr>
              <a:t>NEXT MEETING: OTTAWA, OCTOBER 24-26, 2017 </a:t>
            </a:r>
            <a:br>
              <a:rPr lang="en-CA" altLang="en-US" sz="2700" b="1" dirty="0" smtClean="0">
                <a:solidFill>
                  <a:schemeClr val="bg1"/>
                </a:solidFill>
                <a:latin typeface="Arial" pitchFamily="34" charset="0"/>
                <a:cs typeface="Arial" pitchFamily="34" charset="0"/>
              </a:rPr>
            </a:br>
            <a:r>
              <a:rPr lang="en-CA" altLang="en-US" sz="2700" b="1" dirty="0">
                <a:solidFill>
                  <a:schemeClr val="bg1"/>
                </a:solidFill>
                <a:latin typeface="Arial" pitchFamily="34" charset="0"/>
                <a:cs typeface="Arial" pitchFamily="34" charset="0"/>
              </a:rPr>
              <a:t/>
            </a:r>
            <a:br>
              <a:rPr lang="en-CA" altLang="en-US" sz="2700" b="1" dirty="0">
                <a:solidFill>
                  <a:schemeClr val="bg1"/>
                </a:solidFill>
                <a:latin typeface="Arial" pitchFamily="34" charset="0"/>
                <a:cs typeface="Arial" pitchFamily="34" charset="0"/>
              </a:rPr>
            </a:br>
            <a:r>
              <a:rPr lang="en-CA" altLang="en-US" sz="1800" b="1" dirty="0" smtClean="0">
                <a:solidFill>
                  <a:srgbClr val="FFFF00"/>
                </a:solidFill>
                <a:latin typeface="Arial" pitchFamily="34" charset="0"/>
                <a:cs typeface="Arial" pitchFamily="34" charset="0"/>
              </a:rPr>
              <a:t/>
            </a:r>
            <a:br>
              <a:rPr lang="en-CA" altLang="en-US" sz="1800" b="1" dirty="0" smtClean="0">
                <a:solidFill>
                  <a:srgbClr val="FFFF00"/>
                </a:solidFill>
                <a:latin typeface="Arial" pitchFamily="34" charset="0"/>
                <a:cs typeface="Arial" pitchFamily="34" charset="0"/>
              </a:rPr>
            </a:br>
            <a:r>
              <a:rPr lang="en-CA" altLang="en-US" b="1" dirty="0" smtClean="0">
                <a:solidFill>
                  <a:srgbClr val="FFFF00"/>
                </a:solidFill>
                <a:latin typeface="Arial" pitchFamily="34" charset="0"/>
                <a:cs typeface="Arial" pitchFamily="34" charset="0"/>
              </a:rPr>
              <a:t/>
            </a:r>
            <a:br>
              <a:rPr lang="en-CA" altLang="en-US" b="1" dirty="0" smtClean="0">
                <a:solidFill>
                  <a:srgbClr val="FFFF00"/>
                </a:solidFill>
                <a:latin typeface="Arial" pitchFamily="34" charset="0"/>
                <a:cs typeface="Arial" pitchFamily="34" charset="0"/>
              </a:rPr>
            </a:br>
            <a:endParaRPr lang="en-CA" altLang="en-US" sz="4400" b="1" dirty="0" smtClean="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87248567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31865" y="0"/>
            <a:ext cx="9175865" cy="6858000"/>
          </a:xfrm>
          <a:solidFill>
            <a:srgbClr val="002060"/>
          </a:solidFill>
        </p:spPr>
        <p:txBody>
          <a:bodyPr>
            <a:normAutofit/>
          </a:bodyPr>
          <a:lstStyle/>
          <a:p>
            <a:pPr eaLnBrk="1" hangingPunct="1"/>
            <a:r>
              <a:rPr lang="en-CA" altLang="en-US" sz="4400" b="1" dirty="0" smtClean="0">
                <a:solidFill>
                  <a:srgbClr val="FFFF00"/>
                </a:solidFill>
                <a:latin typeface="Arial" pitchFamily="34" charset="0"/>
                <a:cs typeface="Arial" pitchFamily="34" charset="0"/>
              </a:rPr>
              <a:t>PARALLEL </a:t>
            </a:r>
            <a:br>
              <a:rPr lang="en-CA" altLang="en-US" sz="4400" b="1" dirty="0" smtClean="0">
                <a:solidFill>
                  <a:srgbClr val="FFFF00"/>
                </a:solidFill>
                <a:latin typeface="Arial" pitchFamily="34" charset="0"/>
                <a:cs typeface="Arial" pitchFamily="34" charset="0"/>
              </a:rPr>
            </a:br>
            <a:r>
              <a:rPr lang="en-CA" altLang="en-US" sz="4400" b="1" dirty="0" smtClean="0">
                <a:solidFill>
                  <a:srgbClr val="FFFF00"/>
                </a:solidFill>
                <a:latin typeface="Arial" pitchFamily="34" charset="0"/>
                <a:cs typeface="Arial" pitchFamily="34" charset="0"/>
              </a:rPr>
              <a:t>DIALOGUES</a:t>
            </a:r>
            <a:br>
              <a:rPr lang="en-CA" altLang="en-US" sz="4400" b="1" dirty="0" smtClean="0">
                <a:solidFill>
                  <a:srgbClr val="FFFF00"/>
                </a:solidFill>
                <a:latin typeface="Arial" pitchFamily="34" charset="0"/>
                <a:cs typeface="Arial" pitchFamily="34" charset="0"/>
              </a:rPr>
            </a:br>
            <a:r>
              <a:rPr lang="en-CA" altLang="en-US" sz="3200" b="1" dirty="0" smtClean="0">
                <a:solidFill>
                  <a:srgbClr val="FFFF00"/>
                </a:solidFill>
                <a:latin typeface="Arial" pitchFamily="34" charset="0"/>
                <a:cs typeface="Arial" pitchFamily="34" charset="0"/>
              </a:rPr>
              <a:t>(ASIA)</a:t>
            </a:r>
            <a:br>
              <a:rPr lang="en-CA" altLang="en-US" sz="3200" b="1" dirty="0" smtClean="0">
                <a:solidFill>
                  <a:srgbClr val="FFFF00"/>
                </a:solidFill>
                <a:latin typeface="Arial" pitchFamily="34" charset="0"/>
                <a:cs typeface="Arial" pitchFamily="34" charset="0"/>
              </a:rPr>
            </a:br>
            <a:r>
              <a:rPr lang="en-CA" altLang="en-US" sz="4400" b="1" dirty="0">
                <a:solidFill>
                  <a:srgbClr val="FFFF00"/>
                </a:solidFill>
                <a:latin typeface="Arial" pitchFamily="34" charset="0"/>
                <a:cs typeface="Arial" pitchFamily="34" charset="0"/>
              </a:rPr>
              <a:t/>
            </a:r>
            <a:br>
              <a:rPr lang="en-CA" altLang="en-US" sz="4400" b="1" dirty="0">
                <a:solidFill>
                  <a:srgbClr val="FFFF00"/>
                </a:solidFill>
                <a:latin typeface="Arial" pitchFamily="34" charset="0"/>
                <a:cs typeface="Arial" pitchFamily="34" charset="0"/>
              </a:rPr>
            </a:br>
            <a:r>
              <a:rPr lang="en-CA" altLang="en-US" sz="2000" b="1" dirty="0" smtClean="0">
                <a:solidFill>
                  <a:srgbClr val="FFFF00"/>
                </a:solidFill>
                <a:latin typeface="Arial" pitchFamily="34" charset="0"/>
                <a:cs typeface="Arial" pitchFamily="34" charset="0"/>
              </a:rPr>
              <a:t>WITH THE SUPPORT OF </a:t>
            </a:r>
            <a:br>
              <a:rPr lang="en-CA" altLang="en-US" sz="2000" b="1" dirty="0" smtClean="0">
                <a:solidFill>
                  <a:srgbClr val="FFFF00"/>
                </a:solidFill>
                <a:latin typeface="Arial" pitchFamily="34" charset="0"/>
                <a:cs typeface="Arial" pitchFamily="34" charset="0"/>
              </a:rPr>
            </a:br>
            <a:r>
              <a:rPr lang="en-CA" altLang="en-US" sz="2000" b="1" dirty="0" smtClean="0">
                <a:solidFill>
                  <a:srgbClr val="FFFF00"/>
                </a:solidFill>
                <a:latin typeface="Arial" pitchFamily="34" charset="0"/>
                <a:cs typeface="Arial" pitchFamily="34" charset="0"/>
              </a:rPr>
              <a:t>THE INTERNATIONAL ARCTIC PROGRAM</a:t>
            </a:r>
            <a:br>
              <a:rPr lang="en-CA" altLang="en-US" sz="2000" b="1" dirty="0" smtClean="0">
                <a:solidFill>
                  <a:srgbClr val="FFFF00"/>
                </a:solidFill>
                <a:latin typeface="Arial" pitchFamily="34" charset="0"/>
                <a:cs typeface="Arial" pitchFamily="34" charset="0"/>
              </a:rPr>
            </a:br>
            <a:r>
              <a:rPr lang="en-CA" altLang="en-US" sz="2000" b="1" dirty="0" smtClean="0">
                <a:solidFill>
                  <a:srgbClr val="FFFF00"/>
                </a:solidFill>
                <a:latin typeface="Arial" pitchFamily="34" charset="0"/>
                <a:cs typeface="Arial" pitchFamily="34" charset="0"/>
              </a:rPr>
              <a:t>OF THE PEW CHARITABLE TRUSTS</a:t>
            </a:r>
            <a:endParaRPr lang="en-CA" altLang="en-US" sz="2000" b="1"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405089404"/>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0" y="0"/>
            <a:ext cx="9175865" cy="6858000"/>
          </a:xfrm>
          <a:solidFill>
            <a:srgbClr val="002060"/>
          </a:solidFill>
        </p:spPr>
        <p:txBody>
          <a:bodyPr>
            <a:normAutofit/>
          </a:bodyPr>
          <a:lstStyle/>
          <a:p>
            <a:pPr eaLnBrk="1" hangingPunct="1"/>
            <a:r>
              <a:rPr lang="en-CA" altLang="en-US" sz="2800" b="1" dirty="0" smtClean="0">
                <a:solidFill>
                  <a:srgbClr val="FFFF00"/>
                </a:solidFill>
                <a:latin typeface="Arial" pitchFamily="34" charset="0"/>
                <a:cs typeface="Arial" pitchFamily="34" charset="0"/>
              </a:rPr>
              <a:t>TONGJI UNIVERSITY </a:t>
            </a:r>
            <a:r>
              <a:rPr lang="en-CA" altLang="en-US" sz="2800" b="1" dirty="0" smtClean="0">
                <a:solidFill>
                  <a:schemeClr val="bg1"/>
                </a:solidFill>
                <a:latin typeface="Arial" pitchFamily="34" charset="0"/>
                <a:cs typeface="Arial" pitchFamily="34" charset="0"/>
              </a:rPr>
              <a:t>(SHANGHAI)</a:t>
            </a:r>
            <a:br>
              <a:rPr lang="en-CA" altLang="en-US" sz="2800" b="1" dirty="0" smtClean="0">
                <a:solidFill>
                  <a:schemeClr val="bg1"/>
                </a:solidFill>
                <a:latin typeface="Arial" pitchFamily="34" charset="0"/>
                <a:cs typeface="Arial" pitchFamily="34" charset="0"/>
              </a:rPr>
            </a:br>
            <a:r>
              <a:rPr lang="en-CA" altLang="en-US" sz="2800" b="1" dirty="0" smtClean="0">
                <a:solidFill>
                  <a:schemeClr val="bg1"/>
                </a:solidFill>
                <a:latin typeface="Arial" pitchFamily="34" charset="0"/>
                <a:cs typeface="Arial" pitchFamily="34" charset="0"/>
              </a:rPr>
              <a:t> ROUNDTABLE OF NON-GOVERNMENT EXPERTS</a:t>
            </a:r>
            <a:br>
              <a:rPr lang="en-CA" altLang="en-US" sz="2800" b="1" dirty="0" smtClean="0">
                <a:solidFill>
                  <a:schemeClr val="bg1"/>
                </a:solidFill>
                <a:latin typeface="Arial" pitchFamily="34" charset="0"/>
                <a:cs typeface="Arial" pitchFamily="34" charset="0"/>
              </a:rPr>
            </a:br>
            <a:r>
              <a:rPr lang="en-CA" altLang="en-US" sz="2800" b="1" dirty="0" smtClean="0">
                <a:solidFill>
                  <a:schemeClr val="bg1"/>
                </a:solidFill>
                <a:latin typeface="Arial" pitchFamily="34" charset="0"/>
                <a:cs typeface="Arial" pitchFamily="34" charset="0"/>
              </a:rPr>
              <a:t>January, 2015</a:t>
            </a:r>
            <a:br>
              <a:rPr lang="en-CA" altLang="en-US" sz="2800" b="1" dirty="0" smtClean="0">
                <a:solidFill>
                  <a:schemeClr val="bg1"/>
                </a:solidFill>
                <a:latin typeface="Arial" pitchFamily="34" charset="0"/>
                <a:cs typeface="Arial" pitchFamily="34" charset="0"/>
              </a:rPr>
            </a:br>
            <a:r>
              <a:rPr lang="en-CA" altLang="en-US" sz="2800" b="1" dirty="0">
                <a:solidFill>
                  <a:schemeClr val="bg1"/>
                </a:solidFill>
                <a:latin typeface="Arial" pitchFamily="34" charset="0"/>
                <a:cs typeface="Arial" pitchFamily="34" charset="0"/>
              </a:rPr>
              <a:t/>
            </a:r>
            <a:br>
              <a:rPr lang="en-CA" altLang="en-US" sz="2800" b="1" dirty="0">
                <a:solidFill>
                  <a:schemeClr val="bg1"/>
                </a:solidFill>
                <a:latin typeface="Arial" pitchFamily="34" charset="0"/>
                <a:cs typeface="Arial" pitchFamily="34" charset="0"/>
              </a:rPr>
            </a:br>
            <a:r>
              <a:rPr lang="en-CA" altLang="en-US" sz="2800" b="1" dirty="0">
                <a:solidFill>
                  <a:srgbClr val="FFFF00"/>
                </a:solidFill>
                <a:latin typeface="Arial" pitchFamily="34" charset="0"/>
                <a:cs typeface="Arial" pitchFamily="34" charset="0"/>
              </a:rPr>
              <a:t>KOREAN POLAR RESEARCH INSTITUTE </a:t>
            </a:r>
            <a:r>
              <a:rPr lang="en-CA" altLang="en-US" sz="2800" b="1" dirty="0">
                <a:solidFill>
                  <a:schemeClr val="bg1"/>
                </a:solidFill>
                <a:latin typeface="Arial" pitchFamily="34" charset="0"/>
                <a:cs typeface="Arial" pitchFamily="34" charset="0"/>
              </a:rPr>
              <a:t>(KOPRI</a:t>
            </a:r>
            <a:r>
              <a:rPr lang="en-CA" altLang="en-US" sz="2800" b="1" dirty="0" smtClean="0">
                <a:solidFill>
                  <a:schemeClr val="bg1"/>
                </a:solidFill>
                <a:latin typeface="Arial" pitchFamily="34" charset="0"/>
                <a:cs typeface="Arial" pitchFamily="34" charset="0"/>
              </a:rPr>
              <a:t>) (INCHEON)</a:t>
            </a:r>
            <a:r>
              <a:rPr lang="en-CA" altLang="en-US" sz="2800" b="1" dirty="0">
                <a:solidFill>
                  <a:schemeClr val="bg1"/>
                </a:solidFill>
                <a:latin typeface="Arial" pitchFamily="34" charset="0"/>
                <a:cs typeface="Arial" pitchFamily="34" charset="0"/>
              </a:rPr>
              <a:t/>
            </a:r>
            <a:br>
              <a:rPr lang="en-CA" altLang="en-US" sz="2800" b="1" dirty="0">
                <a:solidFill>
                  <a:schemeClr val="bg1"/>
                </a:solidFill>
                <a:latin typeface="Arial" pitchFamily="34" charset="0"/>
                <a:cs typeface="Arial" pitchFamily="34" charset="0"/>
              </a:rPr>
            </a:br>
            <a:r>
              <a:rPr lang="en-CA" altLang="en-US" sz="2800" b="1" dirty="0">
                <a:solidFill>
                  <a:schemeClr val="bg1"/>
                </a:solidFill>
                <a:latin typeface="Arial" pitchFamily="34" charset="0"/>
                <a:cs typeface="Arial" pitchFamily="34" charset="0"/>
              </a:rPr>
              <a:t> </a:t>
            </a:r>
            <a:r>
              <a:rPr lang="en-CA" altLang="en-US" sz="2800" b="1" dirty="0" smtClean="0">
                <a:solidFill>
                  <a:schemeClr val="bg1"/>
                </a:solidFill>
                <a:latin typeface="Arial" pitchFamily="34" charset="0"/>
                <a:cs typeface="Arial" pitchFamily="34" charset="0"/>
              </a:rPr>
              <a:t>ROUNDTABLE OF </a:t>
            </a:r>
            <a:r>
              <a:rPr lang="en-CA" altLang="en-US" sz="2800" b="1" dirty="0">
                <a:solidFill>
                  <a:schemeClr val="bg1"/>
                </a:solidFill>
                <a:latin typeface="Arial" pitchFamily="34" charset="0"/>
                <a:cs typeface="Arial" pitchFamily="34" charset="0"/>
              </a:rPr>
              <a:t>NON-GOVERNMENT </a:t>
            </a:r>
            <a:r>
              <a:rPr lang="en-CA" altLang="en-US" sz="2800" b="1" dirty="0" smtClean="0">
                <a:solidFill>
                  <a:schemeClr val="bg1"/>
                </a:solidFill>
                <a:latin typeface="Arial" pitchFamily="34" charset="0"/>
                <a:cs typeface="Arial" pitchFamily="34" charset="0"/>
              </a:rPr>
              <a:t>EXPERTS</a:t>
            </a:r>
            <a:br>
              <a:rPr lang="en-CA" altLang="en-US" sz="2800" b="1" dirty="0" smtClean="0">
                <a:solidFill>
                  <a:schemeClr val="bg1"/>
                </a:solidFill>
                <a:latin typeface="Arial" pitchFamily="34" charset="0"/>
                <a:cs typeface="Arial" pitchFamily="34" charset="0"/>
              </a:rPr>
            </a:br>
            <a:r>
              <a:rPr lang="en-CA" altLang="en-US" sz="2800" b="1" dirty="0" smtClean="0">
                <a:solidFill>
                  <a:schemeClr val="bg1"/>
                </a:solidFill>
                <a:latin typeface="Arial" pitchFamily="34" charset="0"/>
                <a:cs typeface="Arial" pitchFamily="34" charset="0"/>
              </a:rPr>
              <a:t>March, 2016</a:t>
            </a:r>
            <a:br>
              <a:rPr lang="en-CA" altLang="en-US" sz="2800" b="1" dirty="0" smtClean="0">
                <a:solidFill>
                  <a:schemeClr val="bg1"/>
                </a:solidFill>
                <a:latin typeface="Arial" pitchFamily="34" charset="0"/>
                <a:cs typeface="Arial" pitchFamily="34" charset="0"/>
              </a:rPr>
            </a:br>
            <a:r>
              <a:rPr lang="en-CA" altLang="en-US" sz="2800" b="1" dirty="0">
                <a:solidFill>
                  <a:schemeClr val="bg1"/>
                </a:solidFill>
                <a:latin typeface="Arial" pitchFamily="34" charset="0"/>
                <a:cs typeface="Arial" pitchFamily="34" charset="0"/>
              </a:rPr>
              <a:t/>
            </a:r>
            <a:br>
              <a:rPr lang="en-CA" altLang="en-US" sz="2800" b="1" dirty="0">
                <a:solidFill>
                  <a:schemeClr val="bg1"/>
                </a:solidFill>
                <a:latin typeface="Arial" pitchFamily="34" charset="0"/>
                <a:cs typeface="Arial" pitchFamily="34" charset="0"/>
              </a:rPr>
            </a:br>
            <a:r>
              <a:rPr lang="en-CA" altLang="en-US" sz="2800" b="1" dirty="0" smtClean="0">
                <a:solidFill>
                  <a:schemeClr val="bg1"/>
                </a:solidFill>
                <a:latin typeface="Arial" pitchFamily="34" charset="0"/>
                <a:cs typeface="Arial" pitchFamily="34" charset="0"/>
              </a:rPr>
              <a:t>“WORKING SESSION” AT</a:t>
            </a:r>
            <a:br>
              <a:rPr lang="en-CA" altLang="en-US" sz="2800" b="1" dirty="0" smtClean="0">
                <a:solidFill>
                  <a:schemeClr val="bg1"/>
                </a:solidFill>
                <a:latin typeface="Arial" pitchFamily="34" charset="0"/>
                <a:cs typeface="Arial" pitchFamily="34" charset="0"/>
              </a:rPr>
            </a:br>
            <a:r>
              <a:rPr lang="en-CA" altLang="en-US" sz="2800" b="1" dirty="0" smtClean="0">
                <a:solidFill>
                  <a:schemeClr val="bg1"/>
                </a:solidFill>
                <a:latin typeface="Arial" pitchFamily="34" charset="0"/>
                <a:cs typeface="Arial" pitchFamily="34" charset="0"/>
              </a:rPr>
              <a:t>THE ARCTIC RESEARCH CENTRE</a:t>
            </a:r>
            <a:br>
              <a:rPr lang="en-CA" altLang="en-US" sz="2800" b="1" dirty="0" smtClean="0">
                <a:solidFill>
                  <a:schemeClr val="bg1"/>
                </a:solidFill>
                <a:latin typeface="Arial" pitchFamily="34" charset="0"/>
                <a:cs typeface="Arial" pitchFamily="34" charset="0"/>
              </a:rPr>
            </a:br>
            <a:r>
              <a:rPr lang="en-CA" altLang="en-US" sz="2800" b="1" dirty="0" smtClean="0">
                <a:solidFill>
                  <a:srgbClr val="FFFF00"/>
                </a:solidFill>
                <a:latin typeface="Arial" pitchFamily="34" charset="0"/>
                <a:cs typeface="Arial" pitchFamily="34" charset="0"/>
              </a:rPr>
              <a:t>HOKKAIDO UNIVERSITY </a:t>
            </a:r>
            <a:r>
              <a:rPr lang="en-CA" altLang="en-US" sz="2800" b="1" dirty="0" smtClean="0">
                <a:solidFill>
                  <a:schemeClr val="bg1"/>
                </a:solidFill>
                <a:latin typeface="Arial" pitchFamily="34" charset="0"/>
                <a:cs typeface="Arial" pitchFamily="34" charset="0"/>
              </a:rPr>
              <a:t>(SAPPORO)</a:t>
            </a:r>
            <a:br>
              <a:rPr lang="en-CA" altLang="en-US" sz="2800" b="1" dirty="0" smtClean="0">
                <a:solidFill>
                  <a:schemeClr val="bg1"/>
                </a:solidFill>
                <a:latin typeface="Arial" pitchFamily="34" charset="0"/>
                <a:cs typeface="Arial" pitchFamily="34" charset="0"/>
              </a:rPr>
            </a:br>
            <a:r>
              <a:rPr lang="en-CA" altLang="en-US" sz="2800" b="1" dirty="0" smtClean="0">
                <a:solidFill>
                  <a:schemeClr val="bg1"/>
                </a:solidFill>
                <a:latin typeface="Arial" pitchFamily="34" charset="0"/>
                <a:cs typeface="Arial" pitchFamily="34" charset="0"/>
              </a:rPr>
              <a:t>December, 2016</a:t>
            </a:r>
            <a:r>
              <a:rPr lang="en-CA" altLang="en-US" sz="4000" b="1" dirty="0">
                <a:solidFill>
                  <a:schemeClr val="bg1"/>
                </a:solidFill>
                <a:latin typeface="Arial" pitchFamily="34" charset="0"/>
                <a:cs typeface="Arial" pitchFamily="34" charset="0"/>
              </a:rPr>
              <a:t/>
            </a:r>
            <a:br>
              <a:rPr lang="en-CA" altLang="en-US" sz="4000" b="1" dirty="0">
                <a:solidFill>
                  <a:schemeClr val="bg1"/>
                </a:solidFill>
                <a:latin typeface="Arial" pitchFamily="34" charset="0"/>
                <a:cs typeface="Arial" pitchFamily="34" charset="0"/>
              </a:rPr>
            </a:br>
            <a:endParaRPr lang="en-CA" altLang="en-US" sz="2000" b="1"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59695705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sea-ice-1979-high-res.jpg"/>
          <p:cNvPicPr>
            <a:picLocks noChangeAspect="1"/>
          </p:cNvPicPr>
          <p:nvPr/>
        </p:nvPicPr>
        <p:blipFill>
          <a:blip r:embed="rId2" cstate="print"/>
          <a:stretch>
            <a:fillRect/>
          </a:stretch>
        </p:blipFill>
        <p:spPr>
          <a:xfrm>
            <a:off x="0" y="-24"/>
            <a:ext cx="9144000" cy="6858024"/>
          </a:xfrm>
          <a:prstGeom prst="rect">
            <a:avLst/>
          </a:prstGeom>
        </p:spPr>
      </p:pic>
      <p:sp>
        <p:nvSpPr>
          <p:cNvPr id="5" name="TextBox 4"/>
          <p:cNvSpPr txBox="1"/>
          <p:nvPr/>
        </p:nvSpPr>
        <p:spPr>
          <a:xfrm>
            <a:off x="6429388" y="6160303"/>
            <a:ext cx="2714612" cy="246221"/>
          </a:xfrm>
          <a:prstGeom prst="rect">
            <a:avLst/>
          </a:prstGeom>
          <a:noFill/>
        </p:spPr>
        <p:txBody>
          <a:bodyPr wrap="square" rtlCol="0">
            <a:spAutoFit/>
          </a:bodyPr>
          <a:lstStyle/>
          <a:p>
            <a:r>
              <a:rPr lang="en-CA" sz="1000" dirty="0" smtClean="0">
                <a:solidFill>
                  <a:schemeClr val="bg1"/>
                </a:solidFill>
                <a:latin typeface="Arial" pitchFamily="34" charset="0"/>
                <a:cs typeface="Arial" pitchFamily="34" charset="0"/>
              </a:rPr>
              <a:t>Source: Arctic Council ACIA</a:t>
            </a:r>
            <a:endParaRPr lang="en-CA" sz="1000" dirty="0">
              <a:solidFill>
                <a:schemeClr val="bg1"/>
              </a:solidFill>
              <a:latin typeface="Arial" pitchFamily="34" charset="0"/>
              <a:cs typeface="Arial" pitchFamily="34" charset="0"/>
            </a:endParaRPr>
          </a:p>
        </p:txBody>
      </p:sp>
      <p:sp>
        <p:nvSpPr>
          <p:cNvPr id="6" name="TextBox 5"/>
          <p:cNvSpPr txBox="1"/>
          <p:nvPr/>
        </p:nvSpPr>
        <p:spPr>
          <a:xfrm>
            <a:off x="428596" y="357166"/>
            <a:ext cx="2361056" cy="923330"/>
          </a:xfrm>
          <a:prstGeom prst="rect">
            <a:avLst/>
          </a:prstGeom>
          <a:noFill/>
        </p:spPr>
        <p:txBody>
          <a:bodyPr wrap="square" rtlCol="0">
            <a:spAutoFit/>
          </a:bodyPr>
          <a:lstStyle/>
          <a:p>
            <a:r>
              <a:rPr lang="en-CA" b="1" dirty="0" smtClean="0">
                <a:solidFill>
                  <a:schemeClr val="bg1"/>
                </a:solidFill>
                <a:latin typeface="Arial" pitchFamily="34" charset="0"/>
                <a:cs typeface="Arial" pitchFamily="34" charset="0"/>
              </a:rPr>
              <a:t>Summer Sea Ice Extent</a:t>
            </a:r>
          </a:p>
          <a:p>
            <a:r>
              <a:rPr lang="en-CA" b="1" dirty="0" smtClean="0">
                <a:solidFill>
                  <a:schemeClr val="bg1"/>
                </a:solidFill>
                <a:latin typeface="Arial" pitchFamily="34" charset="0"/>
                <a:cs typeface="Arial" pitchFamily="34" charset="0"/>
              </a:rPr>
              <a:t>1979</a:t>
            </a:r>
            <a:endParaRPr lang="en-CA"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63135060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sp>
        <p:nvSpPr>
          <p:cNvPr id="3" name="Content Placeholder 2"/>
          <p:cNvSpPr>
            <a:spLocks noGrp="1"/>
          </p:cNvSpPr>
          <p:nvPr>
            <p:ph idx="1"/>
          </p:nvPr>
        </p:nvSpPr>
        <p:spPr/>
        <p:txBody>
          <a:bodyPr/>
          <a:lstStyle/>
          <a:p>
            <a:endParaRPr lang="en-CA"/>
          </a:p>
        </p:txBody>
      </p:sp>
      <p:pic>
        <p:nvPicPr>
          <p:cNvPr id="2050" name="Picture 2" descr="C:\Users\Peter\Desktop\Compilation cov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905000" y="-248920"/>
            <a:ext cx="5562600" cy="7416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5424058"/>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0" y="0"/>
            <a:ext cx="9175865" cy="6858000"/>
          </a:xfrm>
          <a:solidFill>
            <a:srgbClr val="002060"/>
          </a:solidFill>
        </p:spPr>
        <p:txBody>
          <a:bodyPr>
            <a:normAutofit/>
          </a:bodyPr>
          <a:lstStyle/>
          <a:p>
            <a:pPr eaLnBrk="1" hangingPunct="1"/>
            <a:r>
              <a:rPr lang="en-CA" altLang="en-US" sz="4000" b="1" dirty="0" smtClean="0">
                <a:solidFill>
                  <a:srgbClr val="FFFF00"/>
                </a:solidFill>
                <a:latin typeface="Arial" pitchFamily="34" charset="0"/>
                <a:cs typeface="Arial" pitchFamily="34" charset="0"/>
              </a:rPr>
              <a:t>KEY OUTCOME OF THE THREE EVENTS:</a:t>
            </a:r>
            <a:br>
              <a:rPr lang="en-CA" altLang="en-US" sz="4000" b="1" dirty="0" smtClean="0">
                <a:solidFill>
                  <a:srgbClr val="FFFF00"/>
                </a:solidFill>
                <a:latin typeface="Arial" pitchFamily="34" charset="0"/>
                <a:cs typeface="Arial" pitchFamily="34" charset="0"/>
              </a:rPr>
            </a:br>
            <a:r>
              <a:rPr lang="en-CA" altLang="en-US" sz="4000" b="1" dirty="0" smtClean="0">
                <a:solidFill>
                  <a:srgbClr val="FFFF00"/>
                </a:solidFill>
                <a:latin typeface="Arial" pitchFamily="34" charset="0"/>
                <a:cs typeface="Arial" pitchFamily="34" charset="0"/>
              </a:rPr>
              <a:t/>
            </a:r>
            <a:br>
              <a:rPr lang="en-CA" altLang="en-US" sz="4000" b="1" dirty="0" smtClean="0">
                <a:solidFill>
                  <a:srgbClr val="FFFF00"/>
                </a:solidFill>
                <a:latin typeface="Arial" pitchFamily="34" charset="0"/>
                <a:cs typeface="Arial" pitchFamily="34" charset="0"/>
              </a:rPr>
            </a:br>
            <a:r>
              <a:rPr lang="en-CA" altLang="en-US" sz="2400" b="1" dirty="0" smtClean="0">
                <a:solidFill>
                  <a:srgbClr val="FFFF00"/>
                </a:solidFill>
                <a:latin typeface="Arial" pitchFamily="34" charset="0"/>
                <a:cs typeface="Arial" pitchFamily="34" charset="0"/>
              </a:rPr>
              <a:t>PRINCIPLES FOR THE CREATION OF A </a:t>
            </a:r>
            <a:br>
              <a:rPr lang="en-CA" altLang="en-US" sz="2400" b="1" dirty="0" smtClean="0">
                <a:solidFill>
                  <a:srgbClr val="FFFF00"/>
                </a:solidFill>
                <a:latin typeface="Arial" pitchFamily="34" charset="0"/>
                <a:cs typeface="Arial" pitchFamily="34" charset="0"/>
              </a:rPr>
            </a:br>
            <a:r>
              <a:rPr lang="en-CA" altLang="en-US" sz="2400" b="1" dirty="0" smtClean="0">
                <a:solidFill>
                  <a:srgbClr val="FFFF00"/>
                </a:solidFill>
                <a:latin typeface="Arial" pitchFamily="34" charset="0"/>
                <a:cs typeface="Arial" pitchFamily="34" charset="0"/>
              </a:rPr>
              <a:t>“STAND-ALONE”</a:t>
            </a:r>
            <a:br>
              <a:rPr lang="en-CA" altLang="en-US" sz="2400" b="1" dirty="0" smtClean="0">
                <a:solidFill>
                  <a:srgbClr val="FFFF00"/>
                </a:solidFill>
                <a:latin typeface="Arial" pitchFamily="34" charset="0"/>
                <a:cs typeface="Arial" pitchFamily="34" charset="0"/>
              </a:rPr>
            </a:br>
            <a:r>
              <a:rPr lang="en-CA" altLang="en-US" sz="2400" b="1" dirty="0" smtClean="0">
                <a:solidFill>
                  <a:srgbClr val="FFFF00"/>
                </a:solidFill>
                <a:latin typeface="Arial" pitchFamily="34" charset="0"/>
                <a:cs typeface="Arial" pitchFamily="34" charset="0"/>
              </a:rPr>
              <a:t> SCIENCE COORDINATING ORGANIZATION </a:t>
            </a:r>
            <a:br>
              <a:rPr lang="en-CA" altLang="en-US" sz="2400" b="1" dirty="0" smtClean="0">
                <a:solidFill>
                  <a:srgbClr val="FFFF00"/>
                </a:solidFill>
                <a:latin typeface="Arial" pitchFamily="34" charset="0"/>
                <a:cs typeface="Arial" pitchFamily="34" charset="0"/>
              </a:rPr>
            </a:br>
            <a:r>
              <a:rPr lang="en-CA" altLang="en-US" sz="2400" b="1" dirty="0" smtClean="0">
                <a:solidFill>
                  <a:srgbClr val="FFFF00"/>
                </a:solidFill>
                <a:latin typeface="Arial" pitchFamily="34" charset="0"/>
                <a:cs typeface="Arial" pitchFamily="34" charset="0"/>
              </a:rPr>
              <a:t>FOR THE CAO INCLUDING:</a:t>
            </a:r>
            <a:br>
              <a:rPr lang="en-CA" altLang="en-US" sz="2400" b="1" dirty="0" smtClean="0">
                <a:solidFill>
                  <a:srgbClr val="FFFF00"/>
                </a:solidFill>
                <a:latin typeface="Arial" pitchFamily="34" charset="0"/>
                <a:cs typeface="Arial" pitchFamily="34" charset="0"/>
              </a:rPr>
            </a:br>
            <a:r>
              <a:rPr lang="en-CA" altLang="en-US" sz="2800" b="1" dirty="0">
                <a:solidFill>
                  <a:srgbClr val="FFFF00"/>
                </a:solidFill>
                <a:latin typeface="Arial" pitchFamily="34" charset="0"/>
                <a:cs typeface="Arial" pitchFamily="34" charset="0"/>
              </a:rPr>
              <a:t/>
            </a:r>
            <a:br>
              <a:rPr lang="en-CA" altLang="en-US" sz="2800" b="1" dirty="0">
                <a:solidFill>
                  <a:srgbClr val="FFFF00"/>
                </a:solidFill>
                <a:latin typeface="Arial" pitchFamily="34" charset="0"/>
                <a:cs typeface="Arial" pitchFamily="34" charset="0"/>
              </a:rPr>
            </a:br>
            <a:r>
              <a:rPr lang="en-CA" altLang="en-US" sz="2400" b="1" dirty="0" smtClean="0">
                <a:solidFill>
                  <a:schemeClr val="bg1"/>
                </a:solidFill>
                <a:latin typeface="Arial" pitchFamily="34" charset="0"/>
                <a:cs typeface="Arial" pitchFamily="34" charset="0"/>
              </a:rPr>
              <a:t>INDIGENOUS INVOLVEMENT FROM DAY 1</a:t>
            </a:r>
            <a:br>
              <a:rPr lang="en-CA" altLang="en-US" sz="2400" b="1" dirty="0" smtClean="0">
                <a:solidFill>
                  <a:schemeClr val="bg1"/>
                </a:solidFill>
                <a:latin typeface="Arial" pitchFamily="34" charset="0"/>
                <a:cs typeface="Arial" pitchFamily="34" charset="0"/>
              </a:rPr>
            </a:br>
            <a:r>
              <a:rPr lang="en-CA" altLang="en-US" sz="2400" b="1" dirty="0" smtClean="0">
                <a:solidFill>
                  <a:schemeClr val="bg1"/>
                </a:solidFill>
                <a:latin typeface="Arial" pitchFamily="34" charset="0"/>
                <a:cs typeface="Arial" pitchFamily="34" charset="0"/>
              </a:rPr>
              <a:t/>
            </a:r>
            <a:br>
              <a:rPr lang="en-CA" altLang="en-US" sz="2400" b="1" dirty="0" smtClean="0">
                <a:solidFill>
                  <a:schemeClr val="bg1"/>
                </a:solidFill>
                <a:latin typeface="Arial" pitchFamily="34" charset="0"/>
                <a:cs typeface="Arial" pitchFamily="34" charset="0"/>
              </a:rPr>
            </a:br>
            <a:r>
              <a:rPr lang="en-CA" altLang="en-US" sz="2400" b="1" dirty="0" smtClean="0">
                <a:solidFill>
                  <a:schemeClr val="bg1"/>
                </a:solidFill>
                <a:latin typeface="Arial" pitchFamily="34" charset="0"/>
                <a:cs typeface="Arial" pitchFamily="34" charset="0"/>
              </a:rPr>
              <a:t>EQUAL INVOLVEMENT OF ALL SIGNATORIES</a:t>
            </a:r>
            <a:br>
              <a:rPr lang="en-CA" altLang="en-US" sz="2400" b="1" dirty="0" smtClean="0">
                <a:solidFill>
                  <a:schemeClr val="bg1"/>
                </a:solidFill>
                <a:latin typeface="Arial" pitchFamily="34" charset="0"/>
                <a:cs typeface="Arial" pitchFamily="34" charset="0"/>
              </a:rPr>
            </a:br>
            <a:r>
              <a:rPr lang="en-CA" altLang="en-US" sz="2400" b="1" dirty="0" smtClean="0">
                <a:solidFill>
                  <a:schemeClr val="bg1"/>
                </a:solidFill>
                <a:latin typeface="Arial" pitchFamily="34" charset="0"/>
                <a:cs typeface="Arial" pitchFamily="34" charset="0"/>
              </a:rPr>
              <a:t>IN ANY INSTITUTIONAL ARRANGEMENT</a:t>
            </a:r>
            <a:br>
              <a:rPr lang="en-CA" altLang="en-US" sz="2400" b="1" dirty="0" smtClean="0">
                <a:solidFill>
                  <a:schemeClr val="bg1"/>
                </a:solidFill>
                <a:latin typeface="Arial" pitchFamily="34" charset="0"/>
                <a:cs typeface="Arial" pitchFamily="34" charset="0"/>
              </a:rPr>
            </a:br>
            <a:r>
              <a:rPr lang="en-CA" altLang="en-US" sz="2400" b="1" dirty="0">
                <a:solidFill>
                  <a:schemeClr val="bg1"/>
                </a:solidFill>
                <a:latin typeface="Arial" pitchFamily="34" charset="0"/>
                <a:cs typeface="Arial" pitchFamily="34" charset="0"/>
              </a:rPr>
              <a:t/>
            </a:r>
            <a:br>
              <a:rPr lang="en-CA" altLang="en-US" sz="2400" b="1" dirty="0">
                <a:solidFill>
                  <a:schemeClr val="bg1"/>
                </a:solidFill>
                <a:latin typeface="Arial" pitchFamily="34" charset="0"/>
                <a:cs typeface="Arial" pitchFamily="34" charset="0"/>
              </a:rPr>
            </a:br>
            <a:r>
              <a:rPr lang="en-CA" altLang="en-US" sz="2400" b="1" dirty="0" smtClean="0">
                <a:solidFill>
                  <a:schemeClr val="bg1"/>
                </a:solidFill>
                <a:latin typeface="Arial" pitchFamily="34" charset="0"/>
                <a:cs typeface="Arial" pitchFamily="34" charset="0"/>
              </a:rPr>
              <a:t>FOCUS ON THE ECOSYSTEM, NOT JUST FISH</a:t>
            </a:r>
          </a:p>
        </p:txBody>
      </p:sp>
    </p:spTree>
    <p:extLst>
      <p:ext uri="{BB962C8B-B14F-4D97-AF65-F5344CB8AC3E}">
        <p14:creationId xmlns:p14="http://schemas.microsoft.com/office/powerpoint/2010/main" val="302089375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0" y="0"/>
            <a:ext cx="9175865" cy="6858000"/>
          </a:xfrm>
          <a:solidFill>
            <a:srgbClr val="002060"/>
          </a:solidFill>
        </p:spPr>
        <p:txBody>
          <a:bodyPr>
            <a:normAutofit fontScale="90000"/>
          </a:bodyPr>
          <a:lstStyle/>
          <a:p>
            <a:pPr eaLnBrk="1" hangingPunct="1"/>
            <a:r>
              <a:rPr lang="en-CA" altLang="en-US" sz="4000" b="1" dirty="0" smtClean="0">
                <a:solidFill>
                  <a:srgbClr val="FFFF00"/>
                </a:solidFill>
                <a:latin typeface="Arial" pitchFamily="34" charset="0"/>
                <a:cs typeface="Arial" pitchFamily="34" charset="0"/>
              </a:rPr>
              <a:t>MANDATE OF AN ORGANIZATION</a:t>
            </a:r>
            <a:r>
              <a:rPr lang="en-CA" altLang="en-US" sz="3200" b="1" dirty="0" smtClean="0">
                <a:solidFill>
                  <a:srgbClr val="FFFF00"/>
                </a:solidFill>
                <a:latin typeface="Arial" pitchFamily="34" charset="0"/>
                <a:cs typeface="Arial" pitchFamily="34" charset="0"/>
              </a:rPr>
              <a:t>:</a:t>
            </a:r>
            <a:br>
              <a:rPr lang="en-CA" altLang="en-US" sz="3200" b="1" dirty="0" smtClean="0">
                <a:solidFill>
                  <a:srgbClr val="FFFF00"/>
                </a:solidFill>
                <a:latin typeface="Arial" pitchFamily="34" charset="0"/>
                <a:cs typeface="Arial" pitchFamily="34" charset="0"/>
              </a:rPr>
            </a:br>
            <a:r>
              <a:rPr lang="en-CA" altLang="en-US" sz="3200" b="1" dirty="0" smtClean="0">
                <a:solidFill>
                  <a:srgbClr val="FFFF00"/>
                </a:solidFill>
                <a:latin typeface="Arial" pitchFamily="34" charset="0"/>
                <a:cs typeface="Arial" pitchFamily="34" charset="0"/>
              </a:rPr>
              <a:t/>
            </a:r>
            <a:br>
              <a:rPr lang="en-CA" altLang="en-US" sz="3200" b="1" dirty="0" smtClean="0">
                <a:solidFill>
                  <a:srgbClr val="FFFF00"/>
                </a:solidFill>
                <a:latin typeface="Arial" pitchFamily="34" charset="0"/>
                <a:cs typeface="Arial" pitchFamily="34" charset="0"/>
              </a:rPr>
            </a:br>
            <a:r>
              <a:rPr lang="en-CA" altLang="en-US" sz="2700" b="1" dirty="0" smtClean="0">
                <a:solidFill>
                  <a:schemeClr val="bg1"/>
                </a:solidFill>
                <a:latin typeface="Arial" pitchFamily="34" charset="0"/>
                <a:cs typeface="Arial" pitchFamily="34" charset="0"/>
              </a:rPr>
              <a:t>CREATE A PLATFORM FOR EQUAL PARTICIPATION OF ALL SIGNATORIES; FOCUS ON THE CAO AND APPLY AN ECOSYSTEMS APPROACH</a:t>
            </a:r>
            <a:br>
              <a:rPr lang="en-CA" altLang="en-US" sz="2700" b="1" dirty="0" smtClean="0">
                <a:solidFill>
                  <a:schemeClr val="bg1"/>
                </a:solidFill>
                <a:latin typeface="Arial" pitchFamily="34" charset="0"/>
                <a:cs typeface="Arial" pitchFamily="34" charset="0"/>
              </a:rPr>
            </a:br>
            <a:r>
              <a:rPr lang="en-CA" altLang="en-US" sz="2700" b="1" dirty="0">
                <a:solidFill>
                  <a:schemeClr val="bg1"/>
                </a:solidFill>
                <a:latin typeface="Arial" pitchFamily="34" charset="0"/>
                <a:cs typeface="Arial" pitchFamily="34" charset="0"/>
              </a:rPr>
              <a:t/>
            </a:r>
            <a:br>
              <a:rPr lang="en-CA" altLang="en-US" sz="2700" b="1" dirty="0">
                <a:solidFill>
                  <a:schemeClr val="bg1"/>
                </a:solidFill>
                <a:latin typeface="Arial" pitchFamily="34" charset="0"/>
                <a:cs typeface="Arial" pitchFamily="34" charset="0"/>
              </a:rPr>
            </a:br>
            <a:r>
              <a:rPr lang="en-CA" altLang="en-US" sz="2700" b="1" dirty="0" smtClean="0">
                <a:solidFill>
                  <a:schemeClr val="bg1"/>
                </a:solidFill>
                <a:latin typeface="Arial" pitchFamily="34" charset="0"/>
                <a:cs typeface="Arial" pitchFamily="34" charset="0"/>
              </a:rPr>
              <a:t>DETERMINE PRIORITIES FOR RESEACH AND MONITORING IN THE CAO</a:t>
            </a:r>
            <a:br>
              <a:rPr lang="en-CA" altLang="en-US" sz="2700" b="1" dirty="0" smtClean="0">
                <a:solidFill>
                  <a:schemeClr val="bg1"/>
                </a:solidFill>
                <a:latin typeface="Arial" pitchFamily="34" charset="0"/>
                <a:cs typeface="Arial" pitchFamily="34" charset="0"/>
              </a:rPr>
            </a:br>
            <a:r>
              <a:rPr lang="en-CA" altLang="en-US" sz="2700" b="1" dirty="0">
                <a:solidFill>
                  <a:schemeClr val="bg1"/>
                </a:solidFill>
                <a:latin typeface="Arial" pitchFamily="34" charset="0"/>
                <a:cs typeface="Arial" pitchFamily="34" charset="0"/>
              </a:rPr>
              <a:t/>
            </a:r>
            <a:br>
              <a:rPr lang="en-CA" altLang="en-US" sz="2700" b="1" dirty="0">
                <a:solidFill>
                  <a:schemeClr val="bg1"/>
                </a:solidFill>
                <a:latin typeface="Arial" pitchFamily="34" charset="0"/>
                <a:cs typeface="Arial" pitchFamily="34" charset="0"/>
              </a:rPr>
            </a:br>
            <a:r>
              <a:rPr lang="en-CA" altLang="en-US" sz="2700" b="1" dirty="0" smtClean="0">
                <a:solidFill>
                  <a:schemeClr val="bg1"/>
                </a:solidFill>
                <a:latin typeface="Arial" pitchFamily="34" charset="0"/>
                <a:cs typeface="Arial" pitchFamily="34" charset="0"/>
              </a:rPr>
              <a:t>FACILITATE PLANNING AND IMPLEMENTATION AND INTEGRATION WITH EXISTING RESEARCH EFFORTS</a:t>
            </a:r>
            <a:br>
              <a:rPr lang="en-CA" altLang="en-US" sz="2700" b="1" dirty="0" smtClean="0">
                <a:solidFill>
                  <a:schemeClr val="bg1"/>
                </a:solidFill>
                <a:latin typeface="Arial" pitchFamily="34" charset="0"/>
                <a:cs typeface="Arial" pitchFamily="34" charset="0"/>
              </a:rPr>
            </a:br>
            <a:r>
              <a:rPr lang="en-CA" altLang="en-US" sz="2700" b="1" dirty="0" smtClean="0">
                <a:solidFill>
                  <a:schemeClr val="bg1"/>
                </a:solidFill>
                <a:latin typeface="Arial" pitchFamily="34" charset="0"/>
                <a:cs typeface="Arial" pitchFamily="34" charset="0"/>
              </a:rPr>
              <a:t/>
            </a:r>
            <a:br>
              <a:rPr lang="en-CA" altLang="en-US" sz="2700" b="1" dirty="0" smtClean="0">
                <a:solidFill>
                  <a:schemeClr val="bg1"/>
                </a:solidFill>
                <a:latin typeface="Arial" pitchFamily="34" charset="0"/>
                <a:cs typeface="Arial" pitchFamily="34" charset="0"/>
              </a:rPr>
            </a:br>
            <a:r>
              <a:rPr lang="en-CA" altLang="en-US" sz="2700" b="1" dirty="0" smtClean="0">
                <a:solidFill>
                  <a:schemeClr val="bg1"/>
                </a:solidFill>
                <a:latin typeface="Arial" pitchFamily="34" charset="0"/>
                <a:cs typeface="Arial" pitchFamily="34" charset="0"/>
              </a:rPr>
              <a:t>SHARE, ANALYZE, AND INTERPRET AVAILABLE DATA ON THE STATE OF CAO FISHSTOCKS AND THE SUPPORTING ECOSYSTEM</a:t>
            </a:r>
            <a:br>
              <a:rPr lang="en-CA" altLang="en-US" sz="2700" b="1" dirty="0" smtClean="0">
                <a:solidFill>
                  <a:schemeClr val="bg1"/>
                </a:solidFill>
                <a:latin typeface="Arial" pitchFamily="34" charset="0"/>
                <a:cs typeface="Arial" pitchFamily="34" charset="0"/>
              </a:rPr>
            </a:br>
            <a:r>
              <a:rPr lang="en-CA" altLang="en-US" sz="3100" b="1" dirty="0">
                <a:solidFill>
                  <a:schemeClr val="bg1"/>
                </a:solidFill>
                <a:latin typeface="Arial" pitchFamily="34" charset="0"/>
                <a:cs typeface="Arial" pitchFamily="34" charset="0"/>
              </a:rPr>
              <a:t/>
            </a:r>
            <a:br>
              <a:rPr lang="en-CA" altLang="en-US" sz="3100" b="1" dirty="0">
                <a:solidFill>
                  <a:schemeClr val="bg1"/>
                </a:solidFill>
                <a:latin typeface="Arial" pitchFamily="34" charset="0"/>
                <a:cs typeface="Arial" pitchFamily="34" charset="0"/>
              </a:rPr>
            </a:br>
            <a:endParaRPr lang="en-CA" altLang="en-US" sz="3100" b="1"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50639831"/>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0" y="0"/>
            <a:ext cx="9175865" cy="6858000"/>
          </a:xfrm>
          <a:solidFill>
            <a:srgbClr val="002060"/>
          </a:solidFill>
        </p:spPr>
        <p:txBody>
          <a:bodyPr>
            <a:normAutofit fontScale="90000"/>
          </a:bodyPr>
          <a:lstStyle/>
          <a:p>
            <a:pPr eaLnBrk="1" hangingPunct="1"/>
            <a:r>
              <a:rPr lang="en-CA" altLang="en-US" sz="4000" b="1" dirty="0" smtClean="0">
                <a:solidFill>
                  <a:srgbClr val="FFFF00"/>
                </a:solidFill>
                <a:latin typeface="Arial" pitchFamily="34" charset="0"/>
                <a:cs typeface="Arial" pitchFamily="34" charset="0"/>
              </a:rPr>
              <a:t>CONCLUSION</a:t>
            </a:r>
            <a:r>
              <a:rPr lang="en-CA" altLang="en-US" sz="3200" b="1" dirty="0" smtClean="0">
                <a:solidFill>
                  <a:srgbClr val="FFFF00"/>
                </a:solidFill>
                <a:latin typeface="Arial" pitchFamily="34" charset="0"/>
                <a:cs typeface="Arial" pitchFamily="34" charset="0"/>
              </a:rPr>
              <a:t>:</a:t>
            </a:r>
            <a:br>
              <a:rPr lang="en-CA" altLang="en-US" sz="3200" b="1" dirty="0" smtClean="0">
                <a:solidFill>
                  <a:srgbClr val="FFFF00"/>
                </a:solidFill>
                <a:latin typeface="Arial" pitchFamily="34" charset="0"/>
                <a:cs typeface="Arial" pitchFamily="34" charset="0"/>
              </a:rPr>
            </a:br>
            <a:r>
              <a:rPr lang="en-CA" altLang="en-US" sz="3200" b="1" dirty="0" smtClean="0">
                <a:solidFill>
                  <a:srgbClr val="FFFF00"/>
                </a:solidFill>
                <a:latin typeface="Arial" pitchFamily="34" charset="0"/>
                <a:cs typeface="Arial" pitchFamily="34" charset="0"/>
              </a:rPr>
              <a:t/>
            </a:r>
            <a:br>
              <a:rPr lang="en-CA" altLang="en-US" sz="3200" b="1" dirty="0" smtClean="0">
                <a:solidFill>
                  <a:srgbClr val="FFFF00"/>
                </a:solidFill>
                <a:latin typeface="Arial" pitchFamily="34" charset="0"/>
                <a:cs typeface="Arial" pitchFamily="34" charset="0"/>
              </a:rPr>
            </a:br>
            <a:r>
              <a:rPr lang="en-CA" altLang="en-US" sz="3200" b="1" dirty="0" smtClean="0">
                <a:solidFill>
                  <a:srgbClr val="FFFF00"/>
                </a:solidFill>
                <a:latin typeface="Arial" pitchFamily="34" charset="0"/>
                <a:cs typeface="Arial" pitchFamily="34" charset="0"/>
              </a:rPr>
              <a:t>IT IS POSSIBLE THAT </a:t>
            </a:r>
            <a:br>
              <a:rPr lang="en-CA" altLang="en-US" sz="3200" b="1" dirty="0" smtClean="0">
                <a:solidFill>
                  <a:srgbClr val="FFFF00"/>
                </a:solidFill>
                <a:latin typeface="Arial" pitchFamily="34" charset="0"/>
                <a:cs typeface="Arial" pitchFamily="34" charset="0"/>
              </a:rPr>
            </a:br>
            <a:r>
              <a:rPr lang="en-CA" altLang="en-US" sz="3200" b="1" dirty="0" smtClean="0">
                <a:solidFill>
                  <a:srgbClr val="FFFF00"/>
                </a:solidFill>
                <a:latin typeface="Arial" pitchFamily="34" charset="0"/>
                <a:cs typeface="Arial" pitchFamily="34" charset="0"/>
              </a:rPr>
              <a:t>AN AGREEMENT ABOUT THE CAO</a:t>
            </a:r>
            <a:br>
              <a:rPr lang="en-CA" altLang="en-US" sz="3200" b="1" dirty="0" smtClean="0">
                <a:solidFill>
                  <a:srgbClr val="FFFF00"/>
                </a:solidFill>
                <a:latin typeface="Arial" pitchFamily="34" charset="0"/>
                <a:cs typeface="Arial" pitchFamily="34" charset="0"/>
              </a:rPr>
            </a:br>
            <a:r>
              <a:rPr lang="en-CA" altLang="en-US" sz="3200" b="1" dirty="0" smtClean="0">
                <a:solidFill>
                  <a:srgbClr val="FFFF00"/>
                </a:solidFill>
                <a:latin typeface="Arial" pitchFamily="34" charset="0"/>
                <a:cs typeface="Arial" pitchFamily="34" charset="0"/>
              </a:rPr>
              <a:t>WILL BE IN PLACE SOON……</a:t>
            </a:r>
            <a:br>
              <a:rPr lang="en-CA" altLang="en-US" sz="3200" b="1" dirty="0" smtClean="0">
                <a:solidFill>
                  <a:srgbClr val="FFFF00"/>
                </a:solidFill>
                <a:latin typeface="Arial" pitchFamily="34" charset="0"/>
                <a:cs typeface="Arial" pitchFamily="34" charset="0"/>
              </a:rPr>
            </a:br>
            <a:r>
              <a:rPr lang="en-CA" altLang="en-US" sz="3200" b="1" dirty="0" smtClean="0">
                <a:solidFill>
                  <a:srgbClr val="FFFF00"/>
                </a:solidFill>
                <a:latin typeface="Arial" pitchFamily="34" charset="0"/>
                <a:cs typeface="Arial" pitchFamily="34" charset="0"/>
              </a:rPr>
              <a:t/>
            </a:r>
            <a:br>
              <a:rPr lang="en-CA" altLang="en-US" sz="3200" b="1" dirty="0" smtClean="0">
                <a:solidFill>
                  <a:srgbClr val="FFFF00"/>
                </a:solidFill>
                <a:latin typeface="Arial" pitchFamily="34" charset="0"/>
                <a:cs typeface="Arial" pitchFamily="34" charset="0"/>
              </a:rPr>
            </a:br>
            <a:r>
              <a:rPr lang="en-CA" altLang="en-US" sz="3100" b="1" dirty="0" smtClean="0">
                <a:solidFill>
                  <a:schemeClr val="bg1"/>
                </a:solidFill>
                <a:latin typeface="Arial" pitchFamily="34" charset="0"/>
                <a:cs typeface="Arial" pitchFamily="34" charset="0"/>
              </a:rPr>
              <a:t>THIS WOULD BE A MAJOR </a:t>
            </a:r>
            <a:br>
              <a:rPr lang="en-CA" altLang="en-US" sz="3100" b="1" dirty="0" smtClean="0">
                <a:solidFill>
                  <a:schemeClr val="bg1"/>
                </a:solidFill>
                <a:latin typeface="Arial" pitchFamily="34" charset="0"/>
                <a:cs typeface="Arial" pitchFamily="34" charset="0"/>
              </a:rPr>
            </a:br>
            <a:r>
              <a:rPr lang="en-CA" altLang="en-US" sz="3100" b="1" dirty="0" smtClean="0">
                <a:solidFill>
                  <a:schemeClr val="bg1"/>
                </a:solidFill>
                <a:latin typeface="Arial" pitchFamily="34" charset="0"/>
                <a:cs typeface="Arial" pitchFamily="34" charset="0"/>
              </a:rPr>
              <a:t>GLOBAL ACHIEVEMENT</a:t>
            </a:r>
            <a:br>
              <a:rPr lang="en-CA" altLang="en-US" sz="3100" b="1" dirty="0" smtClean="0">
                <a:solidFill>
                  <a:schemeClr val="bg1"/>
                </a:solidFill>
                <a:latin typeface="Arial" pitchFamily="34" charset="0"/>
                <a:cs typeface="Arial" pitchFamily="34" charset="0"/>
              </a:rPr>
            </a:br>
            <a:r>
              <a:rPr lang="en-CA" altLang="en-US" sz="3100" b="1" dirty="0">
                <a:solidFill>
                  <a:schemeClr val="bg1"/>
                </a:solidFill>
                <a:latin typeface="Arial" pitchFamily="34" charset="0"/>
                <a:cs typeface="Arial" pitchFamily="34" charset="0"/>
              </a:rPr>
              <a:t/>
            </a:r>
            <a:br>
              <a:rPr lang="en-CA" altLang="en-US" sz="3100" b="1" dirty="0">
                <a:solidFill>
                  <a:schemeClr val="bg1"/>
                </a:solidFill>
                <a:latin typeface="Arial" pitchFamily="34" charset="0"/>
                <a:cs typeface="Arial" pitchFamily="34" charset="0"/>
              </a:rPr>
            </a:br>
            <a:r>
              <a:rPr lang="en-CA" altLang="en-US" sz="3100" b="1" dirty="0" smtClean="0">
                <a:solidFill>
                  <a:schemeClr val="bg1"/>
                </a:solidFill>
                <a:latin typeface="Arial" pitchFamily="34" charset="0"/>
                <a:cs typeface="Arial" pitchFamily="34" charset="0"/>
              </a:rPr>
              <a:t>FOR ONCE, THE “PRECAUTIONARY PRINCIPLE” WOULD BE APPLIED </a:t>
            </a:r>
            <a:br>
              <a:rPr lang="en-CA" altLang="en-US" sz="3100" b="1" dirty="0" smtClean="0">
                <a:solidFill>
                  <a:schemeClr val="bg1"/>
                </a:solidFill>
                <a:latin typeface="Arial" pitchFamily="34" charset="0"/>
                <a:cs typeface="Arial" pitchFamily="34" charset="0"/>
              </a:rPr>
            </a:br>
            <a:r>
              <a:rPr lang="en-CA" altLang="en-US" sz="3100" b="1" i="1" dirty="0" smtClean="0">
                <a:solidFill>
                  <a:schemeClr val="bg1"/>
                </a:solidFill>
                <a:latin typeface="Arial" pitchFamily="34" charset="0"/>
                <a:cs typeface="Arial" pitchFamily="34" charset="0"/>
              </a:rPr>
              <a:t>BEFORE </a:t>
            </a:r>
            <a:r>
              <a:rPr lang="en-CA" altLang="en-US" sz="3100" b="1" dirty="0" smtClean="0">
                <a:solidFill>
                  <a:schemeClr val="bg1"/>
                </a:solidFill>
                <a:latin typeface="Arial" pitchFamily="34" charset="0"/>
                <a:cs typeface="Arial" pitchFamily="34" charset="0"/>
              </a:rPr>
              <a:t>PROBLEMS OCCUR…….</a:t>
            </a:r>
            <a:br>
              <a:rPr lang="en-CA" altLang="en-US" sz="3100" b="1" dirty="0" smtClean="0">
                <a:solidFill>
                  <a:schemeClr val="bg1"/>
                </a:solidFill>
                <a:latin typeface="Arial" pitchFamily="34" charset="0"/>
                <a:cs typeface="Arial" pitchFamily="34" charset="0"/>
              </a:rPr>
            </a:br>
            <a:r>
              <a:rPr lang="en-CA" altLang="en-US" sz="3100" b="1" dirty="0">
                <a:solidFill>
                  <a:schemeClr val="bg1"/>
                </a:solidFill>
                <a:latin typeface="Arial" pitchFamily="34" charset="0"/>
                <a:cs typeface="Arial" pitchFamily="34" charset="0"/>
              </a:rPr>
              <a:t/>
            </a:r>
            <a:br>
              <a:rPr lang="en-CA" altLang="en-US" sz="3100" b="1" dirty="0">
                <a:solidFill>
                  <a:schemeClr val="bg1"/>
                </a:solidFill>
                <a:latin typeface="Arial" pitchFamily="34" charset="0"/>
                <a:cs typeface="Arial" pitchFamily="34" charset="0"/>
              </a:rPr>
            </a:br>
            <a:endParaRPr lang="en-CA" altLang="en-US" sz="3100" b="1"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729608674"/>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CA"/>
          </a:p>
        </p:txBody>
      </p:sp>
      <p:pic>
        <p:nvPicPr>
          <p:cNvPr id="4" name="Content Placeholder 3" descr="DSC_0454.jpg"/>
          <p:cNvPicPr>
            <a:picLocks noGrp="1" noChangeAspect="1"/>
          </p:cNvPicPr>
          <p:nvPr>
            <p:ph idx="1"/>
          </p:nvPr>
        </p:nvPicPr>
        <p:blipFill>
          <a:blip r:embed="rId2" cstate="print"/>
          <a:stretch>
            <a:fillRect/>
          </a:stretch>
        </p:blipFill>
        <p:spPr>
          <a:xfrm>
            <a:off x="0" y="0"/>
            <a:ext cx="9144000" cy="6858000"/>
          </a:xfrm>
        </p:spPr>
      </p:pic>
      <p:sp>
        <p:nvSpPr>
          <p:cNvPr id="5" name="TextBox 4"/>
          <p:cNvSpPr txBox="1"/>
          <p:nvPr/>
        </p:nvSpPr>
        <p:spPr>
          <a:xfrm>
            <a:off x="0" y="5000636"/>
            <a:ext cx="9144000" cy="707886"/>
          </a:xfrm>
          <a:prstGeom prst="rect">
            <a:avLst/>
          </a:prstGeom>
          <a:noFill/>
        </p:spPr>
        <p:txBody>
          <a:bodyPr wrap="square" rtlCol="0">
            <a:spAutoFit/>
          </a:bodyPr>
          <a:lstStyle/>
          <a:p>
            <a:pPr algn="ctr"/>
            <a:r>
              <a:rPr lang="en-CA" sz="4000" b="1" dirty="0" smtClean="0">
                <a:solidFill>
                  <a:srgbClr val="FFFF00"/>
                </a:solidFill>
                <a:latin typeface="Arial" pitchFamily="34" charset="0"/>
                <a:cs typeface="Arial" pitchFamily="34" charset="0"/>
              </a:rPr>
              <a:t>THANK YOU!</a:t>
            </a:r>
            <a:endParaRPr lang="en-CA" sz="4000" b="1" dirty="0">
              <a:solidFill>
                <a:srgbClr val="FFFF00"/>
              </a:solidFill>
              <a:latin typeface="Arial" pitchFamily="34" charset="0"/>
              <a:cs typeface="Arial" pitchFamily="34" charset="0"/>
            </a:endParaRPr>
          </a:p>
        </p:txBody>
      </p:sp>
    </p:spTree>
    <p:extLst>
      <p:ext uri="{BB962C8B-B14F-4D97-AF65-F5344CB8AC3E}">
        <p14:creationId xmlns:p14="http://schemas.microsoft.com/office/powerpoint/2010/main" val="49850227"/>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ea-ice-2003-high-res.jpg"/>
          <p:cNvPicPr>
            <a:picLocks noChangeAspect="1"/>
          </p:cNvPicPr>
          <p:nvPr/>
        </p:nvPicPr>
        <p:blipFill>
          <a:blip r:embed="rId2" cstate="print"/>
          <a:stretch>
            <a:fillRect/>
          </a:stretch>
        </p:blipFill>
        <p:spPr>
          <a:xfrm>
            <a:off x="0" y="2406"/>
            <a:ext cx="9144000" cy="6853187"/>
          </a:xfrm>
          <a:prstGeom prst="rect">
            <a:avLst/>
          </a:prstGeom>
        </p:spPr>
      </p:pic>
      <p:sp>
        <p:nvSpPr>
          <p:cNvPr id="3" name="TextBox 2"/>
          <p:cNvSpPr txBox="1"/>
          <p:nvPr/>
        </p:nvSpPr>
        <p:spPr>
          <a:xfrm>
            <a:off x="6572264" y="6064581"/>
            <a:ext cx="2571736" cy="246221"/>
          </a:xfrm>
          <a:prstGeom prst="rect">
            <a:avLst/>
          </a:prstGeom>
          <a:noFill/>
        </p:spPr>
        <p:txBody>
          <a:bodyPr wrap="square" rtlCol="0">
            <a:spAutoFit/>
          </a:bodyPr>
          <a:lstStyle/>
          <a:p>
            <a:r>
              <a:rPr lang="en-CA" sz="1000" dirty="0" smtClean="0">
                <a:solidFill>
                  <a:schemeClr val="bg1"/>
                </a:solidFill>
                <a:latin typeface="Arial" pitchFamily="34" charset="0"/>
                <a:cs typeface="Arial" pitchFamily="34" charset="0"/>
              </a:rPr>
              <a:t>Source: Arctic Council ACIA</a:t>
            </a:r>
            <a:endParaRPr lang="en-CA" sz="1000" dirty="0">
              <a:solidFill>
                <a:schemeClr val="bg1"/>
              </a:solidFill>
              <a:latin typeface="Arial" pitchFamily="34" charset="0"/>
              <a:cs typeface="Arial" pitchFamily="34" charset="0"/>
            </a:endParaRPr>
          </a:p>
        </p:txBody>
      </p:sp>
      <p:sp>
        <p:nvSpPr>
          <p:cNvPr id="4" name="TextBox 3"/>
          <p:cNvSpPr txBox="1"/>
          <p:nvPr/>
        </p:nvSpPr>
        <p:spPr>
          <a:xfrm>
            <a:off x="428596" y="428604"/>
            <a:ext cx="2428892" cy="646331"/>
          </a:xfrm>
          <a:prstGeom prst="rect">
            <a:avLst/>
          </a:prstGeom>
          <a:noFill/>
        </p:spPr>
        <p:txBody>
          <a:bodyPr wrap="square" rtlCol="0">
            <a:spAutoFit/>
          </a:bodyPr>
          <a:lstStyle/>
          <a:p>
            <a:r>
              <a:rPr lang="en-CA" b="1" dirty="0" smtClean="0">
                <a:solidFill>
                  <a:schemeClr val="bg1"/>
                </a:solidFill>
                <a:latin typeface="Arial" pitchFamily="34" charset="0"/>
                <a:cs typeface="Arial" pitchFamily="34" charset="0"/>
              </a:rPr>
              <a:t>Summer Sea Ice Extent 2003</a:t>
            </a:r>
            <a:endParaRPr lang="en-CA" b="1" dirty="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01382725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Content Placeholder 2" descr="Minimum_SeaIce_Area_2012_09_16.1080.tif"/>
          <p:cNvPicPr>
            <a:picLocks noGrp="1" noChangeAspect="1"/>
          </p:cNvPicPr>
          <p:nvPr>
            <p:ph/>
          </p:nvPr>
        </p:nvPicPr>
        <p:blipFill>
          <a:blip r:embed="rId2"/>
          <a:stretch>
            <a:fillRect/>
          </a:stretch>
        </p:blipFill>
        <p:spPr>
          <a:xfrm>
            <a:off x="-571536" y="0"/>
            <a:ext cx="10572824" cy="6858000"/>
          </a:xfrm>
        </p:spPr>
      </p:pic>
      <p:sp>
        <p:nvSpPr>
          <p:cNvPr id="4" name="TextBox 3"/>
          <p:cNvSpPr txBox="1"/>
          <p:nvPr/>
        </p:nvSpPr>
        <p:spPr>
          <a:xfrm>
            <a:off x="3929058" y="5786454"/>
            <a:ext cx="963725" cy="307777"/>
          </a:xfrm>
          <a:prstGeom prst="rect">
            <a:avLst/>
          </a:prstGeom>
          <a:noFill/>
        </p:spPr>
        <p:txBody>
          <a:bodyPr wrap="none" rtlCol="0">
            <a:spAutoFit/>
          </a:bodyPr>
          <a:lstStyle/>
          <a:p>
            <a:r>
              <a:rPr lang="en-CA" sz="1400" b="1" dirty="0" smtClean="0">
                <a:solidFill>
                  <a:srgbClr val="FFFF00"/>
                </a:solidFill>
                <a:latin typeface="Arial" pitchFamily="34" charset="0"/>
                <a:cs typeface="Arial" pitchFamily="34" charset="0"/>
              </a:rPr>
              <a:t>CANADA</a:t>
            </a:r>
            <a:endParaRPr lang="en-CA" sz="1400" b="1" dirty="0">
              <a:solidFill>
                <a:srgbClr val="FFFF00"/>
              </a:solidFill>
              <a:latin typeface="Arial" pitchFamily="34" charset="0"/>
              <a:cs typeface="Arial" pitchFamily="34" charset="0"/>
            </a:endParaRPr>
          </a:p>
        </p:txBody>
      </p:sp>
      <p:sp>
        <p:nvSpPr>
          <p:cNvPr id="2" name="TextBox 1"/>
          <p:cNvSpPr txBox="1"/>
          <p:nvPr/>
        </p:nvSpPr>
        <p:spPr>
          <a:xfrm>
            <a:off x="-106298" y="304800"/>
            <a:ext cx="2736647" cy="369332"/>
          </a:xfrm>
          <a:prstGeom prst="rect">
            <a:avLst/>
          </a:prstGeom>
          <a:noFill/>
        </p:spPr>
        <p:txBody>
          <a:bodyPr wrap="none" rtlCol="0">
            <a:spAutoFit/>
          </a:bodyPr>
          <a:lstStyle/>
          <a:p>
            <a:r>
              <a:rPr lang="en-CA" b="1" dirty="0" smtClean="0">
                <a:solidFill>
                  <a:schemeClr val="bg1"/>
                </a:solidFill>
              </a:rPr>
              <a:t>Summer Sea Ice Extent</a:t>
            </a:r>
            <a:endParaRPr lang="en-CA" b="1" dirty="0">
              <a:solidFill>
                <a:schemeClr val="bg1"/>
              </a:solidFill>
            </a:endParaRPr>
          </a:p>
        </p:txBody>
      </p:sp>
    </p:spTree>
    <p:extLst>
      <p:ext uri="{BB962C8B-B14F-4D97-AF65-F5344CB8AC3E}">
        <p14:creationId xmlns:p14="http://schemas.microsoft.com/office/powerpoint/2010/main" val="372093844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838200" y="403860"/>
            <a:ext cx="7543800" cy="64541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8220071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0" y="0"/>
            <a:ext cx="9175865" cy="6858000"/>
          </a:xfrm>
          <a:solidFill>
            <a:srgbClr val="002060"/>
          </a:solidFill>
        </p:spPr>
        <p:txBody>
          <a:bodyPr>
            <a:normAutofit/>
          </a:bodyPr>
          <a:lstStyle/>
          <a:p>
            <a:pPr eaLnBrk="1" hangingPunct="1"/>
            <a:r>
              <a:rPr lang="en-CA" altLang="en-US" sz="4400" b="1" dirty="0" smtClean="0">
                <a:solidFill>
                  <a:srgbClr val="FFFF00"/>
                </a:solidFill>
                <a:latin typeface="Arial" pitchFamily="34" charset="0"/>
                <a:cs typeface="Arial" pitchFamily="34" charset="0"/>
              </a:rPr>
              <a:t>THE ISSUE</a:t>
            </a:r>
            <a:endParaRPr lang="en-CA" altLang="en-US" sz="4400" b="1" dirty="0" smtClean="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964657227"/>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5"/>
          <p:cNvSpPr>
            <a:spLocks noGrp="1"/>
          </p:cNvSpPr>
          <p:nvPr>
            <p:ph type="ctrTitle" idx="4294967295"/>
          </p:nvPr>
        </p:nvSpPr>
        <p:spPr>
          <a:xfrm>
            <a:off x="0" y="0"/>
            <a:ext cx="9175865" cy="6858000"/>
          </a:xfrm>
          <a:solidFill>
            <a:srgbClr val="002060"/>
          </a:solidFill>
        </p:spPr>
        <p:txBody>
          <a:bodyPr>
            <a:normAutofit/>
          </a:bodyPr>
          <a:lstStyle/>
          <a:p>
            <a:pPr eaLnBrk="1" hangingPunct="1"/>
            <a:r>
              <a:rPr lang="en-CA" altLang="en-US" sz="4000" b="1" dirty="0" smtClean="0">
                <a:solidFill>
                  <a:srgbClr val="FFFF00"/>
                </a:solidFill>
                <a:latin typeface="Arial" pitchFamily="34" charset="0"/>
                <a:cs typeface="Arial" pitchFamily="34" charset="0"/>
              </a:rPr>
              <a:t>MARITIME ANOMALIES: </a:t>
            </a:r>
            <a:br>
              <a:rPr lang="en-CA" altLang="en-US" sz="4000" b="1" dirty="0" smtClean="0">
                <a:solidFill>
                  <a:srgbClr val="FFFF00"/>
                </a:solidFill>
                <a:latin typeface="Arial" pitchFamily="34" charset="0"/>
                <a:cs typeface="Arial" pitchFamily="34" charset="0"/>
              </a:rPr>
            </a:br>
            <a:r>
              <a:rPr lang="en-CA" altLang="en-US" sz="4000" b="1" dirty="0" smtClean="0">
                <a:solidFill>
                  <a:schemeClr val="bg1"/>
                </a:solidFill>
                <a:latin typeface="Arial" pitchFamily="34" charset="0"/>
                <a:cs typeface="Arial" pitchFamily="34" charset="0"/>
              </a:rPr>
              <a:t/>
            </a:r>
            <a:br>
              <a:rPr lang="en-CA" altLang="en-US" sz="4000" b="1" dirty="0" smtClean="0">
                <a:solidFill>
                  <a:schemeClr val="bg1"/>
                </a:solidFill>
                <a:latin typeface="Arial" pitchFamily="34" charset="0"/>
                <a:cs typeface="Arial" pitchFamily="34" charset="0"/>
              </a:rPr>
            </a:br>
            <a:r>
              <a:rPr lang="en-CA" altLang="en-US" sz="3200" b="1" dirty="0" smtClean="0">
                <a:solidFill>
                  <a:schemeClr val="bg1"/>
                </a:solidFill>
                <a:latin typeface="Arial" pitchFamily="34" charset="0"/>
                <a:cs typeface="Arial" pitchFamily="34" charset="0"/>
              </a:rPr>
              <a:t>HIGH SEAS “ENCLAVES” </a:t>
            </a:r>
            <a:br>
              <a:rPr lang="en-CA" altLang="en-US" sz="3200" b="1" dirty="0" smtClean="0">
                <a:solidFill>
                  <a:schemeClr val="bg1"/>
                </a:solidFill>
                <a:latin typeface="Arial" pitchFamily="34" charset="0"/>
                <a:cs typeface="Arial" pitchFamily="34" charset="0"/>
              </a:rPr>
            </a:br>
            <a:r>
              <a:rPr lang="en-CA" altLang="en-US" sz="3200" b="1" dirty="0" smtClean="0">
                <a:solidFill>
                  <a:schemeClr val="bg1"/>
                </a:solidFill>
                <a:latin typeface="Arial" pitchFamily="34" charset="0"/>
                <a:cs typeface="Arial" pitchFamily="34" charset="0"/>
              </a:rPr>
              <a:t>(HOLES)</a:t>
            </a:r>
            <a:br>
              <a:rPr lang="en-CA" altLang="en-US" sz="3200" b="1" dirty="0" smtClean="0">
                <a:solidFill>
                  <a:schemeClr val="bg1"/>
                </a:solidFill>
                <a:latin typeface="Arial" pitchFamily="34" charset="0"/>
                <a:cs typeface="Arial" pitchFamily="34" charset="0"/>
              </a:rPr>
            </a:br>
            <a:r>
              <a:rPr lang="en-CA" altLang="en-US" sz="3200" b="1" dirty="0" smtClean="0">
                <a:solidFill>
                  <a:schemeClr val="bg1"/>
                </a:solidFill>
                <a:latin typeface="Arial" pitchFamily="34" charset="0"/>
                <a:cs typeface="Arial" pitchFamily="34" charset="0"/>
              </a:rPr>
              <a:t>IN NORTHERN MARINE AREAS</a:t>
            </a:r>
            <a:br>
              <a:rPr lang="en-CA" altLang="en-US" sz="3200" b="1" dirty="0" smtClean="0">
                <a:solidFill>
                  <a:schemeClr val="bg1"/>
                </a:solidFill>
                <a:latin typeface="Arial" pitchFamily="34" charset="0"/>
                <a:cs typeface="Arial" pitchFamily="34" charset="0"/>
              </a:rPr>
            </a:br>
            <a:r>
              <a:rPr lang="en-CA" altLang="en-US" sz="3200" b="1" dirty="0" smtClean="0">
                <a:solidFill>
                  <a:schemeClr val="bg1"/>
                </a:solidFill>
                <a:latin typeface="Arial" pitchFamily="34" charset="0"/>
                <a:cs typeface="Arial" pitchFamily="34" charset="0"/>
              </a:rPr>
              <a:t>THAT ARE SURROUNDED </a:t>
            </a:r>
            <a:br>
              <a:rPr lang="en-CA" altLang="en-US" sz="3200" b="1" dirty="0" smtClean="0">
                <a:solidFill>
                  <a:schemeClr val="bg1"/>
                </a:solidFill>
                <a:latin typeface="Arial" pitchFamily="34" charset="0"/>
                <a:cs typeface="Arial" pitchFamily="34" charset="0"/>
              </a:rPr>
            </a:br>
            <a:r>
              <a:rPr lang="en-CA" altLang="en-US" sz="3200" b="1" dirty="0" smtClean="0">
                <a:solidFill>
                  <a:schemeClr val="bg1"/>
                </a:solidFill>
                <a:latin typeface="Arial" pitchFamily="34" charset="0"/>
                <a:cs typeface="Arial" pitchFamily="34" charset="0"/>
              </a:rPr>
              <a:t>BY EEZ’s</a:t>
            </a:r>
            <a:br>
              <a:rPr lang="en-CA" altLang="en-US" sz="3200" b="1" dirty="0" smtClean="0">
                <a:solidFill>
                  <a:schemeClr val="bg1"/>
                </a:solidFill>
                <a:latin typeface="Arial" pitchFamily="34" charset="0"/>
                <a:cs typeface="Arial" pitchFamily="34" charset="0"/>
              </a:rPr>
            </a:br>
            <a:r>
              <a:rPr lang="en-CA" altLang="en-US" sz="4400" b="1" dirty="0">
                <a:solidFill>
                  <a:schemeClr val="bg1"/>
                </a:solidFill>
                <a:latin typeface="Arial" pitchFamily="34" charset="0"/>
                <a:cs typeface="Arial" pitchFamily="34" charset="0"/>
              </a:rPr>
              <a:t/>
            </a:r>
            <a:br>
              <a:rPr lang="en-CA" altLang="en-US" sz="4400" b="1" dirty="0">
                <a:solidFill>
                  <a:schemeClr val="bg1"/>
                </a:solidFill>
                <a:latin typeface="Arial" pitchFamily="34" charset="0"/>
                <a:cs typeface="Arial" pitchFamily="34" charset="0"/>
              </a:rPr>
            </a:br>
            <a:r>
              <a:rPr lang="en-CA" altLang="en-US" b="1" dirty="0" smtClean="0">
                <a:solidFill>
                  <a:schemeClr val="bg1"/>
                </a:solidFill>
                <a:latin typeface="Arial" pitchFamily="34" charset="0"/>
                <a:cs typeface="Arial" pitchFamily="34" charset="0"/>
              </a:rPr>
              <a:t>(based on: </a:t>
            </a:r>
            <a:r>
              <a:rPr lang="en-CA" altLang="en-US" b="1" dirty="0" err="1" smtClean="0">
                <a:solidFill>
                  <a:schemeClr val="bg1"/>
                </a:solidFill>
                <a:latin typeface="Arial" pitchFamily="34" charset="0"/>
                <a:cs typeface="Arial" pitchFamily="34" charset="0"/>
              </a:rPr>
              <a:t>zilanov</a:t>
            </a:r>
            <a:r>
              <a:rPr lang="en-CA" altLang="en-US" b="1" dirty="0" smtClean="0">
                <a:solidFill>
                  <a:schemeClr val="bg1"/>
                </a:solidFill>
                <a:latin typeface="Arial" pitchFamily="34" charset="0"/>
                <a:cs typeface="Arial" pitchFamily="34" charset="0"/>
              </a:rPr>
              <a:t>)</a:t>
            </a:r>
          </a:p>
        </p:txBody>
      </p:sp>
    </p:spTree>
    <p:extLst>
      <p:ext uri="{BB962C8B-B14F-4D97-AF65-F5344CB8AC3E}">
        <p14:creationId xmlns:p14="http://schemas.microsoft.com/office/powerpoint/2010/main" val="386691485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6" name="Content Placeholder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457200" y="228600"/>
            <a:ext cx="8534400" cy="5782635"/>
          </a:xfrm>
        </p:spPr>
      </p:pic>
      <p:sp>
        <p:nvSpPr>
          <p:cNvPr id="5" name="TextBox 4"/>
          <p:cNvSpPr txBox="1"/>
          <p:nvPr/>
        </p:nvSpPr>
        <p:spPr>
          <a:xfrm>
            <a:off x="648135" y="537556"/>
            <a:ext cx="2590800" cy="646331"/>
          </a:xfrm>
          <a:prstGeom prst="rect">
            <a:avLst/>
          </a:prstGeom>
          <a:noFill/>
        </p:spPr>
        <p:txBody>
          <a:bodyPr wrap="square" rtlCol="0">
            <a:spAutoFit/>
          </a:bodyPr>
          <a:lstStyle/>
          <a:p>
            <a:r>
              <a:rPr lang="en-US" sz="2000" b="1" i="1" dirty="0" smtClean="0">
                <a:solidFill>
                  <a:srgbClr val="FFFF00"/>
                </a:solidFill>
              </a:rPr>
              <a:t>Banana Hole</a:t>
            </a:r>
          </a:p>
          <a:p>
            <a:endParaRPr lang="en-US" sz="1600" b="1" i="1" dirty="0">
              <a:solidFill>
                <a:srgbClr val="FFFF00"/>
              </a:solidFill>
            </a:endParaRPr>
          </a:p>
        </p:txBody>
      </p:sp>
      <p:sp>
        <p:nvSpPr>
          <p:cNvPr id="7" name="TextBox 6"/>
          <p:cNvSpPr txBox="1"/>
          <p:nvPr/>
        </p:nvSpPr>
        <p:spPr>
          <a:xfrm>
            <a:off x="1524870" y="2700846"/>
            <a:ext cx="837330" cy="707886"/>
          </a:xfrm>
          <a:prstGeom prst="rect">
            <a:avLst/>
          </a:prstGeom>
          <a:noFill/>
        </p:spPr>
        <p:txBody>
          <a:bodyPr wrap="square" rtlCol="0">
            <a:spAutoFit/>
          </a:bodyPr>
          <a:lstStyle/>
          <a:p>
            <a:r>
              <a:rPr lang="en-US" sz="2000" b="1" i="1" dirty="0" smtClean="0">
                <a:solidFill>
                  <a:srgbClr val="FFFF00"/>
                </a:solidFill>
              </a:rPr>
              <a:t>Loop Hole</a:t>
            </a:r>
            <a:endParaRPr lang="en-US" sz="2000" b="1" i="1" dirty="0">
              <a:solidFill>
                <a:srgbClr val="FFFF00"/>
              </a:solidFill>
            </a:endParaRPr>
          </a:p>
        </p:txBody>
      </p:sp>
      <p:sp>
        <p:nvSpPr>
          <p:cNvPr id="8" name="TextBox 7"/>
          <p:cNvSpPr txBox="1"/>
          <p:nvPr/>
        </p:nvSpPr>
        <p:spPr>
          <a:xfrm>
            <a:off x="4191000" y="1685183"/>
            <a:ext cx="2209800" cy="1015663"/>
          </a:xfrm>
          <a:prstGeom prst="rect">
            <a:avLst/>
          </a:prstGeom>
          <a:noFill/>
        </p:spPr>
        <p:txBody>
          <a:bodyPr wrap="square" rtlCol="0">
            <a:spAutoFit/>
          </a:bodyPr>
          <a:lstStyle/>
          <a:p>
            <a:r>
              <a:rPr lang="en-US" sz="2000" b="1" i="1" dirty="0" smtClean="0">
                <a:solidFill>
                  <a:srgbClr val="FFFF00"/>
                </a:solidFill>
              </a:rPr>
              <a:t>Central Arctic Ocean (CAO) High Seas</a:t>
            </a:r>
            <a:endParaRPr lang="en-US" sz="2000" b="1" i="1" dirty="0">
              <a:solidFill>
                <a:srgbClr val="FFFF00"/>
              </a:solidFill>
            </a:endParaRPr>
          </a:p>
        </p:txBody>
      </p:sp>
      <p:sp>
        <p:nvSpPr>
          <p:cNvPr id="10" name="TextBox 9"/>
          <p:cNvSpPr txBox="1"/>
          <p:nvPr/>
        </p:nvSpPr>
        <p:spPr>
          <a:xfrm>
            <a:off x="7772400" y="3506324"/>
            <a:ext cx="1143000" cy="707886"/>
          </a:xfrm>
          <a:prstGeom prst="rect">
            <a:avLst/>
          </a:prstGeom>
          <a:noFill/>
        </p:spPr>
        <p:txBody>
          <a:bodyPr wrap="square" rtlCol="0">
            <a:spAutoFit/>
          </a:bodyPr>
          <a:lstStyle/>
          <a:p>
            <a:r>
              <a:rPr lang="en-US" sz="2000" b="1" i="1" dirty="0" smtClean="0">
                <a:solidFill>
                  <a:srgbClr val="FFFF00"/>
                </a:solidFill>
                <a:ea typeface="Verdana" panose="020B0604030504040204" pitchFamily="34" charset="0"/>
                <a:cs typeface="Times New Roman" panose="02020603050405020304" pitchFamily="18" charset="0"/>
              </a:rPr>
              <a:t>Donut Hole</a:t>
            </a:r>
            <a:endParaRPr lang="en-US" sz="2000" b="1" i="1" dirty="0">
              <a:solidFill>
                <a:srgbClr val="FFFF00"/>
              </a:solidFill>
              <a:ea typeface="Verdana" panose="020B0604030504040204" pitchFamily="34" charset="0"/>
              <a:cs typeface="Times New Roman" panose="02020603050405020304" pitchFamily="18" charset="0"/>
            </a:endParaRPr>
          </a:p>
        </p:txBody>
      </p:sp>
      <p:sp>
        <p:nvSpPr>
          <p:cNvPr id="11" name="TextBox 10"/>
          <p:cNvSpPr txBox="1"/>
          <p:nvPr/>
        </p:nvSpPr>
        <p:spPr>
          <a:xfrm>
            <a:off x="6629400" y="5609602"/>
            <a:ext cx="1295400" cy="400110"/>
          </a:xfrm>
          <a:prstGeom prst="rect">
            <a:avLst/>
          </a:prstGeom>
          <a:noFill/>
        </p:spPr>
        <p:txBody>
          <a:bodyPr wrap="square" rtlCol="0">
            <a:spAutoFit/>
          </a:bodyPr>
          <a:lstStyle/>
          <a:p>
            <a:r>
              <a:rPr lang="en-US" sz="2000" b="1" i="1" dirty="0" smtClean="0">
                <a:solidFill>
                  <a:srgbClr val="FFFF00"/>
                </a:solidFill>
              </a:rPr>
              <a:t>Polygon</a:t>
            </a:r>
            <a:endParaRPr lang="en-US" sz="2000" b="1" i="1" dirty="0">
              <a:solidFill>
                <a:srgbClr val="FFFF00"/>
              </a:solidFill>
            </a:endParaRPr>
          </a:p>
        </p:txBody>
      </p:sp>
    </p:spTree>
    <p:extLst>
      <p:ext uri="{BB962C8B-B14F-4D97-AF65-F5344CB8AC3E}">
        <p14:creationId xmlns:p14="http://schemas.microsoft.com/office/powerpoint/2010/main" val="4175386571"/>
      </p:ext>
    </p:extLst>
  </p:cSld>
  <p:clrMapOvr>
    <a:masterClrMapping/>
  </p:clrMapOvr>
  <p:timing>
    <p:tnLst>
      <p:par>
        <p:cTn id="1" dur="indefinite" restart="never" nodeType="tmRoot"/>
      </p:par>
    </p:tn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13241</TotalTime>
  <Words>531</Words>
  <Application>Microsoft Office PowerPoint</Application>
  <PresentationFormat>On-screen Show (4:3)</PresentationFormat>
  <Paragraphs>128</Paragraphs>
  <Slides>34</Slides>
  <Notes>22</Notes>
  <HiddenSlides>0</HiddenSlides>
  <MMClips>0</MMClips>
  <ScaleCrop>false</ScaleCrop>
  <HeadingPairs>
    <vt:vector size="6" baseType="variant">
      <vt:variant>
        <vt:lpstr>Theme</vt:lpstr>
      </vt:variant>
      <vt:variant>
        <vt:i4>2</vt:i4>
      </vt:variant>
      <vt:variant>
        <vt:lpstr>Embedded OLE Servers</vt:lpstr>
      </vt:variant>
      <vt:variant>
        <vt:i4>1</vt:i4>
      </vt:variant>
      <vt:variant>
        <vt:lpstr>Slide Titles</vt:lpstr>
      </vt:variant>
      <vt:variant>
        <vt:i4>34</vt:i4>
      </vt:variant>
    </vt:vector>
  </HeadingPairs>
  <TitlesOfParts>
    <vt:vector size="37" baseType="lpstr">
      <vt:lpstr>1_Office Theme</vt:lpstr>
      <vt:lpstr>Office Theme</vt:lpstr>
      <vt:lpstr>Acrobat Document</vt:lpstr>
      <vt:lpstr>PowerPoint Presentation</vt:lpstr>
      <vt:lpstr>THE DRIVER: CLIMATE CHANGE  DIMINISHED SUMMER  SEA ICE</vt:lpstr>
      <vt:lpstr>PowerPoint Presentation</vt:lpstr>
      <vt:lpstr>PowerPoint Presentation</vt:lpstr>
      <vt:lpstr>PowerPoint Presentation</vt:lpstr>
      <vt:lpstr>PowerPoint Presentation</vt:lpstr>
      <vt:lpstr>THE ISSUE</vt:lpstr>
      <vt:lpstr>MARITIME ANOMALIES:   HIGH SEAS “ENCLAVES”  (HOLES) IN NORTHERN MARINE AREAS THAT ARE SURROUNDED  BY EEZ’s  (based on: zilanov)</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PRESSURE FROM THE SCIENCE  COMMUNITY</vt:lpstr>
      <vt:lpstr> 2010  CONCERNS RAISED ABOUT THE CAO AT THE INTERNATIONAL POLAR YEAR (IPY) “SCIENCE CONFERENCE” IN OSLO   2011  2,000 SCIENTISTS SIGNED AN “OPEN LETTER” ARGUING FOR GOVERNMENT ACTION AND BETTER  CAO SCIENCE / KNOWLEDGE  2012  “OPEN LETTER” PROFILED AT THE IPY  “FROM KNOWLEDGE TO ACTION” CONFERENCE IN MONTREAL  </vt:lpstr>
      <vt:lpstr>NORTH AMERICAN  ACTIONS</vt:lpstr>
      <vt:lpstr>  2008 U.S. SENATE APPROVES PUBLIC LAW 243 CALLING FOR PREVENTION OF UNREGULATED COMMERCIAL FISHING IN THE CAO  2010 U.S. “PUTS A HOLD” ON COMMERCIAL FISHING IN THE “ARCTIC MANAGEMENT AREA” (EEZ)  2014  CANADA ANNOUNCES THE “BEAUFORT SEA MANAGEMENT FRAMEWORK”   </vt:lpstr>
      <vt:lpstr>ACTIONS BY THE FIVE ARCTIC COASTAL STATES  (CANADA; DENMARK/GREENLAND; NORWAY; RUSSIA; USA) </vt:lpstr>
      <vt:lpstr>FEBRUARY 26, 2014  CONSENSUS ON THE NEED FOR ACTION  “NUUK STATEMENT”   JULY 16, 2015  THE “OSLO DECLARATION” SIGNED  A COMMITMENT NOT TO ALLOW DOMESTIC FLEETS TO FISH IN THE CAO UNTIL THERE IS SUFFICIENT SCIENCE AND A MANAGEMENT REGIME IS IN PLACE</vt:lpstr>
      <vt:lpstr>POLITICAL WILL</vt:lpstr>
      <vt:lpstr> “  MARCH 10, 2016   PRESIDENT OBAMA AND PRIME MINISTER TRUDEAU  CALL FOR  A LEGALLY BINDING AGREEMENT IN THE CAO  SEPTEMBER 3, 2016  PRESIDENT OBAMA AND PRESIDENT XI COMMIT TO   “….WORK WITH OTHER RELEVANT GOVERNMENTS TOWARD REACHING AN INSTRUMENT TO PREVENT UNREGULATED COMMERCIAL FISHING IN THE HIGH SEAS OF THE CENTRAL ARCTIC OCEAN BY THE END OF 2016”      </vt:lpstr>
      <vt:lpstr>MULTI-LATERAL NEGOTIATIONS</vt:lpstr>
      <vt:lpstr>   THE “ARTIC FIVE” ARE NEGOTIATING AN AGREEMENT WITH  THE E.U., ICELAND, CHINA, KOREA AND JAPAN  WASHINGTON  D.C.: 1-3 DECEMBER 2015  WASHINGTON D.C.: 19-21 APRIL 2016  IQALUIT (NUNAVUT): 6-8 JULY, 2016  TóRSHAVN (FAROE ISLANDS) 29 NOVEMBER – 01 DECEMBER, 2016  REYKJAVIK, ICELAND 15-18 MARCH, 2017  NEXT MEETING??     </vt:lpstr>
      <vt:lpstr>   SCIENTISTS FROM THE TEN JURISDICTIONS HAVE BEEN MEETING TO DEFINE THE “SCIENCE QUESTIONS” AND MONITORING NEEDS    FOURTH MEETING HELD IN TROMSø  IN SEPTEMBER, 2016  NEXT MEETING: OTTAWA, OCTOBER 24-26, 2017     </vt:lpstr>
      <vt:lpstr>PARALLEL  DIALOGUES (ASIA)  WITH THE SUPPORT OF  THE INTERNATIONAL ARCTIC PROGRAM OF THE PEW CHARITABLE TRUSTS</vt:lpstr>
      <vt:lpstr>TONGJI UNIVERSITY (SHANGHAI)  ROUNDTABLE OF NON-GOVERNMENT EXPERTS January, 2015  KOREAN POLAR RESEARCH INSTITUTE (KOPRI) (INCHEON)  ROUNDTABLE OF NON-GOVERNMENT EXPERTS March, 2016  “WORKING SESSION” AT THE ARCTIC RESEARCH CENTRE HOKKAIDO UNIVERSITY (SAPPORO) December, 2016 </vt:lpstr>
      <vt:lpstr>PowerPoint Presentation</vt:lpstr>
      <vt:lpstr>KEY OUTCOME OF THE THREE EVENTS:  PRINCIPLES FOR THE CREATION OF A  “STAND-ALONE”  SCIENCE COORDINATING ORGANIZATION  FOR THE CAO INCLUDING:  INDIGENOUS INVOLVEMENT FROM DAY 1  EQUAL INVOLVEMENT OF ALL SIGNATORIES IN ANY INSTITUTIONAL ARRANGEMENT  FOCUS ON THE ECOSYSTEM, NOT JUST FISH</vt:lpstr>
      <vt:lpstr>MANDATE OF AN ORGANIZATION:  CREATE A PLATFORM FOR EQUAL PARTICIPATION OF ALL SIGNATORIES; FOCUS ON THE CAO AND APPLY AN ECOSYSTEMS APPROACH  DETERMINE PRIORITIES FOR RESEACH AND MONITORING IN THE CAO  FACILITATE PLANNING AND IMPLEMENTATION AND INTEGRATION WITH EXISTING RESEARCH EFFORTS  SHARE, ANALYZE, AND INTERPRET AVAILABLE DATA ON THE STATE OF CAO FISHSTOCKS AND THE SUPPORTING ECOSYSTEM  </vt:lpstr>
      <vt:lpstr>CONCLUSION:  IT IS POSSIBLE THAT  AN AGREEMENT ABOUT THE CAO WILL BE IN PLACE SOON……  THIS WOULD BE A MAJOR  GLOBAL ACHIEVEMENT  FOR ONCE, THE “PRECAUTIONARY PRINCIPLE” WOULD BE APPLIED  BEFORE PROBLEMS OCCUR…….  </vt:lpstr>
      <vt:lpstr>PowerPoint Presentation</vt:lpstr>
    </vt:vector>
  </TitlesOfParts>
  <Company>The Pew Charitable Trusts</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Science, Management, and Fisheries in the Arctic Ocean Donut Hole:  the case for an international agreement</dc:title>
  <dc:creator>HHuntington</dc:creator>
  <cp:lastModifiedBy>HP</cp:lastModifiedBy>
  <cp:revision>406</cp:revision>
  <dcterms:created xsi:type="dcterms:W3CDTF">2010-10-26T22:47:29Z</dcterms:created>
  <dcterms:modified xsi:type="dcterms:W3CDTF">2017-07-19T02:58:55Z</dcterms:modified>
</cp:coreProperties>
</file>